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7" r:id="rId1"/>
  </p:sldMasterIdLst>
  <p:notesMasterIdLst>
    <p:notesMasterId r:id="rId23"/>
  </p:notesMasterIdLst>
  <p:sldIdLst>
    <p:sldId id="256" r:id="rId2"/>
    <p:sldId id="268" r:id="rId3"/>
    <p:sldId id="322" r:id="rId4"/>
    <p:sldId id="321" r:id="rId5"/>
    <p:sldId id="280" r:id="rId6"/>
    <p:sldId id="269" r:id="rId7"/>
    <p:sldId id="270" r:id="rId8"/>
    <p:sldId id="693" r:id="rId9"/>
    <p:sldId id="695" r:id="rId10"/>
    <p:sldId id="273" r:id="rId11"/>
    <p:sldId id="274" r:id="rId12"/>
    <p:sldId id="692" r:id="rId13"/>
    <p:sldId id="275" r:id="rId14"/>
    <p:sldId id="276" r:id="rId15"/>
    <p:sldId id="277" r:id="rId16"/>
    <p:sldId id="697" r:id="rId17"/>
    <p:sldId id="704" r:id="rId18"/>
    <p:sldId id="258" r:id="rId19"/>
    <p:sldId id="307" r:id="rId20"/>
    <p:sldId id="705" r:id="rId21"/>
    <p:sldId id="70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Wilson" initials="EW" lastIdx="1" clrIdx="0">
    <p:extLst/>
  </p:cmAuthor>
  <p:cmAuthor id="2" name="Elaine Wilson" initials="EW [2]" lastIdx="1" clrIdx="1">
    <p:extLst/>
  </p:cmAuthor>
  <p:cmAuthor id="3" name="Elaine Wilson" initials="EW [3]" lastIdx="1" clrIdx="2">
    <p:extLst/>
  </p:cmAuthor>
  <p:cmAuthor id="4" name="Elaine Wilson" initials="EW [4]" lastIdx="1" clrIdx="3">
    <p:extLst/>
  </p:cmAuthor>
  <p:cmAuthor id="5" name="Elaine Wilson" initials="EW [5]" lastIdx="1" clrIdx="4">
    <p:extLst/>
  </p:cmAuthor>
  <p:cmAuthor id="6" name="Elaine Wilson" initials="EW [6]" lastIdx="1" clrIdx="5">
    <p:extLst/>
  </p:cmAuthor>
  <p:cmAuthor id="7" name="Elaine Wilson" initials="EW [7]" lastIdx="1" clrIdx="6">
    <p:extLst/>
  </p:cmAuthor>
  <p:cmAuthor id="8" name="Elaine Wilson" initials="EW [8]" lastIdx="1" clrIdx="7">
    <p:extLst/>
  </p:cmAuthor>
  <p:cmAuthor id="9" name="Elaine Wilson" initials="EW [9]" lastIdx="1" clrIdx="8">
    <p:extLst/>
  </p:cmAuthor>
  <p:cmAuthor id="10" name="Elaine Wilson" initials="EW [10]" lastIdx="1" clrIdx="9">
    <p:extLst/>
  </p:cmAuthor>
  <p:cmAuthor id="11" name="Elaine Wilson" initials="EW [11]" lastIdx="1" clrIdx="10">
    <p:extLst/>
  </p:cmAuthor>
  <p:cmAuthor id="12" name="Elaine Wilson" initials="EW [12]" lastIdx="1" clrIdx="11">
    <p:extLst/>
  </p:cmAuthor>
  <p:cmAuthor id="13" name="Elaine Wilson" initials="EW [13]" lastIdx="1"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0551" autoAdjust="0"/>
  </p:normalViewPr>
  <p:slideViewPr>
    <p:cSldViewPr snapToGrid="0" snapToObjects="1">
      <p:cViewPr varScale="1">
        <p:scale>
          <a:sx n="92" d="100"/>
          <a:sy n="92" d="100"/>
        </p:scale>
        <p:origin x="17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492552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10052819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9994206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867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climate is always changing. </a:t>
            </a:r>
          </a:p>
          <a:p>
            <a:endParaRPr lang="en-US" dirty="0"/>
          </a:p>
          <a:p>
            <a:r>
              <a:rPr lang="en-US" dirty="0"/>
              <a:t>Some causes are natural and include</a:t>
            </a:r>
            <a:r>
              <a:rPr lang="en-US" baseline="0" dirty="0"/>
              <a:t> changes in the earth’s orbit, the start of photosynthesis, sunspots that contribute to variation in the energy produced by the sun, and volcanic eruptions.</a:t>
            </a:r>
          </a:p>
          <a:p>
            <a:endParaRPr lang="en-US" baseline="0" dirty="0"/>
          </a:p>
          <a:p>
            <a:r>
              <a:rPr lang="en-US" baseline="0" dirty="0"/>
              <a:t>However, human factors are the predominant cause of recent climate change.  Humans factors include the burning of fossil fuels, which emits greenhouse gases such as carbon dioxide and methane.  Humans also contribute to climate change through deforestation and the removal of trees that absorb carbon dioxide.</a:t>
            </a:r>
          </a:p>
          <a:p>
            <a:r>
              <a:rPr lang="en-US" baseline="0" dirty="0"/>
              <a:t> </a:t>
            </a:r>
          </a:p>
          <a:p>
            <a:endParaRPr lang="en-US" baseline="0"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319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The sun radiates vast amounts of energy onto Earth. Most of the energy bounces off the surface of the planet and returns to space. But some of the energy is trapped by greenhouses gases, like carbon dioxide and methane, which form a sort of buffer around the planet. The heat-trapping effect is vital for life to exist because it keeps the planet far warmer than it otherwise would be. Without greenhouse gases, the planet would be far too cold to inhabit.</a:t>
            </a:r>
            <a:br>
              <a:rPr lang="en-US" sz="1200" b="0" i="0" u="none" strike="noStrike" kern="1200" cap="none" dirty="0">
                <a:solidFill>
                  <a:schemeClr val="dk1"/>
                </a:solidFill>
                <a:effectLst/>
                <a:latin typeface="Calibri"/>
                <a:ea typeface="Calibri"/>
                <a:cs typeface="Calibri"/>
                <a:sym typeface="Calibri"/>
              </a:rPr>
            </a:b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Naturally occurring levels of greenhouse gases allow life to flourish on Earth. Yet over the past two centuries, certain human activities have caused an overabundance to build up in the atmosphere. Carbon dioxide, a by-product of burning fossil fuels, is one major contributor to climate change. This problem is intensified by deforestation: cutting down the trees that use carbon dioxide to grow.</a:t>
            </a:r>
            <a:r>
              <a:rPr lang="en-US" dirty="0">
                <a:effectLst/>
              </a:rPr>
              <a:t> </a:t>
            </a:r>
          </a:p>
          <a:p>
            <a:endParaRPr lang="en-US" dirty="0">
              <a:effectLst/>
            </a:endParaRPr>
          </a:p>
          <a:p>
            <a:r>
              <a:rPr lang="en-US" sz="1200" b="0" i="0" u="none" strike="noStrike" kern="1200" cap="none" dirty="0">
                <a:solidFill>
                  <a:schemeClr val="dk1"/>
                </a:solidFill>
                <a:effectLst/>
                <a:latin typeface="Calibri"/>
                <a:ea typeface="Calibri"/>
                <a:cs typeface="Calibri"/>
                <a:sym typeface="Calibri"/>
              </a:rPr>
              <a:t>As greenhouse gas concentrations increase, too much heat is trapped around the planet. This leads to rising global temperatures, and countless other associated effects. </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July 2016 was the hottest month in recorded history, the 10</a:t>
            </a:r>
            <a:r>
              <a:rPr lang="en-US" sz="1200" b="0" i="0" u="none" strike="noStrike" kern="1200" cap="none" baseline="30000" dirty="0">
                <a:solidFill>
                  <a:schemeClr val="dk1"/>
                </a:solidFill>
                <a:effectLst/>
                <a:latin typeface="Calibri"/>
                <a:ea typeface="Calibri"/>
                <a:cs typeface="Calibri"/>
                <a:sym typeface="Calibri"/>
              </a:rPr>
              <a:t>th</a:t>
            </a:r>
            <a:r>
              <a:rPr lang="en-US" sz="1200" b="0" i="0" u="none" strike="noStrike" kern="1200" cap="none" dirty="0">
                <a:solidFill>
                  <a:schemeClr val="dk1"/>
                </a:solidFill>
                <a:effectLst/>
                <a:latin typeface="Calibri"/>
                <a:ea typeface="Calibri"/>
                <a:cs typeface="Calibri"/>
                <a:sym typeface="Calibri"/>
              </a:rPr>
              <a:t> record hot month in a row, according to NASA.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99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3927775" y="8769653"/>
            <a:ext cx="3004820" cy="46164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2" tIns="46191" rIns="92382" bIns="46191"/>
          <a:lstStyle>
            <a:lvl1pPr defTabSz="922986" eaLnBrk="0" hangingPunct="0">
              <a:defRPr sz="3200">
                <a:solidFill>
                  <a:schemeClr val="bg1"/>
                </a:solidFill>
                <a:latin typeface="Arial" charset="0"/>
              </a:defRPr>
            </a:lvl1pPr>
            <a:lvl2pPr marL="743472" indent="-285950" defTabSz="922986" eaLnBrk="0" hangingPunct="0">
              <a:defRPr sz="3200">
                <a:solidFill>
                  <a:schemeClr val="bg1"/>
                </a:solidFill>
                <a:latin typeface="Arial" charset="0"/>
              </a:defRPr>
            </a:lvl2pPr>
            <a:lvl3pPr marL="1143803" indent="-228760" defTabSz="922986" eaLnBrk="0" hangingPunct="0">
              <a:defRPr sz="3200">
                <a:solidFill>
                  <a:schemeClr val="bg1"/>
                </a:solidFill>
                <a:latin typeface="Arial" charset="0"/>
              </a:defRPr>
            </a:lvl3pPr>
            <a:lvl4pPr marL="1601323" indent="-228760" defTabSz="922986" eaLnBrk="0" hangingPunct="0">
              <a:defRPr sz="3200">
                <a:solidFill>
                  <a:schemeClr val="bg1"/>
                </a:solidFill>
                <a:latin typeface="Arial" charset="0"/>
              </a:defRPr>
            </a:lvl4pPr>
            <a:lvl5pPr marL="2058845" indent="-228760" defTabSz="922986" eaLnBrk="0" hangingPunct="0">
              <a:defRPr sz="3200">
                <a:solidFill>
                  <a:schemeClr val="bg1"/>
                </a:solidFill>
                <a:latin typeface="Arial" charset="0"/>
              </a:defRPr>
            </a:lvl5pPr>
            <a:lvl6pPr marL="2516365" indent="-228760" defTabSz="922986" eaLnBrk="0" fontAlgn="base" hangingPunct="0">
              <a:spcBef>
                <a:spcPct val="20000"/>
              </a:spcBef>
              <a:spcAft>
                <a:spcPct val="0"/>
              </a:spcAft>
              <a:defRPr sz="3200">
                <a:solidFill>
                  <a:schemeClr val="bg1"/>
                </a:solidFill>
                <a:latin typeface="Arial" charset="0"/>
              </a:defRPr>
            </a:lvl6pPr>
            <a:lvl7pPr marL="2973887" indent="-228760" defTabSz="922986" eaLnBrk="0" fontAlgn="base" hangingPunct="0">
              <a:spcBef>
                <a:spcPct val="20000"/>
              </a:spcBef>
              <a:spcAft>
                <a:spcPct val="0"/>
              </a:spcAft>
              <a:defRPr sz="3200">
                <a:solidFill>
                  <a:schemeClr val="bg1"/>
                </a:solidFill>
                <a:latin typeface="Arial" charset="0"/>
              </a:defRPr>
            </a:lvl7pPr>
            <a:lvl8pPr marL="3431408" indent="-228760" defTabSz="922986" eaLnBrk="0" fontAlgn="base" hangingPunct="0">
              <a:spcBef>
                <a:spcPct val="20000"/>
              </a:spcBef>
              <a:spcAft>
                <a:spcPct val="0"/>
              </a:spcAft>
              <a:defRPr sz="3200">
                <a:solidFill>
                  <a:schemeClr val="bg1"/>
                </a:solidFill>
                <a:latin typeface="Arial" charset="0"/>
              </a:defRPr>
            </a:lvl8pPr>
            <a:lvl9pPr marL="3888929" indent="-228760" defTabSz="922986" eaLnBrk="0" fontAlgn="base" hangingPunct="0">
              <a:spcBef>
                <a:spcPct val="20000"/>
              </a:spcBef>
              <a:spcAft>
                <a:spcPct val="0"/>
              </a:spcAft>
              <a:defRPr sz="3200">
                <a:solidFill>
                  <a:schemeClr val="bg1"/>
                </a:solidFill>
                <a:latin typeface="Arial" charset="0"/>
              </a:defRPr>
            </a:lvl9pPr>
          </a:lstStyle>
          <a:p>
            <a:pPr eaLnBrk="1" hangingPunct="1"/>
            <a:fld id="{CE463FAA-5FC5-4569-B99A-D8254AD5E502}" type="slidenum">
              <a:rPr lang="en-US" sz="1200">
                <a:solidFill>
                  <a:schemeClr val="tx1"/>
                </a:solidFill>
              </a:rPr>
              <a:pPr eaLnBrk="1" hangingPunct="1"/>
              <a:t>12</a:t>
            </a:fld>
            <a:endParaRPr lang="en-US" sz="120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Text explaining graph - “</a:t>
            </a:r>
            <a:r>
              <a:rPr lang="en-US" sz="1200" b="0" i="0" u="none" strike="noStrike" kern="1200" cap="none" dirty="0">
                <a:solidFill>
                  <a:schemeClr val="dk1"/>
                </a:solidFill>
                <a:effectLst/>
                <a:latin typeface="Calibri"/>
                <a:ea typeface="Calibri"/>
                <a:cs typeface="Calibri"/>
                <a:sym typeface="Calibri"/>
              </a:rPr>
              <a:t>Models that account only for the effects of natural processes are not able to explain the warming observed over the past century. Models that also account for the greenhouse gases emitted by humans are able to explain this warming.” </a:t>
            </a:r>
            <a:r>
              <a:rPr lang="en-US" sz="1200" b="1" i="0" u="none" strike="noStrike" kern="1200" cap="none" dirty="0">
                <a:solidFill>
                  <a:schemeClr val="dk1"/>
                </a:solidFill>
                <a:effectLst/>
                <a:latin typeface="Calibri"/>
                <a:ea typeface="Calibri"/>
                <a:cs typeface="Calibri"/>
                <a:sym typeface="Calibri"/>
              </a:rPr>
              <a:t>Source of tex</a:t>
            </a:r>
            <a:r>
              <a:rPr lang="en-US" sz="1200" b="0" i="0" u="none" strike="noStrike" kern="1200" cap="none" dirty="0">
                <a:solidFill>
                  <a:schemeClr val="dk1"/>
                </a:solidFill>
                <a:effectLst/>
                <a:latin typeface="Calibri"/>
                <a:ea typeface="Calibri"/>
                <a:cs typeface="Calibri"/>
                <a:sym typeface="Calibri"/>
              </a:rPr>
              <a:t>t: https://19january2017snapshot.epa.gov/climate-change-science/causes-climate-</a:t>
            </a:r>
            <a:r>
              <a:rPr lang="en-US" sz="1200" b="0" i="0" u="none" strike="noStrike" kern="1200" cap="none" dirty="0" err="1">
                <a:solidFill>
                  <a:schemeClr val="dk1"/>
                </a:solidFill>
                <a:effectLst/>
                <a:latin typeface="Calibri"/>
                <a:ea typeface="Calibri"/>
                <a:cs typeface="Calibri"/>
                <a:sym typeface="Calibri"/>
              </a:rPr>
              <a:t>change.html</a:t>
            </a:r>
            <a:r>
              <a:rPr lang="en-US" sz="1200" b="0" i="0" u="none" strike="noStrike" kern="1200" cap="none" dirty="0">
                <a:solidFill>
                  <a:schemeClr val="dk1"/>
                </a:solidFill>
                <a:effectLst/>
                <a:latin typeface="Calibri"/>
                <a:ea typeface="Calibri"/>
                <a:cs typeface="Calibri"/>
                <a:sym typeface="Calibri"/>
              </a:rPr>
              <a:t>. </a:t>
            </a:r>
          </a:p>
          <a:p>
            <a:pPr eaLnBrk="1" hangingPunct="1"/>
            <a:endParaRPr lang="en-US" sz="1200" b="0" i="0" u="none" strike="noStrike" kern="1200" cap="none" dirty="0">
              <a:solidFill>
                <a:schemeClr val="dk1"/>
              </a:solidFill>
              <a:effectLst/>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sz="1200" b="1" i="0" u="none" strike="noStrike" kern="1200" cap="none" dirty="0">
                <a:solidFill>
                  <a:schemeClr val="dk1"/>
                </a:solidFill>
                <a:effectLst/>
                <a:latin typeface="Calibri"/>
                <a:ea typeface="Calibri"/>
                <a:cs typeface="Calibri"/>
                <a:sym typeface="Calibri"/>
              </a:rPr>
              <a:t>Source of graph</a:t>
            </a:r>
            <a:r>
              <a:rPr lang="en-US" sz="1200" b="0" i="0" u="none" strike="noStrike" kern="1200" cap="none" dirty="0">
                <a:solidFill>
                  <a:schemeClr val="dk1"/>
                </a:solidFill>
                <a:effectLst/>
                <a:latin typeface="Calibri"/>
                <a:ea typeface="Calibri"/>
                <a:cs typeface="Calibri"/>
                <a:sym typeface="Calibri"/>
              </a:rPr>
              <a:t>: Fig. 34.15, 2014 National Climate Assessment - https://nca2014.globalchange.gov/report/appendices/faqs#graphic-38788 </a:t>
            </a:r>
            <a:endParaRPr lang="en-US" sz="1200" b="0" i="0" u="none" strike="noStrike" kern="1200" cap="none" dirty="0">
              <a:solidFill>
                <a:schemeClr val="dk1"/>
              </a:solidFill>
              <a:effectLst/>
              <a:latin typeface="Calibri"/>
              <a:cs typeface="Calibri"/>
              <a:sym typeface="Calibri"/>
            </a:endParaRPr>
          </a:p>
          <a:p>
            <a:pPr eaLnBrk="1" hangingPunct="1"/>
            <a:endParaRPr lang="en-US" sz="1200" b="0" i="0" u="none" strike="noStrike" kern="1200"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17041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75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8165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793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43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43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lnSpc>
                <a:spcPct val="90000"/>
              </a:lnSpc>
              <a:spcBef>
                <a:spcPts val="0"/>
              </a:spcBef>
              <a:spcAft>
                <a:spcPts val="0"/>
              </a:spcAft>
              <a:buClr>
                <a:schemeClr val="dk1"/>
              </a:buClr>
              <a:buSzPct val="25000"/>
              <a:buFont typeface="Arial" charset="0"/>
              <a:buChar char="•"/>
            </a:pPr>
            <a:r>
              <a:rPr lang="en-US" sz="1000" b="0" i="0" u="none" strike="noStrike" cap="none" dirty="0">
                <a:solidFill>
                  <a:schemeClr val="dk1"/>
                </a:solidFill>
                <a:latin typeface="Calibri"/>
                <a:ea typeface="Calibri"/>
                <a:cs typeface="Calibri"/>
                <a:sym typeface="Calibri"/>
              </a:rPr>
              <a:t>Moose – the</a:t>
            </a:r>
            <a:r>
              <a:rPr lang="en-US" sz="1000" b="0" i="0" u="none" strike="noStrike" cap="none" baseline="0" dirty="0">
                <a:solidFill>
                  <a:schemeClr val="dk1"/>
                </a:solidFill>
                <a:latin typeface="Calibri"/>
                <a:ea typeface="Calibri"/>
                <a:cs typeface="Calibri"/>
                <a:sym typeface="Calibri"/>
              </a:rPr>
              <a:t> Grand Portage Band of Chippewa in Minnesota is observing climate-related declines in moose populations, which are a subsistence species</a:t>
            </a:r>
          </a:p>
          <a:p>
            <a:pPr marL="171450" marR="0" lvl="0" indent="-171450" algn="l" rtl="0">
              <a:lnSpc>
                <a:spcPct val="90000"/>
              </a:lnSpc>
              <a:spcBef>
                <a:spcPts val="0"/>
              </a:spcBef>
              <a:spcAft>
                <a:spcPts val="0"/>
              </a:spcAft>
              <a:buClr>
                <a:schemeClr val="dk1"/>
              </a:buClr>
              <a:buSzPct val="25000"/>
              <a:buFont typeface="Arial" charset="0"/>
              <a:buChar char="•"/>
            </a:pPr>
            <a:r>
              <a:rPr lang="en-US" sz="1000" b="0" i="0" u="none" strike="noStrike" cap="none" baseline="0" dirty="0" err="1">
                <a:solidFill>
                  <a:schemeClr val="dk1"/>
                </a:solidFill>
                <a:latin typeface="Calibri"/>
                <a:ea typeface="Calibri"/>
                <a:cs typeface="Calibri"/>
                <a:sym typeface="Calibri"/>
              </a:rPr>
              <a:t>Kivalina</a:t>
            </a:r>
            <a:r>
              <a:rPr lang="en-US" sz="1000" b="0" i="0" u="none" strike="noStrike" cap="none" baseline="0" dirty="0">
                <a:solidFill>
                  <a:schemeClr val="dk1"/>
                </a:solidFill>
                <a:latin typeface="Calibri"/>
                <a:ea typeface="Calibri"/>
                <a:cs typeface="Calibri"/>
                <a:sym typeface="Calibri"/>
              </a:rPr>
              <a:t> Alaska is facing high rates of erosion.  Decreased sea ice  and associated wave action on the shores are contributing to this.  The community has voted to relocate.</a:t>
            </a:r>
          </a:p>
          <a:p>
            <a:pPr marL="171450" marR="0" lvl="0" indent="-171450" algn="l" rtl="0">
              <a:lnSpc>
                <a:spcPct val="90000"/>
              </a:lnSpc>
              <a:spcBef>
                <a:spcPts val="0"/>
              </a:spcBef>
              <a:spcAft>
                <a:spcPts val="0"/>
              </a:spcAft>
              <a:buClr>
                <a:schemeClr val="dk1"/>
              </a:buClr>
              <a:buSzPct val="25000"/>
              <a:buFont typeface="Arial" charset="0"/>
              <a:buChar char="•"/>
            </a:pPr>
            <a:r>
              <a:rPr lang="en-US" sz="1000" b="0" i="0" u="none" strike="noStrike" cap="none" baseline="0" dirty="0">
                <a:solidFill>
                  <a:schemeClr val="dk1"/>
                </a:solidFill>
                <a:latin typeface="Calibri"/>
                <a:ea typeface="Calibri"/>
                <a:cs typeface="Calibri"/>
                <a:sym typeface="Calibri"/>
              </a:rPr>
              <a:t>Native fish species are dying off due to rising water temperatures so some tribes are starting to farm fish species that can adapt to changing water temperatures. This in turn ensures some economic security.</a:t>
            </a:r>
          </a:p>
          <a:p>
            <a:pPr marL="171450" marR="0" lvl="0" indent="-171450" algn="l" rtl="0">
              <a:lnSpc>
                <a:spcPct val="90000"/>
              </a:lnSpc>
              <a:spcBef>
                <a:spcPts val="0"/>
              </a:spcBef>
              <a:spcAft>
                <a:spcPts val="0"/>
              </a:spcAft>
              <a:buClr>
                <a:schemeClr val="dk1"/>
              </a:buClr>
              <a:buSzPct val="25000"/>
              <a:buFont typeface="Arial" charset="0"/>
              <a:buChar char="•"/>
            </a:pPr>
            <a:r>
              <a:rPr lang="en-US" sz="1000" b="0" i="0" u="none" strike="noStrike" cap="none" baseline="0" dirty="0">
                <a:solidFill>
                  <a:schemeClr val="dk1"/>
                </a:solidFill>
                <a:latin typeface="Calibri"/>
                <a:ea typeface="Calibri"/>
                <a:cs typeface="Calibri"/>
                <a:sym typeface="Calibri"/>
              </a:rPr>
              <a:t>Sand dune encroachment stemming from decreased precipitation and destabilizing the earth due to lack of plant growth or regeneration. Dunes are hindering travel routes for rural tribal communities or families that live far from urban areas thus decreasing access to health and other services. </a:t>
            </a:r>
          </a:p>
          <a:p>
            <a:pPr marL="171450" marR="0" lvl="0" indent="-171450" algn="l" rtl="0">
              <a:lnSpc>
                <a:spcPct val="90000"/>
              </a:lnSpc>
              <a:spcBef>
                <a:spcPts val="0"/>
              </a:spcBef>
              <a:spcAft>
                <a:spcPts val="0"/>
              </a:spcAft>
              <a:buClr>
                <a:schemeClr val="dk1"/>
              </a:buClr>
              <a:buSzPct val="25000"/>
              <a:buFont typeface="Arial" charset="0"/>
              <a:buChar char="•"/>
            </a:pPr>
            <a:r>
              <a:rPr lang="en-US" sz="1000" b="0" i="0" u="none" strike="noStrike" cap="none" baseline="0" dirty="0">
                <a:solidFill>
                  <a:schemeClr val="dk1"/>
                </a:solidFill>
                <a:latin typeface="Calibri"/>
                <a:ea typeface="Calibri"/>
                <a:cs typeface="Calibri"/>
                <a:sym typeface="Calibri"/>
              </a:rPr>
              <a:t>Lack of consistent rain fall or snowmelt causing watering holes for livestock and wildlife to decrease effecting animals survivability during dry, hot months. </a:t>
            </a:r>
          </a:p>
          <a:p>
            <a:pPr marL="0" marR="0" lvl="0" indent="0" algn="l" rtl="0">
              <a:lnSpc>
                <a:spcPct val="90000"/>
              </a:lnSpc>
              <a:spcBef>
                <a:spcPts val="0"/>
              </a:spcBef>
              <a:spcAft>
                <a:spcPts val="0"/>
              </a:spcAft>
              <a:buClr>
                <a:schemeClr val="dk1"/>
              </a:buClr>
              <a:buSzPct val="25000"/>
              <a:buFont typeface="Calibri"/>
              <a:buNone/>
            </a:pPr>
            <a:r>
              <a:rPr lang="en-US" sz="1000" b="0" i="0" u="none" strike="noStrike" cap="none" baseline="0" dirty="0">
                <a:solidFill>
                  <a:schemeClr val="dk1"/>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SzPct val="25000"/>
              <a:buFont typeface="Calibri"/>
              <a:buNone/>
            </a:pP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150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dirty="0"/>
              <a:t>Video from the Indigenous Peoples chapter of the third National Climate Assessment (2014) (~2 minutes)</a:t>
            </a:r>
          </a:p>
          <a:p>
            <a:endParaRPr lang="en-US" dirty="0"/>
          </a:p>
          <a:p>
            <a:r>
              <a:rPr lang="pt-BR" sz="1200" dirty="0">
                <a:latin typeface="Times New Roman" charset="0"/>
                <a:ea typeface="Times New Roman" charset="0"/>
                <a:cs typeface="Times New Roman" charset="0"/>
                <a:hlinkClick r:id="rId3"/>
              </a:rPr>
              <a:t>https://vimeo.com/100528198</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31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644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3895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10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30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Video from the Climate Science chapter of the third National Climate Assessment (2014) – intro to climate change (~2 minutes)</a:t>
            </a:r>
          </a:p>
          <a:p>
            <a:endParaRPr lang="en-US" dirty="0"/>
          </a:p>
          <a:p>
            <a:r>
              <a:rPr lang="pt-BR" sz="1200" dirty="0">
                <a:latin typeface="Times New Roman" charset="0"/>
                <a:ea typeface="Times New Roman" charset="0"/>
                <a:cs typeface="Times New Roman" charset="0"/>
                <a:hlinkClick r:id="rId3"/>
              </a:rPr>
              <a:t>https://vimeo.com/99942068</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41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55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is what conditions of the atmosphere are over a short period of time, and climate is how the atmosphere "behaves" over relatively long periods of time.</a:t>
            </a:r>
          </a:p>
          <a:p>
            <a:endParaRPr lang="en-US" dirty="0"/>
          </a:p>
          <a:p>
            <a:r>
              <a:rPr lang="en-US" dirty="0"/>
              <a:t>Weather is what</a:t>
            </a:r>
            <a:r>
              <a:rPr lang="en-US" baseline="0" dirty="0"/>
              <a:t> happens when a batter is at the plate for a single bat, climate is the batting average</a:t>
            </a:r>
          </a:p>
          <a:p>
            <a:r>
              <a:rPr lang="en-US" baseline="0" dirty="0"/>
              <a:t>Weather is  mood, climate is our personality</a:t>
            </a:r>
          </a:p>
          <a:p>
            <a:pPr marL="0" marR="0" lvl="0" indent="0" algn="l" defTabSz="457200" rtl="0" eaLnBrk="1" fontAlgn="auto" latinLnBrk="0" hangingPunct="1">
              <a:lnSpc>
                <a:spcPct val="100000"/>
              </a:lnSpc>
              <a:spcBef>
                <a:spcPts val="0"/>
              </a:spcBef>
              <a:spcAft>
                <a:spcPts val="0"/>
              </a:spcAft>
              <a:buClr>
                <a:schemeClr val="dk1"/>
              </a:buClr>
              <a:buSzTx/>
              <a:buFont typeface="Calibri"/>
              <a:buNone/>
              <a:tabLst/>
              <a:defRPr/>
            </a:pPr>
            <a:r>
              <a:rPr lang="en-US" dirty="0"/>
              <a:t>Climate is what you expect, weather is what you get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Weather - short-term changes we see in temperature, clouds, precipitation, humidity and wind in a region or a city. Weather can vary greatly from one day to the next, or even within the same day.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Weather:  What’s going on in the atmosphere at a given place in time.  Observable, measurable, tangible, physical.  Batter at the plate for a single at-bat. Outfit of the day.  Mood.</a:t>
            </a:r>
          </a:p>
          <a:p>
            <a:endParaRPr lang="en-US" dirty="0"/>
          </a:p>
          <a:p>
            <a:r>
              <a:rPr lang="en-US" dirty="0"/>
              <a:t>Climate:  The accumulated information about weather over a length of time.  Not as easy to see/observe/feel (though drought is the most visible).  Statistics and descriptions, including averages, trends, and variation.  Batting average.  Clothes in closet.  Personality.</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87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There is a variety of evidence that indicates that the climate is changing.</a:t>
            </a:r>
          </a:p>
          <a:p>
            <a:endParaRPr lang="en-US" sz="1400" baseline="0" dirty="0"/>
          </a:p>
          <a:p>
            <a:r>
              <a:rPr lang="en-US" sz="1400" baseline="0" dirty="0"/>
              <a:t>In the relatively recent past, we have </a:t>
            </a:r>
            <a:r>
              <a:rPr lang="en-US" sz="1400" b="1" baseline="0" dirty="0"/>
              <a:t>instrumental data </a:t>
            </a:r>
            <a:r>
              <a:rPr lang="en-US" sz="1400" baseline="0" dirty="0"/>
              <a:t>– temperature data may go back to the 1880s.</a:t>
            </a:r>
          </a:p>
          <a:p>
            <a:endParaRPr lang="en-US" sz="1400" baseline="0" dirty="0"/>
          </a:p>
          <a:p>
            <a:r>
              <a:rPr lang="en-US" sz="1400" baseline="0" dirty="0"/>
              <a:t>We also have </a:t>
            </a:r>
            <a:r>
              <a:rPr lang="en-US" sz="1400" b="1" baseline="0" dirty="0"/>
              <a:t>historical evidence </a:t>
            </a:r>
            <a:r>
              <a:rPr lang="en-US" sz="1400" b="0" baseline="0" dirty="0"/>
              <a:t>and </a:t>
            </a:r>
            <a:r>
              <a:rPr lang="en-US" sz="1400" b="1" baseline="0" dirty="0"/>
              <a:t>community &amp; traditional knowledge </a:t>
            </a:r>
          </a:p>
          <a:p>
            <a:r>
              <a:rPr lang="en-US" sz="1400" b="0" u="sng" baseline="0" dirty="0"/>
              <a:t>Historical evidence</a:t>
            </a:r>
            <a:r>
              <a:rPr lang="en-US" sz="1400" b="0" baseline="0" dirty="0"/>
              <a:t> can include narrative accounts and pictorial representations such as those found in Winter Counts.  Such counts were kept by various bands of Plains Indian tribes.  One picture was chosen to represent each year and recorded on, for example a buffalo skin.  In some cases these pictures represented extreme climate events.  Some of the counts date back to as early as the 1600s.  </a:t>
            </a:r>
            <a:r>
              <a:rPr lang="en-US" sz="1400" b="0" u="sng" baseline="0" dirty="0"/>
              <a:t>Community knowledge </a:t>
            </a:r>
            <a:r>
              <a:rPr lang="en-US" sz="1400" b="0" baseline="0" dirty="0"/>
              <a:t>can include stories that our parents and grandparents tell us about things they used to do – when the lake froze solid and things like that.</a:t>
            </a:r>
            <a:r>
              <a:rPr lang="en-US" sz="1400" b="0" u="none" baseline="0" dirty="0"/>
              <a:t>  </a:t>
            </a:r>
            <a:r>
              <a:rPr lang="en-US" sz="1400" b="0" u="sng" baseline="0" dirty="0"/>
              <a:t>Traditional knowledge</a:t>
            </a:r>
            <a:r>
              <a:rPr lang="en-US" sz="1400" b="0" baseline="0" dirty="0"/>
              <a:t> can include, for example, observations of plant phenology and the timing of fish runs.</a:t>
            </a:r>
          </a:p>
          <a:p>
            <a:endParaRPr lang="en-US" sz="1400" b="0" baseline="0" dirty="0"/>
          </a:p>
          <a:p>
            <a:r>
              <a:rPr lang="en-US" sz="1400" b="0" baseline="0" dirty="0"/>
              <a:t>For the really distant past, we have what is known as </a:t>
            </a:r>
            <a:r>
              <a:rPr lang="en-US" sz="1400" b="1" baseline="0" dirty="0"/>
              <a:t>paleo-evidence </a:t>
            </a:r>
            <a:r>
              <a:rPr lang="en-US" sz="1400" b="0" baseline="0" dirty="0"/>
              <a:t>in which information about different climate-related variables such as carbon dioxide levels, temperature, and drought are stored in natural archives like tree rings and ice cores. </a:t>
            </a:r>
          </a:p>
          <a:p>
            <a:endParaRPr lang="en-US" sz="1400"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84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graph</a:t>
            </a:r>
            <a:r>
              <a:rPr lang="en-US" baseline="0" dirty="0"/>
              <a:t> shows carbon dioxide levels through time for the past 800,000 years. The data have been reconstructed from an ice core from Dome C, Antarctica.  </a:t>
            </a:r>
          </a:p>
          <a:p>
            <a:pPr eaLnBrk="1" hangingPunct="1"/>
            <a:endParaRPr lang="en-US" baseline="0" dirty="0"/>
          </a:p>
          <a:p>
            <a:pPr eaLnBrk="1" hangingPunct="1"/>
            <a:r>
              <a:rPr lang="en-US" baseline="0" dirty="0"/>
              <a:t>The longest direct measurements of carbon dioxide in the atmosphere are from the Mauna Loa Observatory in Hawaii and were started in 1958. In 2018, at Mauna Loa, the “</a:t>
            </a:r>
            <a:r>
              <a:rPr lang="en-US" sz="1200" b="0" i="0" u="none" strike="noStrike" kern="1200" cap="none" dirty="0">
                <a:solidFill>
                  <a:schemeClr val="dk1"/>
                </a:solidFill>
                <a:effectLst/>
                <a:latin typeface="Calibri"/>
                <a:ea typeface="Calibri"/>
                <a:cs typeface="Calibri"/>
                <a:sym typeface="Calibri"/>
              </a:rPr>
              <a:t>monthly average for carbon dioxide (or CO</a:t>
            </a:r>
            <a:r>
              <a:rPr lang="en-US" sz="1200" b="0" i="0" u="none" strike="noStrike" kern="1200" cap="none" baseline="-25000" dirty="0">
                <a:solidFill>
                  <a:schemeClr val="dk1"/>
                </a:solidFill>
                <a:effectLst/>
                <a:latin typeface="Calibri"/>
                <a:ea typeface="Calibri"/>
                <a:cs typeface="Calibri"/>
                <a:sym typeface="Calibri"/>
              </a:rPr>
              <a:t>2</a:t>
            </a:r>
            <a:r>
              <a:rPr lang="en-US" sz="1200" b="0" i="0" u="none" strike="noStrike" kern="1200" cap="none" dirty="0">
                <a:solidFill>
                  <a:schemeClr val="dk1"/>
                </a:solidFill>
                <a:effectLst/>
                <a:latin typeface="Calibri"/>
                <a:ea typeface="Calibri"/>
                <a:cs typeface="Calibri"/>
                <a:sym typeface="Calibri"/>
              </a:rPr>
              <a:t>) exceeded 410 ppm for the first time in April. The average for May peaked at 411.25 ppm.” </a:t>
            </a:r>
            <a:r>
              <a:rPr lang="en-US" sz="1200" b="1" i="0" u="none" strike="noStrike" kern="1200" cap="none" dirty="0">
                <a:solidFill>
                  <a:schemeClr val="dk1"/>
                </a:solidFill>
                <a:effectLst/>
                <a:latin typeface="Calibri"/>
                <a:ea typeface="Calibri"/>
                <a:cs typeface="Calibri"/>
                <a:sym typeface="Calibri"/>
              </a:rPr>
              <a:t>Source</a:t>
            </a:r>
            <a:r>
              <a:rPr lang="en-US" sz="1200" b="0" i="0" u="none" strike="noStrike" kern="1200" cap="none" dirty="0">
                <a:solidFill>
                  <a:schemeClr val="dk1"/>
                </a:solidFill>
                <a:effectLst/>
                <a:latin typeface="Calibri"/>
                <a:ea typeface="Calibri"/>
                <a:cs typeface="Calibri"/>
                <a:sym typeface="Calibri"/>
              </a:rPr>
              <a:t>: https://</a:t>
            </a:r>
            <a:r>
              <a:rPr lang="en-US" sz="1200" b="0" i="0" u="none" strike="noStrike" kern="1200" cap="none" dirty="0" err="1">
                <a:solidFill>
                  <a:schemeClr val="dk1"/>
                </a:solidFill>
                <a:effectLst/>
                <a:latin typeface="Calibri"/>
                <a:ea typeface="Calibri"/>
                <a:cs typeface="Calibri"/>
                <a:sym typeface="Calibri"/>
              </a:rPr>
              <a:t>research.noaa.gov</a:t>
            </a:r>
            <a:r>
              <a:rPr lang="en-US" sz="1200" b="0" i="0" u="none" strike="noStrike" kern="1200" cap="none" dirty="0">
                <a:solidFill>
                  <a:schemeClr val="dk1"/>
                </a:solidFill>
                <a:effectLst/>
                <a:latin typeface="Calibri"/>
                <a:ea typeface="Calibri"/>
                <a:cs typeface="Calibri"/>
                <a:sym typeface="Calibri"/>
              </a:rPr>
              <a:t>/article/</a:t>
            </a:r>
            <a:r>
              <a:rPr lang="en-US" sz="1200" b="0" i="0" u="none" strike="noStrike" kern="1200" cap="none" dirty="0" err="1">
                <a:solidFill>
                  <a:schemeClr val="dk1"/>
                </a:solidFill>
                <a:effectLst/>
                <a:latin typeface="Calibri"/>
                <a:ea typeface="Calibri"/>
                <a:cs typeface="Calibri"/>
                <a:sym typeface="Calibri"/>
              </a:rPr>
              <a:t>ArtMID</a:t>
            </a:r>
            <a:r>
              <a:rPr lang="en-US" sz="1200" b="0" i="0" u="none" strike="noStrike" kern="1200" cap="none" dirty="0">
                <a:solidFill>
                  <a:schemeClr val="dk1"/>
                </a:solidFill>
                <a:effectLst/>
                <a:latin typeface="Calibri"/>
                <a:ea typeface="Calibri"/>
                <a:cs typeface="Calibri"/>
                <a:sym typeface="Calibri"/>
              </a:rPr>
              <a:t>/587/</a:t>
            </a:r>
            <a:r>
              <a:rPr lang="en-US" sz="1200" b="0" i="0" u="none" strike="noStrike" kern="1200" cap="none" dirty="0" err="1">
                <a:solidFill>
                  <a:schemeClr val="dk1"/>
                </a:solidFill>
                <a:effectLst/>
                <a:latin typeface="Calibri"/>
                <a:ea typeface="Calibri"/>
                <a:cs typeface="Calibri"/>
                <a:sym typeface="Calibri"/>
              </a:rPr>
              <a:t>ArticleID</a:t>
            </a:r>
            <a:r>
              <a:rPr lang="en-US" sz="1200" b="0" i="0" u="none" strike="noStrike" kern="1200" cap="none" dirty="0">
                <a:solidFill>
                  <a:schemeClr val="dk1"/>
                </a:solidFill>
                <a:effectLst/>
                <a:latin typeface="Calibri"/>
                <a:ea typeface="Calibri"/>
                <a:cs typeface="Calibri"/>
                <a:sym typeface="Calibri"/>
              </a:rPr>
              <a:t>/2362/Another-climate-milestone-falls-at-NOAA’s-Mauna-Loa-observatory</a:t>
            </a:r>
            <a:endParaRPr lang="en-US" baseline="0" dirty="0"/>
          </a:p>
          <a:p>
            <a:pPr eaLnBrk="1" hangingPunct="1"/>
            <a:endParaRPr lang="en-US" baseline="0" dirty="0">
              <a:solidFill>
                <a:srgbClr val="00B050"/>
              </a:solidFill>
            </a:endParaRPr>
          </a:p>
          <a:p>
            <a:pPr eaLnBrk="1" hangingPunct="1"/>
            <a:r>
              <a:rPr lang="en-US" baseline="0" dirty="0">
                <a:solidFill>
                  <a:srgbClr val="00B050"/>
                </a:solidFill>
              </a:rPr>
              <a:t>The graph shows that current carbon dioxide levels are at the highest that they’ve been in the past 800,000 years </a:t>
            </a:r>
            <a:r>
              <a:rPr lang="en-US" baseline="0" dirty="0"/>
              <a:t>and that they are increasing at a faster rate that ever before during that timeframe.  </a:t>
            </a:r>
          </a:p>
          <a:p>
            <a:pPr eaLnBrk="1" hangingPunct="1"/>
            <a:endParaRPr lang="en-US" baseline="0" dirty="0"/>
          </a:p>
          <a:p>
            <a:pPr eaLnBrk="1" hangingPunct="1"/>
            <a:r>
              <a:rPr lang="en-US" b="1" baseline="0" dirty="0"/>
              <a:t>Source of graph</a:t>
            </a:r>
            <a:r>
              <a:rPr lang="en-US" baseline="0" dirty="0"/>
              <a:t>: NOAA - https://</a:t>
            </a:r>
            <a:r>
              <a:rPr lang="en-US" baseline="0" dirty="0" err="1"/>
              <a:t>www.climate.gov</a:t>
            </a:r>
            <a:r>
              <a:rPr lang="en-US" baseline="0" dirty="0"/>
              <a:t>/news-features/understanding-climate/climate-change-atmospheric-carbon-dioxide</a:t>
            </a:r>
          </a:p>
          <a:p>
            <a:pPr eaLnBrk="1" hangingPunct="1"/>
            <a:endParaRPr lang="en-US" baseline="0" dirty="0"/>
          </a:p>
          <a:p>
            <a:pPr eaLnBrk="1" hangingPunct="1"/>
            <a:r>
              <a:rPr lang="en-US" baseline="0" dirty="0"/>
              <a:t>Another potential website of interest: NOAA – Trends in Atmospheric Carbon Dioxide - https://</a:t>
            </a:r>
            <a:r>
              <a:rPr lang="en-US" baseline="0" dirty="0" err="1"/>
              <a:t>www.esrl.noaa.gov</a:t>
            </a:r>
            <a:r>
              <a:rPr lang="en-US" baseline="0" dirty="0"/>
              <a:t>/</a:t>
            </a:r>
            <a:r>
              <a:rPr lang="en-US" baseline="0" dirty="0" err="1"/>
              <a:t>gmd</a:t>
            </a:r>
            <a:r>
              <a:rPr lang="en-US" baseline="0" dirty="0"/>
              <a:t>/</a:t>
            </a:r>
            <a:r>
              <a:rPr lang="en-US" baseline="0" dirty="0" err="1"/>
              <a:t>ccgg</a:t>
            </a:r>
            <a:r>
              <a:rPr lang="en-US" baseline="0" dirty="0"/>
              <a:t>/trends/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907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of graph</a:t>
            </a:r>
            <a:r>
              <a:rPr lang="en-US" dirty="0"/>
              <a:t>: https://</a:t>
            </a:r>
            <a:r>
              <a:rPr lang="en-US" dirty="0" err="1"/>
              <a:t>www.nasa.gov</a:t>
            </a:r>
            <a:r>
              <a:rPr lang="en-US" dirty="0"/>
              <a:t>/sites/default/files/atoms/files/noaa-nasa-global_analysis-2017.pdf</a:t>
            </a:r>
          </a:p>
          <a:p>
            <a:endParaRPr lang="en-US" dirty="0"/>
          </a:p>
          <a:p>
            <a:r>
              <a:rPr lang="en-US" dirty="0"/>
              <a:t>2017 was the second warmest year on record according to NASA and third warmest year on record according to NOAA.  http://</a:t>
            </a:r>
            <a:r>
              <a:rPr lang="en-US" dirty="0" err="1"/>
              <a:t>www.noaa.gov</a:t>
            </a:r>
            <a:r>
              <a:rPr lang="en-US" dirty="0"/>
              <a:t>/news/noaa-2017-was-3rd-warmest-year-on-record-for-globe</a:t>
            </a:r>
          </a:p>
          <a:p>
            <a:endParaRPr lang="en-US" dirty="0"/>
          </a:p>
          <a:p>
            <a:r>
              <a:rPr lang="en-US" dirty="0"/>
              <a:t>17 of the 18 hottest years on record have occurred since 2001 according to both NOAA and NASA - https://</a:t>
            </a:r>
            <a:r>
              <a:rPr lang="en-US" dirty="0" err="1"/>
              <a:t>climate.nasa.gov</a:t>
            </a:r>
            <a:r>
              <a:rPr lang="en-US" dirty="0"/>
              <a:t>/vital-signs/global-temperature/; https://</a:t>
            </a:r>
            <a:r>
              <a:rPr lang="en-US" dirty="0" err="1"/>
              <a:t>www.nytimes.com</a:t>
            </a:r>
            <a:r>
              <a:rPr lang="en-US" dirty="0"/>
              <a:t>/interactive/2018/01/18/climate/hottest-year-2017.html</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61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2000">
              <a:schemeClr val="accent1">
                <a:lumMod val="45000"/>
                <a:lumOff val="55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561978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statesummaries.ncics.org/node/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ncdc.noaa.gov/temp-and-precip/us-trends/tavg/ann#us-trends-select" TargetMode="External"/><Relationship Id="rId4" Type="http://schemas.openxmlformats.org/officeDocument/2006/relationships/hyperlink" Target="https://www.epa.gov/climate-indicators/climate-change-indicators-us-and-global-temperatur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10052819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cX29WBJI3w" TargetMode="External"/><Relationship Id="rId7" Type="http://schemas.openxmlformats.org/officeDocument/2006/relationships/hyperlink" Target="https://vimeo.com/10052819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vimeo.com/99942068" TargetMode="External"/><Relationship Id="rId5" Type="http://schemas.openxmlformats.org/officeDocument/2006/relationships/hyperlink" Target="https://vimeo.com/118150835" TargetMode="External"/><Relationship Id="rId4" Type="http://schemas.openxmlformats.org/officeDocument/2006/relationships/hyperlink" Target="https://www.youtube.com/watch?v=kHH85HcsHI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9994206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220133" y="1032934"/>
            <a:ext cx="8534400" cy="3637754"/>
          </a:xfrm>
          <a:prstGeom prst="rect">
            <a:avLst/>
          </a:prstGeom>
          <a:noFill/>
          <a:ln>
            <a:noFill/>
          </a:ln>
        </p:spPr>
        <p:txBody>
          <a:bodyPr lIns="91440"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0" i="0" u="none" strike="noStrike" cap="none" dirty="0">
                <a:solidFill>
                  <a:schemeClr val="dk1"/>
                </a:solidFill>
                <a:latin typeface="Times New Roman" charset="0"/>
                <a:ea typeface="Times New Roman" charset="0"/>
                <a:cs typeface="Times New Roman" charset="0"/>
                <a:sym typeface="Garamond"/>
              </a:rPr>
              <a:t>What is climate change?</a:t>
            </a:r>
            <a:br>
              <a:rPr lang="en-US" sz="2000" b="0" i="0" u="none" strike="noStrike" cap="none" dirty="0">
                <a:solidFill>
                  <a:schemeClr val="dk1"/>
                </a:solidFill>
                <a:latin typeface="Garamond"/>
                <a:ea typeface="Garamond"/>
                <a:cs typeface="Garamond"/>
                <a:sym typeface="Garamond"/>
              </a:rPr>
            </a:br>
            <a:endParaRPr lang="en-US" sz="2000" b="0" i="0" u="none" strike="noStrike" cap="none" dirty="0">
              <a:solidFill>
                <a:schemeClr val="dk1"/>
              </a:solidFill>
              <a:latin typeface="Garamond"/>
              <a:ea typeface="Garamond"/>
              <a:cs typeface="Garamond"/>
              <a:sym typeface="Garamond"/>
            </a:endParaRPr>
          </a:p>
        </p:txBody>
      </p:sp>
      <p:pic>
        <p:nvPicPr>
          <p:cNvPr id="6" name="Picture 6" descr="I:\Public\Logos\itep_logo_CrTxtOnl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99" y="4842931"/>
            <a:ext cx="1444742" cy="1642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540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70" y="-23694"/>
            <a:ext cx="8229600" cy="1143000"/>
          </a:xfrm>
          <a:noFill/>
        </p:spPr>
        <p:txBody>
          <a:bodyPr>
            <a:normAutofit/>
          </a:bodyPr>
          <a:lstStyle/>
          <a:p>
            <a:pPr algn="ctr"/>
            <a:r>
              <a:rPr lang="en-US" sz="40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Causes of Climate Change</a:t>
            </a:r>
          </a:p>
        </p:txBody>
      </p:sp>
      <p:sp>
        <p:nvSpPr>
          <p:cNvPr id="3" name="Content Placeholder 2"/>
          <p:cNvSpPr txBox="1">
            <a:spLocks/>
          </p:cNvSpPr>
          <p:nvPr/>
        </p:nvSpPr>
        <p:spPr>
          <a:xfrm>
            <a:off x="345746" y="1369272"/>
            <a:ext cx="4038600" cy="68580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800" dirty="0">
                <a:latin typeface="Times New Roman" charset="0"/>
                <a:ea typeface="Times New Roman" charset="0"/>
                <a:cs typeface="Times New Roman" charset="0"/>
              </a:rPr>
              <a:t>Natural Factors</a:t>
            </a:r>
            <a:endParaRPr lang="en-US" sz="1600" dirty="0">
              <a:latin typeface="Times New Roman" charset="0"/>
              <a:ea typeface="Times New Roman" charset="0"/>
              <a:cs typeface="Times New Roman" charset="0"/>
            </a:endParaRPr>
          </a:p>
        </p:txBody>
      </p:sp>
      <p:pic>
        <p:nvPicPr>
          <p:cNvPr id="4" name="Picture 3" descr="Earth's orb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585" y="2152967"/>
            <a:ext cx="2024971" cy="1188720"/>
          </a:xfrm>
          <a:prstGeom prst="rect">
            <a:avLst/>
          </a:prstGeom>
          <a:ln w="12700">
            <a:solidFill>
              <a:schemeClr val="tx1"/>
            </a:solidFill>
          </a:ln>
        </p:spPr>
      </p:pic>
      <p:sp>
        <p:nvSpPr>
          <p:cNvPr id="5" name="TextBox 4"/>
          <p:cNvSpPr txBox="1"/>
          <p:nvPr/>
        </p:nvSpPr>
        <p:spPr>
          <a:xfrm>
            <a:off x="101600" y="3439581"/>
            <a:ext cx="2057400" cy="400110"/>
          </a:xfrm>
          <a:prstGeom prst="rect">
            <a:avLst/>
          </a:prstGeom>
          <a:noFill/>
        </p:spPr>
        <p:txBody>
          <a:bodyPr wrap="square" rtlCol="0">
            <a:spAutoFit/>
          </a:bodyPr>
          <a:lstStyle/>
          <a:p>
            <a:pPr algn="ctr"/>
            <a:r>
              <a:rPr lang="en-US" sz="2000" dirty="0">
                <a:solidFill>
                  <a:srgbClr val="504652"/>
                </a:solidFill>
                <a:latin typeface="Times New Roman" charset="0"/>
                <a:ea typeface="Times New Roman" charset="0"/>
                <a:cs typeface="Times New Roman" charset="0"/>
              </a:rPr>
              <a:t>Earth’s Orbit</a:t>
            </a:r>
          </a:p>
        </p:txBody>
      </p:sp>
      <p:grpSp>
        <p:nvGrpSpPr>
          <p:cNvPr id="6" name="Group 5"/>
          <p:cNvGrpSpPr/>
          <p:nvPr/>
        </p:nvGrpSpPr>
        <p:grpSpPr>
          <a:xfrm>
            <a:off x="2622469" y="2695664"/>
            <a:ext cx="2100101" cy="1588830"/>
            <a:chOff x="2698669" y="3538339"/>
            <a:chExt cx="2100101" cy="1588830"/>
          </a:xfrm>
        </p:grpSpPr>
        <p:pic>
          <p:nvPicPr>
            <p:cNvPr id="7" name="Picture 6" descr="Photosynthesi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8250" y="3538339"/>
              <a:ext cx="1801092" cy="1188720"/>
            </a:xfrm>
            <a:prstGeom prst="rect">
              <a:avLst/>
            </a:prstGeom>
            <a:ln w="12700">
              <a:solidFill>
                <a:schemeClr val="tx1"/>
              </a:solidFill>
            </a:ln>
          </p:spPr>
        </p:pic>
        <p:sp>
          <p:nvSpPr>
            <p:cNvPr id="8" name="TextBox 7"/>
            <p:cNvSpPr txBox="1"/>
            <p:nvPr/>
          </p:nvSpPr>
          <p:spPr>
            <a:xfrm>
              <a:off x="2698669" y="4727059"/>
              <a:ext cx="2100101" cy="400110"/>
            </a:xfrm>
            <a:prstGeom prst="rect">
              <a:avLst/>
            </a:prstGeom>
            <a:noFill/>
          </p:spPr>
          <p:txBody>
            <a:bodyPr wrap="square" rtlCol="0">
              <a:spAutoFit/>
            </a:bodyPr>
            <a:lstStyle/>
            <a:p>
              <a:pPr algn="ctr"/>
              <a:r>
                <a:rPr lang="en-US" sz="2000" dirty="0">
                  <a:solidFill>
                    <a:srgbClr val="504652"/>
                  </a:solidFill>
                  <a:latin typeface="Times New Roman" charset="0"/>
                  <a:ea typeface="Times New Roman" charset="0"/>
                  <a:cs typeface="Times New Roman" charset="0"/>
                </a:rPr>
                <a:t>Photosynthesis</a:t>
              </a:r>
            </a:p>
          </p:txBody>
        </p:sp>
      </p:grpSp>
      <p:grpSp>
        <p:nvGrpSpPr>
          <p:cNvPr id="9" name="Group 8"/>
          <p:cNvGrpSpPr/>
          <p:nvPr/>
        </p:nvGrpSpPr>
        <p:grpSpPr>
          <a:xfrm>
            <a:off x="297094" y="4346462"/>
            <a:ext cx="1634927" cy="1700292"/>
            <a:chOff x="281272" y="5731812"/>
            <a:chExt cx="1343333" cy="1513634"/>
          </a:xfrm>
        </p:grpSpPr>
        <p:pic>
          <p:nvPicPr>
            <p:cNvPr id="10" name="Picture 9" descr="Sunspot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272" y="5731812"/>
              <a:ext cx="1280948" cy="1188720"/>
            </a:xfrm>
            <a:prstGeom prst="rect">
              <a:avLst/>
            </a:prstGeom>
            <a:ln w="12700">
              <a:solidFill>
                <a:schemeClr val="tx1"/>
              </a:solidFill>
            </a:ln>
          </p:spPr>
        </p:pic>
        <p:sp>
          <p:nvSpPr>
            <p:cNvPr id="11" name="TextBox 10"/>
            <p:cNvSpPr txBox="1"/>
            <p:nvPr/>
          </p:nvSpPr>
          <p:spPr>
            <a:xfrm>
              <a:off x="329205" y="6889260"/>
              <a:ext cx="1295400" cy="356186"/>
            </a:xfrm>
            <a:prstGeom prst="rect">
              <a:avLst/>
            </a:prstGeom>
            <a:noFill/>
          </p:spPr>
          <p:txBody>
            <a:bodyPr wrap="square" rtlCol="0">
              <a:spAutoFit/>
            </a:bodyPr>
            <a:lstStyle/>
            <a:p>
              <a:pPr algn="ctr"/>
              <a:r>
                <a:rPr lang="en-US" sz="2000" dirty="0">
                  <a:solidFill>
                    <a:srgbClr val="504652"/>
                  </a:solidFill>
                  <a:latin typeface="Times New Roman" charset="0"/>
                  <a:ea typeface="Times New Roman" charset="0"/>
                  <a:cs typeface="Times New Roman" charset="0"/>
                </a:rPr>
                <a:t>Sunspots</a:t>
              </a:r>
            </a:p>
          </p:txBody>
        </p:sp>
      </p:grpSp>
      <p:grpSp>
        <p:nvGrpSpPr>
          <p:cNvPr id="12" name="Group 11"/>
          <p:cNvGrpSpPr/>
          <p:nvPr/>
        </p:nvGrpSpPr>
        <p:grpSpPr>
          <a:xfrm>
            <a:off x="1932021" y="5030327"/>
            <a:ext cx="2590800" cy="1563008"/>
            <a:chOff x="2302749" y="6042902"/>
            <a:chExt cx="2590800" cy="1563008"/>
          </a:xfrm>
        </p:grpSpPr>
        <p:pic>
          <p:nvPicPr>
            <p:cNvPr id="13" name="Picture 12" descr="Volcano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6728" y="6042902"/>
              <a:ext cx="1801092" cy="1188720"/>
            </a:xfrm>
            <a:prstGeom prst="rect">
              <a:avLst/>
            </a:prstGeom>
            <a:ln w="12700">
              <a:solidFill>
                <a:schemeClr val="tx1"/>
              </a:solidFill>
            </a:ln>
          </p:spPr>
        </p:pic>
        <p:sp>
          <p:nvSpPr>
            <p:cNvPr id="14" name="TextBox 13"/>
            <p:cNvSpPr txBox="1"/>
            <p:nvPr/>
          </p:nvSpPr>
          <p:spPr>
            <a:xfrm>
              <a:off x="2302749" y="7205800"/>
              <a:ext cx="2590800" cy="400110"/>
            </a:xfrm>
            <a:prstGeom prst="rect">
              <a:avLst/>
            </a:prstGeom>
            <a:noFill/>
          </p:spPr>
          <p:txBody>
            <a:bodyPr wrap="square" rtlCol="0">
              <a:spAutoFit/>
            </a:bodyPr>
            <a:lstStyle/>
            <a:p>
              <a:pPr algn="ctr"/>
              <a:r>
                <a:rPr lang="en-US" sz="2000" dirty="0">
                  <a:solidFill>
                    <a:srgbClr val="504652"/>
                  </a:solidFill>
                  <a:latin typeface="Times New Roman" charset="0"/>
                  <a:ea typeface="Times New Roman" charset="0"/>
                  <a:cs typeface="Times New Roman" charset="0"/>
                </a:rPr>
                <a:t>Volcanic Eruptions</a:t>
              </a:r>
            </a:p>
          </p:txBody>
        </p:sp>
      </p:grpSp>
      <p:graphicFrame>
        <p:nvGraphicFramePr>
          <p:cNvPr id="21" name="Table 20"/>
          <p:cNvGraphicFramePr>
            <a:graphicFrameLocks noGrp="1"/>
          </p:cNvGraphicFramePr>
          <p:nvPr>
            <p:extLst/>
          </p:nvPr>
        </p:nvGraphicFramePr>
        <p:xfrm>
          <a:off x="5067008" y="1917516"/>
          <a:ext cx="4419600" cy="3444240"/>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tblGrid>
              <a:tr h="3002885">
                <a:tc>
                  <a:txBody>
                    <a:bodyPr/>
                    <a:lstStyle/>
                    <a:p>
                      <a:r>
                        <a:rPr lang="en-US" sz="2000" b="0" dirty="0">
                          <a:solidFill>
                            <a:schemeClr val="tx1">
                              <a:lumMod val="65000"/>
                              <a:lumOff val="35000"/>
                            </a:schemeClr>
                          </a:solidFill>
                          <a:latin typeface="Times New Roman" charset="0"/>
                          <a:ea typeface="Times New Roman" charset="0"/>
                          <a:cs typeface="Times New Roman" charset="0"/>
                        </a:rPr>
                        <a:t>Burning of fossil fuels (coal, oil, gas)</a:t>
                      </a:r>
                    </a:p>
                    <a:p>
                      <a:endParaRPr lang="en-US" sz="2000" b="0" dirty="0">
                        <a:solidFill>
                          <a:srgbClr val="000000"/>
                        </a:solidFill>
                      </a:endParaRPr>
                    </a:p>
                    <a:p>
                      <a:endParaRPr lang="en-US" sz="2000" b="0" dirty="0">
                        <a:solidFill>
                          <a:schemeClr val="accent6">
                            <a:lumMod val="50000"/>
                          </a:schemeClr>
                        </a:solidFill>
                      </a:endParaRPr>
                    </a:p>
                    <a:p>
                      <a:endParaRPr lang="en-US" sz="2000" b="0" dirty="0">
                        <a:solidFill>
                          <a:schemeClr val="accent6">
                            <a:lumMod val="50000"/>
                          </a:schemeClr>
                        </a:solidFill>
                      </a:endParaRPr>
                    </a:p>
                    <a:p>
                      <a:endParaRPr lang="en-US" sz="2000" b="0" dirty="0">
                        <a:solidFill>
                          <a:schemeClr val="accent6">
                            <a:lumMod val="50000"/>
                          </a:schemeClr>
                        </a:solidFill>
                      </a:endParaRPr>
                    </a:p>
                    <a:p>
                      <a:endParaRPr lang="en-US" sz="2000" b="0" dirty="0">
                        <a:solidFill>
                          <a:schemeClr val="accent6">
                            <a:lumMod val="50000"/>
                          </a:schemeClr>
                        </a:solidFill>
                      </a:endParaRPr>
                    </a:p>
                    <a:p>
                      <a:endParaRPr lang="en-US" sz="2000" b="0" dirty="0">
                        <a:solidFill>
                          <a:schemeClr val="accent6">
                            <a:lumMod val="50000"/>
                          </a:schemeClr>
                        </a:solidFill>
                      </a:endParaRPr>
                    </a:p>
                    <a:p>
                      <a:endParaRPr lang="en-US" sz="2000" b="0" dirty="0">
                        <a:solidFill>
                          <a:schemeClr val="accent6">
                            <a:lumMod val="50000"/>
                          </a:schemeClr>
                        </a:solidFill>
                      </a:endParaRPr>
                    </a:p>
                    <a:p>
                      <a:r>
                        <a:rPr lang="en-US" sz="2000" b="0" dirty="0">
                          <a:solidFill>
                            <a:srgbClr val="595959"/>
                          </a:solidFill>
                          <a:latin typeface="Franklin Gothic Medium"/>
                          <a:cs typeface="Franklin Gothic Medium"/>
                        </a:rPr>
                        <a:t>            </a:t>
                      </a:r>
                      <a:r>
                        <a:rPr lang="en-US" sz="2000" b="0" dirty="0">
                          <a:solidFill>
                            <a:srgbClr val="595959"/>
                          </a:solidFill>
                          <a:latin typeface="Times New Roman" charset="0"/>
                          <a:ea typeface="Times New Roman" charset="0"/>
                          <a:cs typeface="Times New Roman" charset="0"/>
                        </a:rPr>
                        <a:t>Deforestation</a:t>
                      </a:r>
                    </a:p>
                    <a:p>
                      <a:pPr algn="ctr"/>
                      <a:endParaRPr lang="en-US" sz="2000" b="0" dirty="0">
                        <a:solidFill>
                          <a:schemeClr val="accent6">
                            <a:lumMod val="50000"/>
                          </a:schemeClr>
                        </a:solidFill>
                      </a:endParaRPr>
                    </a:p>
                    <a:p>
                      <a:endParaRPr lang="en-US" sz="2000" b="0" dirty="0">
                        <a:solidFill>
                          <a:schemeClr val="accent6">
                            <a:lumMod val="50000"/>
                          </a:schemeClr>
                        </a:solidFill>
                      </a:endParaRPr>
                    </a:p>
                  </a:txBody>
                  <a:tcPr/>
                </a:tc>
                <a:extLst>
                  <a:ext uri="{0D108BD9-81ED-4DB2-BD59-A6C34878D82A}">
                    <a16:rowId xmlns:a16="http://schemas.microsoft.com/office/drawing/2014/main" val="10000"/>
                  </a:ext>
                </a:extLst>
              </a:tr>
            </a:tbl>
          </a:graphicData>
        </a:graphic>
      </p:graphicFrame>
      <p:sp>
        <p:nvSpPr>
          <p:cNvPr id="22" name="Content Placeholder 2"/>
          <p:cNvSpPr txBox="1">
            <a:spLocks/>
          </p:cNvSpPr>
          <p:nvPr/>
        </p:nvSpPr>
        <p:spPr>
          <a:xfrm>
            <a:off x="4978212" y="1367124"/>
            <a:ext cx="4038600" cy="685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sz="2700" dirty="0">
                <a:solidFill>
                  <a:schemeClr val="tx1"/>
                </a:solidFill>
                <a:latin typeface="Times New Roman" charset="0"/>
                <a:ea typeface="Times New Roman" charset="0"/>
                <a:cs typeface="Times New Roman" charset="0"/>
              </a:rPr>
              <a:t>Human Factors</a:t>
            </a:r>
            <a:endParaRPr lang="en-US" dirty="0">
              <a:solidFill>
                <a:schemeClr val="tx1"/>
              </a:solidFill>
              <a:latin typeface="Times New Roman" charset="0"/>
              <a:ea typeface="Times New Roman" charset="0"/>
              <a:cs typeface="Times New Roman" charset="0"/>
            </a:endParaRPr>
          </a:p>
        </p:txBody>
      </p:sp>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82524" y="2314724"/>
            <a:ext cx="3352800" cy="1969770"/>
          </a:xfrm>
          <a:prstGeom prst="rect">
            <a:avLst/>
          </a:prstGeom>
          <a:ln>
            <a:solidFill>
              <a:schemeClr val="tx1"/>
            </a:solidFill>
          </a:ln>
        </p:spPr>
      </p:pic>
      <p:pic>
        <p:nvPicPr>
          <p:cNvPr id="24" name="Picture 23" descr="Deforestation_2074483b.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1021" y="4703013"/>
            <a:ext cx="2795805" cy="1749633"/>
          </a:xfrm>
          <a:prstGeom prst="rect">
            <a:avLst/>
          </a:prstGeom>
          <a:ln>
            <a:solidFill>
              <a:schemeClr val="tx1"/>
            </a:solidFill>
          </a:ln>
        </p:spPr>
      </p:pic>
    </p:spTree>
    <p:extLst>
      <p:ext uri="{BB962C8B-B14F-4D97-AF65-F5344CB8AC3E}">
        <p14:creationId xmlns:p14="http://schemas.microsoft.com/office/powerpoint/2010/main" val="104258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64" y="0"/>
            <a:ext cx="8229600" cy="1143000"/>
          </a:xfrm>
          <a:noFill/>
        </p:spPr>
        <p:txBody>
          <a:bodyPr>
            <a:normAutofit/>
          </a:bodyPr>
          <a:lstStyle/>
          <a:p>
            <a:pPr algn="ctr"/>
            <a:r>
              <a:rPr lang="en-US" sz="44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Greenhouse Gas Effect</a:t>
            </a:r>
          </a:p>
        </p:txBody>
      </p:sp>
      <p:sp>
        <p:nvSpPr>
          <p:cNvPr id="3" name="Content Placeholder 2"/>
          <p:cNvSpPr txBox="1">
            <a:spLocks/>
          </p:cNvSpPr>
          <p:nvPr/>
        </p:nvSpPr>
        <p:spPr>
          <a:xfrm>
            <a:off x="6323049" y="1527093"/>
            <a:ext cx="2519680" cy="368874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dirty="0">
                <a:latin typeface="Times New Roman" charset="0"/>
                <a:ea typeface="Times New Roman" charset="0"/>
                <a:cs typeface="Times New Roman" charset="0"/>
              </a:rPr>
              <a:t>Greenhouse gases absorb heat (solar radiation)</a:t>
            </a:r>
          </a:p>
          <a:p>
            <a:endParaRPr lang="en-US" sz="2000" dirty="0">
              <a:latin typeface="Times New Roman" charset="0"/>
              <a:ea typeface="Times New Roman" charset="0"/>
              <a:cs typeface="Times New Roman" charset="0"/>
            </a:endParaRPr>
          </a:p>
          <a:p>
            <a:pPr lvl="1"/>
            <a:r>
              <a:rPr lang="en-US" sz="2000" dirty="0">
                <a:latin typeface="Times New Roman" charset="0"/>
                <a:ea typeface="Times New Roman" charset="0"/>
                <a:cs typeface="Times New Roman" charset="0"/>
              </a:rPr>
              <a:t>Radiate heat back to Earth’s surface </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Natural greenhouse effect is necessary for life on Earth </a:t>
            </a:r>
          </a:p>
          <a:p>
            <a:endParaRPr lang="en-US" sz="2000" dirty="0">
              <a:latin typeface="Times New Roman" charset="0"/>
              <a:ea typeface="Times New Roman" charset="0"/>
              <a:cs typeface="Times New Roman" charset="0"/>
            </a:endParaRPr>
          </a:p>
          <a:p>
            <a:r>
              <a:rPr lang="en-US" sz="2000" i="1" dirty="0">
                <a:latin typeface="Times New Roman" charset="0"/>
                <a:ea typeface="Times New Roman" charset="0"/>
                <a:cs typeface="Times New Roman" charset="0"/>
              </a:rPr>
              <a:t>Concern</a:t>
            </a:r>
            <a:r>
              <a:rPr lang="en-US" sz="2000" dirty="0">
                <a:latin typeface="Times New Roman" charset="0"/>
                <a:ea typeface="Times New Roman" charset="0"/>
                <a:cs typeface="Times New Roman" charset="0"/>
              </a:rPr>
              <a:t>:  Human activities are </a:t>
            </a:r>
            <a:r>
              <a:rPr lang="en-US" sz="2000" i="1" dirty="0">
                <a:latin typeface="Times New Roman" charset="0"/>
                <a:ea typeface="Times New Roman" charset="0"/>
                <a:cs typeface="Times New Roman" charset="0"/>
              </a:rPr>
              <a:t>enhancing</a:t>
            </a:r>
            <a:r>
              <a:rPr lang="en-US" sz="2000" dirty="0">
                <a:latin typeface="Times New Roman" charset="0"/>
                <a:ea typeface="Times New Roman" charset="0"/>
                <a:cs typeface="Times New Roman" charset="0"/>
              </a:rPr>
              <a:t> the greenhouse effect, trapping more heat</a:t>
            </a:r>
          </a:p>
        </p:txBody>
      </p:sp>
      <p:pic>
        <p:nvPicPr>
          <p:cNvPr id="4" name="Picture 2"/>
          <p:cNvPicPr>
            <a:picLocks noChangeAspect="1" noChangeArrowheads="1"/>
          </p:cNvPicPr>
          <p:nvPr/>
        </p:nvPicPr>
        <p:blipFill>
          <a:blip r:embed="rId3" cstate="print"/>
          <a:srcRect/>
          <a:stretch>
            <a:fillRect/>
          </a:stretch>
        </p:blipFill>
        <p:spPr bwMode="auto">
          <a:xfrm>
            <a:off x="246964" y="1772626"/>
            <a:ext cx="5709920" cy="4038600"/>
          </a:xfrm>
          <a:prstGeom prst="rect">
            <a:avLst/>
          </a:prstGeom>
          <a:noFill/>
          <a:ln w="9525">
            <a:noFill/>
            <a:miter lim="800000"/>
            <a:headEnd/>
            <a:tailEnd/>
          </a:ln>
        </p:spPr>
      </p:pic>
      <p:sp>
        <p:nvSpPr>
          <p:cNvPr id="5" name="TextBox 4"/>
          <p:cNvSpPr txBox="1"/>
          <p:nvPr/>
        </p:nvSpPr>
        <p:spPr>
          <a:xfrm>
            <a:off x="-474133" y="5817411"/>
            <a:ext cx="5984297" cy="307777"/>
          </a:xfrm>
          <a:prstGeom prst="rect">
            <a:avLst/>
          </a:prstGeom>
          <a:noFill/>
        </p:spPr>
        <p:txBody>
          <a:bodyPr wrap="square" rtlCol="0">
            <a:spAutoFit/>
          </a:bodyPr>
          <a:lstStyle/>
          <a:p>
            <a:pPr algn="ctr"/>
            <a:r>
              <a:rPr lang="en-US" i="1" dirty="0">
                <a:latin typeface="Calibri"/>
                <a:cs typeface="Calibri"/>
              </a:rPr>
              <a:t>Slide courtesy of Barbara Boustead, National Weather Service</a:t>
            </a:r>
          </a:p>
        </p:txBody>
      </p:sp>
    </p:spTree>
    <p:extLst>
      <p:ext uri="{BB962C8B-B14F-4D97-AF65-F5344CB8AC3E}">
        <p14:creationId xmlns:p14="http://schemas.microsoft.com/office/powerpoint/2010/main" val="146367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3144" y="164575"/>
            <a:ext cx="9147144" cy="1143000"/>
          </a:xfrm>
        </p:spPr>
        <p:txBody>
          <a:bodyPr anchor="ctr">
            <a:noAutofit/>
          </a:bodyPr>
          <a:lstStyle/>
          <a:p>
            <a:pPr algn="ctr" eaLnBrk="1" hangingPunct="1">
              <a:defRPr/>
            </a:pPr>
            <a:r>
              <a:rPr lang="en-US" sz="3600" dirty="0">
                <a:latin typeface="Times New Roman" panose="02020603050405020304" pitchFamily="18" charset="0"/>
                <a:cs typeface="Times New Roman" panose="02020603050405020304" pitchFamily="18" charset="0"/>
              </a:rPr>
              <a:t>Human factors are the main cause of current climate change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824497" cy="47548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124200" y="6400800"/>
            <a:ext cx="3733800" cy="307777"/>
          </a:xfrm>
          <a:prstGeom prst="rect">
            <a:avLst/>
          </a:prstGeom>
          <a:noFill/>
        </p:spPr>
        <p:txBody>
          <a:bodyPr wrap="square" rtlCol="0">
            <a:spAutoFit/>
          </a:bodyPr>
          <a:lstStyle/>
          <a:p>
            <a:pPr algn="ctr"/>
            <a:r>
              <a:rPr lang="en-US" sz="1400" b="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rPr>
              <a:t>IPCC</a:t>
            </a:r>
            <a:endParaRPr lang="en-US"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0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92" y="139032"/>
            <a:ext cx="8229600" cy="1143000"/>
          </a:xfrm>
          <a:noFill/>
        </p:spPr>
        <p:txBody>
          <a:bodyPr>
            <a:noAutofit/>
          </a:bodyPr>
          <a:lstStyle/>
          <a:p>
            <a:pPr algn="ctr"/>
            <a:b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b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Global Climate Change Indicators</a:t>
            </a:r>
            <a:b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br>
            <a:endPar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endParaRPr>
          </a:p>
        </p:txBody>
      </p:sp>
      <p:grpSp>
        <p:nvGrpSpPr>
          <p:cNvPr id="3" name="Group 2"/>
          <p:cNvGrpSpPr/>
          <p:nvPr/>
        </p:nvGrpSpPr>
        <p:grpSpPr>
          <a:xfrm>
            <a:off x="265690" y="1847205"/>
            <a:ext cx="2057400" cy="2170331"/>
            <a:chOff x="457200" y="1905000"/>
            <a:chExt cx="2057400" cy="2170331"/>
          </a:xfrm>
        </p:grpSpPr>
        <p:pic>
          <p:nvPicPr>
            <p:cNvPr id="4" name="Picture 3" descr="Signs_Global Temp Ri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905000"/>
              <a:ext cx="2032000" cy="1524000"/>
            </a:xfrm>
            <a:prstGeom prst="rect">
              <a:avLst/>
            </a:prstGeom>
            <a:ln w="12700">
              <a:solidFill>
                <a:schemeClr val="tx1"/>
              </a:solidFill>
            </a:ln>
          </p:spPr>
        </p:pic>
        <p:sp>
          <p:nvSpPr>
            <p:cNvPr id="5" name="TextBox 4"/>
            <p:cNvSpPr txBox="1"/>
            <p:nvPr/>
          </p:nvSpPr>
          <p:spPr>
            <a:xfrm>
              <a:off x="457200" y="3429000"/>
              <a:ext cx="2057400" cy="646331"/>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Global Temperature Rise</a:t>
              </a:r>
            </a:p>
          </p:txBody>
        </p:sp>
      </p:grpSp>
      <p:grpSp>
        <p:nvGrpSpPr>
          <p:cNvPr id="6" name="Group 5"/>
          <p:cNvGrpSpPr/>
          <p:nvPr/>
        </p:nvGrpSpPr>
        <p:grpSpPr>
          <a:xfrm>
            <a:off x="6897384" y="1829168"/>
            <a:ext cx="2057400" cy="1969532"/>
            <a:chOff x="2514600" y="1905000"/>
            <a:chExt cx="2057400" cy="1969532"/>
          </a:xfrm>
        </p:grpSpPr>
        <p:pic>
          <p:nvPicPr>
            <p:cNvPr id="7" name="Picture 6" descr="Signs_SL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000" y="1905000"/>
              <a:ext cx="2032000" cy="1524000"/>
            </a:xfrm>
            <a:prstGeom prst="rect">
              <a:avLst/>
            </a:prstGeom>
            <a:ln w="12700">
              <a:solidFill>
                <a:schemeClr val="tx1"/>
              </a:solidFill>
            </a:ln>
          </p:spPr>
        </p:pic>
        <p:sp>
          <p:nvSpPr>
            <p:cNvPr id="8" name="TextBox 7"/>
            <p:cNvSpPr txBox="1"/>
            <p:nvPr/>
          </p:nvSpPr>
          <p:spPr>
            <a:xfrm>
              <a:off x="2514600" y="3505200"/>
              <a:ext cx="2057400" cy="369332"/>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Sea Level Rise</a:t>
              </a:r>
            </a:p>
          </p:txBody>
        </p:sp>
      </p:grpSp>
      <p:grpSp>
        <p:nvGrpSpPr>
          <p:cNvPr id="9" name="Group 8"/>
          <p:cNvGrpSpPr/>
          <p:nvPr/>
        </p:nvGrpSpPr>
        <p:grpSpPr>
          <a:xfrm>
            <a:off x="4636784" y="1829168"/>
            <a:ext cx="2057400" cy="1969532"/>
            <a:chOff x="4724400" y="1905000"/>
            <a:chExt cx="2057400" cy="1969532"/>
          </a:xfrm>
        </p:grpSpPr>
        <p:pic>
          <p:nvPicPr>
            <p:cNvPr id="10" name="Picture 9" descr="Signs_Extreme Event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4400" y="1905000"/>
              <a:ext cx="2032000" cy="1524000"/>
            </a:xfrm>
            <a:prstGeom prst="rect">
              <a:avLst/>
            </a:prstGeom>
            <a:ln w="12700">
              <a:solidFill>
                <a:schemeClr val="tx1"/>
              </a:solidFill>
            </a:ln>
          </p:spPr>
        </p:pic>
        <p:sp>
          <p:nvSpPr>
            <p:cNvPr id="11" name="TextBox 10"/>
            <p:cNvSpPr txBox="1"/>
            <p:nvPr/>
          </p:nvSpPr>
          <p:spPr>
            <a:xfrm>
              <a:off x="4724400" y="3505200"/>
              <a:ext cx="2057400" cy="369332"/>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Extreme Events</a:t>
              </a:r>
            </a:p>
          </p:txBody>
        </p:sp>
      </p:grpSp>
      <p:grpSp>
        <p:nvGrpSpPr>
          <p:cNvPr id="12" name="Group 11"/>
          <p:cNvGrpSpPr/>
          <p:nvPr/>
        </p:nvGrpSpPr>
        <p:grpSpPr>
          <a:xfrm>
            <a:off x="2454405" y="1829168"/>
            <a:ext cx="2057400" cy="2170331"/>
            <a:chOff x="6858000" y="1905000"/>
            <a:chExt cx="2057400" cy="2170331"/>
          </a:xfrm>
        </p:grpSpPr>
        <p:pic>
          <p:nvPicPr>
            <p:cNvPr id="13" name="Picture 12" descr="Signs_Decreased Snow Cover.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0" y="1905000"/>
              <a:ext cx="2032000" cy="1524000"/>
            </a:xfrm>
            <a:prstGeom prst="rect">
              <a:avLst/>
            </a:prstGeom>
            <a:ln w="12700">
              <a:solidFill>
                <a:schemeClr val="tx1"/>
              </a:solidFill>
            </a:ln>
          </p:spPr>
        </p:pic>
        <p:sp>
          <p:nvSpPr>
            <p:cNvPr id="14" name="TextBox 13"/>
            <p:cNvSpPr txBox="1"/>
            <p:nvPr/>
          </p:nvSpPr>
          <p:spPr>
            <a:xfrm>
              <a:off x="6858000" y="3429000"/>
              <a:ext cx="2057400" cy="646331"/>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Decreased Snow Cover</a:t>
              </a:r>
            </a:p>
          </p:txBody>
        </p:sp>
      </p:grpSp>
      <p:grpSp>
        <p:nvGrpSpPr>
          <p:cNvPr id="15" name="Group 14"/>
          <p:cNvGrpSpPr/>
          <p:nvPr/>
        </p:nvGrpSpPr>
        <p:grpSpPr>
          <a:xfrm>
            <a:off x="228600" y="3984992"/>
            <a:ext cx="2057400" cy="2170331"/>
            <a:chOff x="304800" y="4191000"/>
            <a:chExt cx="2057400" cy="2170331"/>
          </a:xfrm>
        </p:grpSpPr>
        <p:pic>
          <p:nvPicPr>
            <p:cNvPr id="16" name="Picture 15" descr="Signs_Declining Arctic Sea Ic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00" y="4191000"/>
              <a:ext cx="2032000" cy="1524000"/>
            </a:xfrm>
            <a:prstGeom prst="rect">
              <a:avLst/>
            </a:prstGeom>
            <a:ln w="12700">
              <a:solidFill>
                <a:schemeClr val="tx1"/>
              </a:solidFill>
            </a:ln>
          </p:spPr>
        </p:pic>
        <p:sp>
          <p:nvSpPr>
            <p:cNvPr id="17" name="TextBox 16"/>
            <p:cNvSpPr txBox="1"/>
            <p:nvPr/>
          </p:nvSpPr>
          <p:spPr>
            <a:xfrm>
              <a:off x="304800" y="5715000"/>
              <a:ext cx="2057400" cy="646331"/>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Declining Arctic Sea Ice</a:t>
              </a:r>
            </a:p>
          </p:txBody>
        </p:sp>
      </p:grpSp>
      <p:grpSp>
        <p:nvGrpSpPr>
          <p:cNvPr id="18" name="Group 17"/>
          <p:cNvGrpSpPr/>
          <p:nvPr/>
        </p:nvGrpSpPr>
        <p:grpSpPr>
          <a:xfrm>
            <a:off x="2426984" y="3984992"/>
            <a:ext cx="2057400" cy="2170331"/>
            <a:chOff x="2514600" y="4191000"/>
            <a:chExt cx="2057400" cy="2170331"/>
          </a:xfrm>
        </p:grpSpPr>
        <p:pic>
          <p:nvPicPr>
            <p:cNvPr id="19" name="Picture 18" descr="Signs_Shrinking Ice Sheet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4600" y="4191000"/>
              <a:ext cx="2032000" cy="1524000"/>
            </a:xfrm>
            <a:prstGeom prst="rect">
              <a:avLst/>
            </a:prstGeom>
            <a:ln w="12700">
              <a:solidFill>
                <a:schemeClr val="tx1"/>
              </a:solidFill>
            </a:ln>
          </p:spPr>
        </p:pic>
        <p:sp>
          <p:nvSpPr>
            <p:cNvPr id="20" name="TextBox 19"/>
            <p:cNvSpPr txBox="1"/>
            <p:nvPr/>
          </p:nvSpPr>
          <p:spPr>
            <a:xfrm>
              <a:off x="2514600" y="5715000"/>
              <a:ext cx="2057400" cy="646331"/>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Shrinking Ice Sheets</a:t>
              </a:r>
            </a:p>
          </p:txBody>
        </p:sp>
      </p:grpSp>
      <p:grpSp>
        <p:nvGrpSpPr>
          <p:cNvPr id="21" name="Group 20"/>
          <p:cNvGrpSpPr/>
          <p:nvPr/>
        </p:nvGrpSpPr>
        <p:grpSpPr>
          <a:xfrm>
            <a:off x="4655192" y="3984992"/>
            <a:ext cx="2057400" cy="1893332"/>
            <a:chOff x="4800600" y="4191000"/>
            <a:chExt cx="2057400" cy="1893332"/>
          </a:xfrm>
        </p:grpSpPr>
        <p:pic>
          <p:nvPicPr>
            <p:cNvPr id="22" name="Picture 21" descr="Signs_Glacial Retreat.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00600" y="4191000"/>
              <a:ext cx="2032000" cy="1524000"/>
            </a:xfrm>
            <a:prstGeom prst="rect">
              <a:avLst/>
            </a:prstGeom>
            <a:ln w="12700">
              <a:solidFill>
                <a:schemeClr val="tx1"/>
              </a:solidFill>
            </a:ln>
          </p:spPr>
        </p:pic>
        <p:sp>
          <p:nvSpPr>
            <p:cNvPr id="23" name="TextBox 22"/>
            <p:cNvSpPr txBox="1"/>
            <p:nvPr/>
          </p:nvSpPr>
          <p:spPr>
            <a:xfrm>
              <a:off x="4800600" y="5715000"/>
              <a:ext cx="2057400" cy="369332"/>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Glacial Retreat</a:t>
              </a:r>
            </a:p>
          </p:txBody>
        </p:sp>
      </p:grpSp>
      <p:grpSp>
        <p:nvGrpSpPr>
          <p:cNvPr id="24" name="Group 23"/>
          <p:cNvGrpSpPr/>
          <p:nvPr/>
        </p:nvGrpSpPr>
        <p:grpSpPr>
          <a:xfrm>
            <a:off x="6934200" y="3984992"/>
            <a:ext cx="2057400" cy="1893332"/>
            <a:chOff x="6858000" y="4191000"/>
            <a:chExt cx="2057400" cy="1893332"/>
          </a:xfrm>
        </p:grpSpPr>
        <p:pic>
          <p:nvPicPr>
            <p:cNvPr id="25" name="Picture 24" descr="Signs_Ocean acidification.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58000" y="4191000"/>
              <a:ext cx="2032000" cy="1524000"/>
            </a:xfrm>
            <a:prstGeom prst="rect">
              <a:avLst/>
            </a:prstGeom>
            <a:ln w="12700">
              <a:solidFill>
                <a:schemeClr val="tx1"/>
              </a:solidFill>
            </a:ln>
          </p:spPr>
        </p:pic>
        <p:sp>
          <p:nvSpPr>
            <p:cNvPr id="26" name="TextBox 25"/>
            <p:cNvSpPr txBox="1"/>
            <p:nvPr/>
          </p:nvSpPr>
          <p:spPr>
            <a:xfrm>
              <a:off x="6858000" y="5715000"/>
              <a:ext cx="2057400" cy="369332"/>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Ocean Acidification</a:t>
              </a:r>
            </a:p>
          </p:txBody>
        </p:sp>
      </p:grpSp>
      <p:sp>
        <p:nvSpPr>
          <p:cNvPr id="51" name="Rectangle 50"/>
          <p:cNvSpPr/>
          <p:nvPr/>
        </p:nvSpPr>
        <p:spPr>
          <a:xfrm>
            <a:off x="0" y="6459610"/>
            <a:ext cx="8763000" cy="338554"/>
          </a:xfrm>
          <a:prstGeom prst="rect">
            <a:avLst/>
          </a:prstGeom>
        </p:spPr>
        <p:txBody>
          <a:bodyPr wrap="square">
            <a:spAutoFit/>
          </a:bodyPr>
          <a:lstStyle/>
          <a:p>
            <a:r>
              <a:rPr lang="en-US" sz="1600" dirty="0">
                <a:solidFill>
                  <a:srgbClr val="504652"/>
                </a:solidFill>
                <a:latin typeface="Times New Roman" charset="0"/>
                <a:ea typeface="Times New Roman" charset="0"/>
                <a:cs typeface="Times New Roman" charset="0"/>
              </a:rPr>
              <a:t>From: NASA, http://</a:t>
            </a:r>
            <a:r>
              <a:rPr lang="en-US" sz="1600" dirty="0" err="1">
                <a:solidFill>
                  <a:srgbClr val="504652"/>
                </a:solidFill>
                <a:latin typeface="Times New Roman" charset="0"/>
                <a:ea typeface="Times New Roman" charset="0"/>
                <a:cs typeface="Times New Roman" charset="0"/>
              </a:rPr>
              <a:t>climate.nasa.gov</a:t>
            </a:r>
            <a:r>
              <a:rPr lang="en-US" sz="1600" dirty="0">
                <a:solidFill>
                  <a:srgbClr val="504652"/>
                </a:solidFill>
                <a:latin typeface="Times New Roman" charset="0"/>
                <a:ea typeface="Times New Roman" charset="0"/>
                <a:cs typeface="Times New Roman" charset="0"/>
              </a:rPr>
              <a:t>/evidence/</a:t>
            </a:r>
          </a:p>
        </p:txBody>
      </p:sp>
    </p:spTree>
    <p:extLst>
      <p:ext uri="{BB962C8B-B14F-4D97-AF65-F5344CB8AC3E}">
        <p14:creationId xmlns:p14="http://schemas.microsoft.com/office/powerpoint/2010/main" val="266664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0" y="1905000"/>
            <a:ext cx="8763000" cy="4953000"/>
          </a:xfrm>
          <a:prstGeom prst="rect">
            <a:avLst/>
          </a:prstGeom>
        </p:spPr>
        <p:txBody>
          <a:bodyPr numCol="2">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1400"/>
              </a:spcBef>
            </a:pPr>
            <a:r>
              <a:rPr lang="en-US" sz="1800" b="1" dirty="0">
                <a:latin typeface="Times New Roman" charset="0"/>
                <a:ea typeface="Times New Roman" charset="0"/>
                <a:cs typeface="Times New Roman" charset="0"/>
              </a:rPr>
              <a:t>Average temperature </a:t>
            </a:r>
            <a:r>
              <a:rPr lang="en-US" sz="1800" dirty="0">
                <a:latin typeface="Times New Roman" charset="0"/>
                <a:ea typeface="Times New Roman" charset="0"/>
                <a:cs typeface="Times New Roman" charset="0"/>
              </a:rPr>
              <a:t>has increased by 1.3°F to 1.9°F since 1895; most of this increase has occurred since about 1970. </a:t>
            </a:r>
            <a:r>
              <a:rPr lang="en-US" sz="1800" i="1" dirty="0">
                <a:latin typeface="Times New Roman" charset="0"/>
                <a:ea typeface="Times New Roman" charset="0"/>
                <a:cs typeface="Times New Roman" charset="0"/>
              </a:rPr>
              <a:t>Temperatures in U.S. are expected to continue to rise. </a:t>
            </a:r>
          </a:p>
          <a:p>
            <a:pPr>
              <a:spcBef>
                <a:spcPts val="1400"/>
              </a:spcBef>
            </a:pPr>
            <a:endParaRPr lang="en-US" sz="1800" i="1" dirty="0">
              <a:latin typeface="Times New Roman" charset="0"/>
              <a:ea typeface="Times New Roman" charset="0"/>
              <a:cs typeface="Times New Roman" charset="0"/>
            </a:endParaRPr>
          </a:p>
          <a:p>
            <a:pPr>
              <a:spcBef>
                <a:spcPts val="1400"/>
              </a:spcBef>
            </a:pPr>
            <a:r>
              <a:rPr lang="en-US" sz="1800" b="1" dirty="0">
                <a:latin typeface="Times New Roman" charset="0"/>
                <a:ea typeface="Times New Roman" charset="0"/>
                <a:cs typeface="Times New Roman" charset="0"/>
              </a:rPr>
              <a:t>Length of frost-free season (and corresponding growing season) </a:t>
            </a:r>
            <a:r>
              <a:rPr lang="en-US" sz="1800" dirty="0">
                <a:latin typeface="Times New Roman" charset="0"/>
                <a:ea typeface="Times New Roman" charset="0"/>
                <a:cs typeface="Times New Roman" charset="0"/>
              </a:rPr>
              <a:t>has increased nationally since the 1980s. </a:t>
            </a:r>
          </a:p>
          <a:p>
            <a:pPr>
              <a:spcBef>
                <a:spcPts val="1400"/>
              </a:spcBef>
            </a:pPr>
            <a:endParaRPr lang="en-US" sz="1800" b="1" dirty="0">
              <a:latin typeface="Times New Roman" charset="0"/>
              <a:ea typeface="Times New Roman" charset="0"/>
              <a:cs typeface="Times New Roman" charset="0"/>
            </a:endParaRPr>
          </a:p>
          <a:p>
            <a:pPr>
              <a:spcBef>
                <a:spcPts val="1400"/>
              </a:spcBef>
            </a:pPr>
            <a:r>
              <a:rPr lang="en-US" sz="1800" b="1" dirty="0">
                <a:latin typeface="Times New Roman" charset="0"/>
                <a:ea typeface="Times New Roman" charset="0"/>
                <a:cs typeface="Times New Roman" charset="0"/>
              </a:rPr>
              <a:t>Average U.S. precipitation </a:t>
            </a:r>
            <a:r>
              <a:rPr lang="en-US" sz="1800" dirty="0">
                <a:latin typeface="Times New Roman" charset="0"/>
                <a:ea typeface="Times New Roman" charset="0"/>
                <a:cs typeface="Times New Roman" charset="0"/>
              </a:rPr>
              <a:t>has increased since 1900, but some areas have had decreases. </a:t>
            </a: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838" y="2338187"/>
            <a:ext cx="3660647" cy="3012745"/>
          </a:xfrm>
          <a:prstGeom prst="rect">
            <a:avLst/>
          </a:prstGeom>
        </p:spPr>
      </p:pic>
      <p:sp>
        <p:nvSpPr>
          <p:cNvPr id="7" name="Rectangle 6"/>
          <p:cNvSpPr/>
          <p:nvPr/>
        </p:nvSpPr>
        <p:spPr>
          <a:xfrm>
            <a:off x="4967857" y="6519446"/>
            <a:ext cx="4176143" cy="338554"/>
          </a:xfrm>
          <a:prstGeom prst="rect">
            <a:avLst/>
          </a:prstGeom>
        </p:spPr>
        <p:txBody>
          <a:bodyPr wrap="none">
            <a:spAutoFit/>
          </a:bodyPr>
          <a:lstStyle/>
          <a:p>
            <a:r>
              <a:rPr lang="en-US" sz="1600" dirty="0">
                <a:latin typeface="Times New Roman" charset="0"/>
                <a:ea typeface="Times New Roman" charset="0"/>
                <a:cs typeface="Times New Roman" charset="0"/>
              </a:rPr>
              <a:t>Source: 2014 U.S. National Climate Assessment</a:t>
            </a:r>
          </a:p>
        </p:txBody>
      </p:sp>
      <p:sp>
        <p:nvSpPr>
          <p:cNvPr id="8" name="Title 1"/>
          <p:cNvSpPr>
            <a:spLocks noGrp="1"/>
          </p:cNvSpPr>
          <p:nvPr>
            <p:ph type="title"/>
          </p:nvPr>
        </p:nvSpPr>
        <p:spPr>
          <a:xfrm>
            <a:off x="-135467" y="267148"/>
            <a:ext cx="9127067" cy="1188720"/>
          </a:xfrm>
          <a:noFill/>
        </p:spPr>
        <p:txBody>
          <a:bodyPr>
            <a:noAutofit/>
          </a:bodyPr>
          <a:lstStyle/>
          <a:p>
            <a:pPr algn="ct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Signs of a Nationally Changing Climate</a:t>
            </a:r>
          </a:p>
        </p:txBody>
      </p:sp>
    </p:spTree>
    <p:extLst>
      <p:ext uri="{BB962C8B-B14F-4D97-AF65-F5344CB8AC3E}">
        <p14:creationId xmlns:p14="http://schemas.microsoft.com/office/powerpoint/2010/main" val="57923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7148"/>
            <a:ext cx="8669866" cy="1188720"/>
          </a:xfrm>
          <a:noFill/>
        </p:spPr>
        <p:txBody>
          <a:bodyPr>
            <a:noAutofit/>
          </a:bodyPr>
          <a:lstStyle/>
          <a:p>
            <a:pPr algn="ct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Signs of a Nationally Changing Climate</a:t>
            </a:r>
            <a:endParaRPr lang="en-US" sz="4800" cap="none" spc="0" dirty="0">
              <a:ln w="0"/>
              <a:effectLst>
                <a:outerShdw blurRad="38100" dist="19050" dir="2700000" algn="tl" rotWithShape="0">
                  <a:schemeClr val="dk1">
                    <a:alpha val="40000"/>
                  </a:schemeClr>
                </a:outerShdw>
              </a:effectLst>
              <a:latin typeface="Times New Roman" charset="0"/>
              <a:ea typeface="Times New Roman" charset="0"/>
              <a:cs typeface="Times New Roman" charset="0"/>
            </a:endParaRPr>
          </a:p>
        </p:txBody>
      </p:sp>
      <p:sp>
        <p:nvSpPr>
          <p:cNvPr id="3" name="Rectangle 2"/>
          <p:cNvSpPr/>
          <p:nvPr/>
        </p:nvSpPr>
        <p:spPr>
          <a:xfrm>
            <a:off x="0" y="6468931"/>
            <a:ext cx="4115229" cy="338554"/>
          </a:xfrm>
          <a:prstGeom prst="rect">
            <a:avLst/>
          </a:prstGeom>
        </p:spPr>
        <p:txBody>
          <a:bodyPr wrap="none">
            <a:spAutoFit/>
          </a:bodyPr>
          <a:lstStyle/>
          <a:p>
            <a:r>
              <a:rPr lang="en-US" sz="1600" dirty="0">
                <a:latin typeface="+mn-lt"/>
              </a:rPr>
              <a:t>Source: 2014 U.S. National Climate Assessment</a:t>
            </a:r>
          </a:p>
        </p:txBody>
      </p:sp>
      <p:sp>
        <p:nvSpPr>
          <p:cNvPr id="4" name="Content Placeholder 2"/>
          <p:cNvSpPr txBox="1">
            <a:spLocks/>
          </p:cNvSpPr>
          <p:nvPr/>
        </p:nvSpPr>
        <p:spPr>
          <a:xfrm>
            <a:off x="228600" y="1600200"/>
            <a:ext cx="8763000" cy="4724399"/>
          </a:xfrm>
          <a:prstGeom prst="rect">
            <a:avLst/>
          </a:prstGeom>
        </p:spPr>
        <p:txBody>
          <a:bodyPr numCol="2">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1400"/>
              </a:spcBef>
            </a:pPr>
            <a:endParaRPr lang="en-US" sz="1800" b="1" dirty="0"/>
          </a:p>
          <a:p>
            <a:pPr>
              <a:spcBef>
                <a:spcPts val="1400"/>
              </a:spcBef>
            </a:pPr>
            <a:r>
              <a:rPr lang="en-US" sz="1800" b="1" dirty="0"/>
              <a:t>Heavy downpours </a:t>
            </a:r>
            <a:r>
              <a:rPr lang="en-US" sz="1800" dirty="0"/>
              <a:t>are increasing nationally. </a:t>
            </a:r>
            <a:r>
              <a:rPr lang="en-US" sz="1800" i="1" dirty="0"/>
              <a:t>Increases in frequency and intensity of extreme precipitation events are projected for all U.S. regions.</a:t>
            </a:r>
          </a:p>
          <a:p>
            <a:pPr>
              <a:spcBef>
                <a:spcPts val="1400"/>
              </a:spcBef>
            </a:pPr>
            <a:endParaRPr lang="en-US" sz="1800" i="1" dirty="0"/>
          </a:p>
          <a:p>
            <a:pPr>
              <a:spcBef>
                <a:spcPts val="1400"/>
              </a:spcBef>
            </a:pPr>
            <a:endParaRPr lang="en-US" sz="1800" i="1" dirty="0"/>
          </a:p>
          <a:p>
            <a:pPr>
              <a:spcBef>
                <a:spcPts val="1400"/>
              </a:spcBef>
            </a:pPr>
            <a:r>
              <a:rPr lang="en-US" sz="1800" b="1" dirty="0"/>
              <a:t>Heat waves </a:t>
            </a:r>
            <a:r>
              <a:rPr lang="en-US" sz="1800" dirty="0"/>
              <a:t>have become more frequent and intense, especially in the West. </a:t>
            </a:r>
            <a:r>
              <a:rPr lang="en-US" sz="1800" b="1" dirty="0"/>
              <a:t>Cold waves </a:t>
            </a:r>
            <a:r>
              <a:rPr lang="en-US" sz="1800" dirty="0"/>
              <a:t>have become less frequent and intense across the nation. </a:t>
            </a:r>
          </a:p>
        </p:txBody>
      </p:sp>
      <p:pic>
        <p:nvPicPr>
          <p:cNvPr id="5" name="Picture 4"/>
          <p:cNvPicPr>
            <a:picLocks noChangeAspect="1"/>
          </p:cNvPicPr>
          <p:nvPr/>
        </p:nvPicPr>
        <p:blipFill>
          <a:blip r:embed="rId3"/>
          <a:stretch>
            <a:fillRect/>
          </a:stretch>
        </p:blipFill>
        <p:spPr>
          <a:xfrm>
            <a:off x="5850467" y="1650715"/>
            <a:ext cx="2819400" cy="1928044"/>
          </a:xfrm>
          <a:prstGeom prst="rect">
            <a:avLst/>
          </a:prstGeom>
        </p:spPr>
      </p:pic>
      <p:sp>
        <p:nvSpPr>
          <p:cNvPr id="6" name="Rectangle 5"/>
          <p:cNvSpPr/>
          <p:nvPr/>
        </p:nvSpPr>
        <p:spPr>
          <a:xfrm>
            <a:off x="5715000" y="3629274"/>
            <a:ext cx="3276600" cy="430887"/>
          </a:xfrm>
          <a:prstGeom prst="rect">
            <a:avLst/>
          </a:prstGeom>
        </p:spPr>
        <p:txBody>
          <a:bodyPr wrap="square">
            <a:spAutoFit/>
          </a:bodyPr>
          <a:lstStyle/>
          <a:p>
            <a:r>
              <a:rPr lang="en-US" sz="1100" b="1" dirty="0">
                <a:latin typeface="+mn-lt"/>
              </a:rPr>
              <a:t>Flash Flooding: Cave Creek, AZ</a:t>
            </a:r>
          </a:p>
          <a:p>
            <a:r>
              <a:rPr lang="en-US" sz="1050" dirty="0">
                <a:latin typeface="+mn-lt"/>
              </a:rPr>
              <a:t>(Photo credit: Tom McGuire)</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0467" y="4277209"/>
            <a:ext cx="2819400" cy="1884881"/>
          </a:xfrm>
          <a:prstGeom prst="rect">
            <a:avLst/>
          </a:prstGeom>
        </p:spPr>
      </p:pic>
      <p:sp>
        <p:nvSpPr>
          <p:cNvPr id="8" name="Rectangle 7"/>
          <p:cNvSpPr/>
          <p:nvPr/>
        </p:nvSpPr>
        <p:spPr>
          <a:xfrm>
            <a:off x="5810096" y="6145023"/>
            <a:ext cx="2373216" cy="276999"/>
          </a:xfrm>
          <a:prstGeom prst="rect">
            <a:avLst/>
          </a:prstGeom>
        </p:spPr>
        <p:txBody>
          <a:bodyPr wrap="square">
            <a:spAutoFit/>
          </a:bodyPr>
          <a:lstStyle/>
          <a:p>
            <a:r>
              <a:rPr lang="en-US" sz="1200" dirty="0">
                <a:latin typeface="+mn-lt"/>
              </a:rPr>
              <a:t>© </a:t>
            </a:r>
            <a:r>
              <a:rPr lang="en-US" sz="1200" dirty="0" err="1">
                <a:latin typeface="+mn-lt"/>
              </a:rPr>
              <a:t>Momatiuk</a:t>
            </a:r>
            <a:r>
              <a:rPr lang="en-US" sz="1200" dirty="0">
                <a:latin typeface="+mn-lt"/>
              </a:rPr>
              <a:t> - </a:t>
            </a:r>
            <a:r>
              <a:rPr lang="en-US" sz="1200" dirty="0" err="1">
                <a:latin typeface="+mn-lt"/>
              </a:rPr>
              <a:t>Eastcott</a:t>
            </a:r>
            <a:r>
              <a:rPr lang="en-US" sz="1200" dirty="0">
                <a:latin typeface="+mn-lt"/>
              </a:rPr>
              <a:t>/Corbis</a:t>
            </a:r>
          </a:p>
        </p:txBody>
      </p:sp>
    </p:spTree>
    <p:extLst>
      <p:ext uri="{BB962C8B-B14F-4D97-AF65-F5344CB8AC3E}">
        <p14:creationId xmlns:p14="http://schemas.microsoft.com/office/powerpoint/2010/main" val="145075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580" y="6497326"/>
            <a:ext cx="8721968" cy="307777"/>
          </a:xfrm>
          <a:prstGeom prst="rect">
            <a:avLst/>
          </a:prstGeom>
        </p:spPr>
        <p:txBody>
          <a:bodyPr wrap="square">
            <a:spAutoFit/>
          </a:bodyPr>
          <a:lstStyle/>
          <a:p>
            <a:r>
              <a:rPr lang="en-US" sz="1400" dirty="0">
                <a:latin typeface="+mn-lt"/>
              </a:rPr>
              <a:t>Sources: </a:t>
            </a:r>
            <a:r>
              <a:rPr lang="en-US" sz="1400" dirty="0">
                <a:solidFill>
                  <a:schemeClr val="tx1"/>
                </a:solidFill>
                <a:latin typeface="+mn-lt"/>
              </a:rPr>
              <a:t>Montana Climate Assessment, USEPA Climate Change Fact Sheets, NOAA State Climate Summaries</a:t>
            </a:r>
          </a:p>
        </p:txBody>
      </p:sp>
      <p:sp>
        <p:nvSpPr>
          <p:cNvPr id="8" name="Title 1"/>
          <p:cNvSpPr txBox="1">
            <a:spLocks/>
          </p:cNvSpPr>
          <p:nvPr/>
        </p:nvSpPr>
        <p:spPr bwMode="black">
          <a:xfrm>
            <a:off x="0" y="441345"/>
            <a:ext cx="9144000" cy="1188720"/>
          </a:xfrm>
          <a:prstGeom prst="rect">
            <a:avLst/>
          </a:prstGeom>
          <a:no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Signs of a Changing Climate</a:t>
            </a:r>
          </a:p>
          <a:p>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(MT, KS, OK, NM)</a:t>
            </a:r>
          </a:p>
        </p:txBody>
      </p:sp>
      <p:sp>
        <p:nvSpPr>
          <p:cNvPr id="2" name="TextBox 1">
            <a:extLst>
              <a:ext uri="{FF2B5EF4-FFF2-40B4-BE49-F238E27FC236}">
                <a16:creationId xmlns:a16="http://schemas.microsoft.com/office/drawing/2014/main" id="{ED839D8D-A0BB-024C-B66A-4A2F5DC958E1}"/>
              </a:ext>
            </a:extLst>
          </p:cNvPr>
          <p:cNvSpPr txBox="1"/>
          <p:nvPr/>
        </p:nvSpPr>
        <p:spPr>
          <a:xfrm>
            <a:off x="4572000" y="2042060"/>
            <a:ext cx="4345548" cy="4149854"/>
          </a:xfrm>
          <a:prstGeom prst="rect">
            <a:avLst/>
          </a:prstGeom>
          <a:noFill/>
        </p:spPr>
        <p:txBody>
          <a:bodyPr wrap="square" rtlCol="0">
            <a:spAutoFit/>
          </a:bodyPr>
          <a:lstStyle/>
          <a:p>
            <a:r>
              <a:rPr lang="en-US" sz="1600" dirty="0">
                <a:solidFill>
                  <a:schemeClr val="tx1"/>
                </a:solidFill>
              </a:rPr>
              <a:t>Most of</a:t>
            </a:r>
            <a:r>
              <a:rPr lang="en-US" sz="1600" b="1" dirty="0">
                <a:solidFill>
                  <a:srgbClr val="0070C0"/>
                </a:solidFill>
              </a:rPr>
              <a:t> Oklahoma</a:t>
            </a:r>
            <a:r>
              <a:rPr lang="en-US" sz="1600" b="1" dirty="0"/>
              <a:t> </a:t>
            </a:r>
            <a:r>
              <a:rPr lang="en-US" sz="1600" dirty="0"/>
              <a:t>has not shown a warming trend over the past 50-100 years; Temperatures in the past decade have been higher than in the previous 40 years </a:t>
            </a:r>
          </a:p>
          <a:p>
            <a:endParaRPr lang="en-US" sz="800" dirty="0"/>
          </a:p>
          <a:p>
            <a:pPr marL="288925"/>
            <a:r>
              <a:rPr lang="en-US" sz="1600" b="1" dirty="0"/>
              <a:t>Soils</a:t>
            </a:r>
            <a:r>
              <a:rPr lang="en-US" sz="1600" dirty="0"/>
              <a:t> are becoming drier.</a:t>
            </a:r>
          </a:p>
          <a:p>
            <a:pPr marL="288925">
              <a:spcBef>
                <a:spcPts val="800"/>
              </a:spcBef>
            </a:pPr>
            <a:r>
              <a:rPr lang="en-US" sz="1600" b="1" dirty="0"/>
              <a:t>Rainstorms</a:t>
            </a:r>
            <a:r>
              <a:rPr lang="en-US" sz="1600" dirty="0"/>
              <a:t> are becoming more intense.</a:t>
            </a:r>
          </a:p>
          <a:p>
            <a:endParaRPr lang="en-US" sz="2000" b="1" dirty="0"/>
          </a:p>
          <a:p>
            <a:r>
              <a:rPr lang="en-US" sz="1600" b="1" dirty="0">
                <a:solidFill>
                  <a:srgbClr val="0070C0"/>
                </a:solidFill>
              </a:rPr>
              <a:t>New Mexico </a:t>
            </a:r>
            <a:r>
              <a:rPr lang="en-US" sz="1600" b="1" dirty="0"/>
              <a:t>is warming. </a:t>
            </a:r>
            <a:r>
              <a:rPr lang="en-US" sz="1600" dirty="0"/>
              <a:t>Between 1970 and 2014, annual average air temperatures have risen by about 2.7 ºF average</a:t>
            </a:r>
          </a:p>
          <a:p>
            <a:pPr marL="238125">
              <a:spcBef>
                <a:spcPts val="600"/>
              </a:spcBef>
            </a:pPr>
            <a:r>
              <a:rPr lang="en-US" sz="1600" dirty="0"/>
              <a:t>The last decade has been the warmest on record for the state, with increasing trends in both extremely hot days and warm nights. </a:t>
            </a:r>
          </a:p>
          <a:p>
            <a:endParaRPr lang="en-US" sz="1600" dirty="0"/>
          </a:p>
        </p:txBody>
      </p:sp>
      <p:sp>
        <p:nvSpPr>
          <p:cNvPr id="7" name="TextBox 6">
            <a:extLst>
              <a:ext uri="{FF2B5EF4-FFF2-40B4-BE49-F238E27FC236}">
                <a16:creationId xmlns:a16="http://schemas.microsoft.com/office/drawing/2014/main" id="{10067FCF-62F9-3E49-9E2C-6B12626E8EDC}"/>
              </a:ext>
            </a:extLst>
          </p:cNvPr>
          <p:cNvSpPr txBox="1"/>
          <p:nvPr/>
        </p:nvSpPr>
        <p:spPr>
          <a:xfrm>
            <a:off x="446969" y="2042060"/>
            <a:ext cx="3643767" cy="4314001"/>
          </a:xfrm>
          <a:prstGeom prst="rect">
            <a:avLst/>
          </a:prstGeom>
          <a:noFill/>
        </p:spPr>
        <p:txBody>
          <a:bodyPr wrap="square" rtlCol="0">
            <a:spAutoFit/>
          </a:bodyPr>
          <a:lstStyle/>
          <a:p>
            <a:pPr>
              <a:spcBef>
                <a:spcPts val="1400"/>
              </a:spcBef>
            </a:pPr>
            <a:r>
              <a:rPr lang="en-US" sz="1600" b="1" dirty="0">
                <a:solidFill>
                  <a:srgbClr val="0070C0"/>
                </a:solidFill>
              </a:rPr>
              <a:t>Montana</a:t>
            </a:r>
            <a:r>
              <a:rPr lang="en-US" sz="1600" b="1" dirty="0"/>
              <a:t> is warming. </a:t>
            </a:r>
            <a:r>
              <a:rPr lang="en-US" sz="1600" dirty="0"/>
              <a:t>Between 1950 and 2015 annual average air temperatures have increased between 2 and 3ºF. </a:t>
            </a:r>
          </a:p>
          <a:p>
            <a:pPr>
              <a:spcBef>
                <a:spcPts val="1400"/>
              </a:spcBef>
            </a:pPr>
            <a:r>
              <a:rPr lang="en-US" sz="1600" dirty="0"/>
              <a:t>Maximum temperatures have increased most in spring.</a:t>
            </a:r>
          </a:p>
          <a:p>
            <a:endParaRPr lang="en-US" sz="2400" b="1" dirty="0"/>
          </a:p>
          <a:p>
            <a:r>
              <a:rPr lang="en-US" sz="1600" b="1" dirty="0">
                <a:solidFill>
                  <a:srgbClr val="0070C0"/>
                </a:solidFill>
              </a:rPr>
              <a:t>Kansas</a:t>
            </a:r>
            <a:r>
              <a:rPr lang="en-US" sz="1600" b="1" dirty="0"/>
              <a:t> is warming. </a:t>
            </a:r>
            <a:r>
              <a:rPr lang="en-US" sz="1600" dirty="0"/>
              <a:t>Over the past century, annual average air temperatures have increased in most parts of the state by at least 0.5 ºF; last decade one of warmest on record</a:t>
            </a:r>
          </a:p>
          <a:p>
            <a:endParaRPr lang="en-US" sz="800" dirty="0"/>
          </a:p>
          <a:p>
            <a:pPr marL="234950"/>
            <a:r>
              <a:rPr lang="en-US" sz="1600" b="1" dirty="0"/>
              <a:t>Soils</a:t>
            </a:r>
            <a:r>
              <a:rPr lang="en-US" sz="1600" dirty="0"/>
              <a:t> are becoming drier.</a:t>
            </a:r>
          </a:p>
          <a:p>
            <a:pPr marL="234950">
              <a:spcBef>
                <a:spcPts val="800"/>
              </a:spcBef>
            </a:pPr>
            <a:r>
              <a:rPr lang="en-US" sz="1600" b="1" dirty="0"/>
              <a:t>Rainstorms</a:t>
            </a:r>
            <a:r>
              <a:rPr lang="en-US" sz="1600" dirty="0"/>
              <a:t> are becoming more intense &amp;  </a:t>
            </a:r>
            <a:r>
              <a:rPr lang="en-US" sz="1600" b="1" dirty="0"/>
              <a:t>flooding</a:t>
            </a:r>
            <a:r>
              <a:rPr lang="en-US" sz="1600" dirty="0"/>
              <a:t> more severe.</a:t>
            </a:r>
          </a:p>
        </p:txBody>
      </p:sp>
    </p:spTree>
    <p:extLst>
      <p:ext uri="{BB962C8B-B14F-4D97-AF65-F5344CB8AC3E}">
        <p14:creationId xmlns:p14="http://schemas.microsoft.com/office/powerpoint/2010/main" val="358876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black">
          <a:xfrm>
            <a:off x="0" y="441345"/>
            <a:ext cx="9144000" cy="1188720"/>
          </a:xfrm>
          <a:prstGeom prst="rect">
            <a:avLst/>
          </a:prstGeom>
          <a:no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Signs of a Changing Climate</a:t>
            </a:r>
          </a:p>
          <a:p>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Current Data</a:t>
            </a:r>
          </a:p>
        </p:txBody>
      </p:sp>
      <p:sp>
        <p:nvSpPr>
          <p:cNvPr id="7" name="TextBox 6">
            <a:extLst>
              <a:ext uri="{FF2B5EF4-FFF2-40B4-BE49-F238E27FC236}">
                <a16:creationId xmlns:a16="http://schemas.microsoft.com/office/drawing/2014/main" id="{10067FCF-62F9-3E49-9E2C-6B12626E8EDC}"/>
              </a:ext>
            </a:extLst>
          </p:cNvPr>
          <p:cNvSpPr txBox="1"/>
          <p:nvPr/>
        </p:nvSpPr>
        <p:spPr>
          <a:xfrm>
            <a:off x="179883" y="2042060"/>
            <a:ext cx="8814216" cy="3698448"/>
          </a:xfrm>
          <a:prstGeom prst="rect">
            <a:avLst/>
          </a:prstGeom>
          <a:noFill/>
        </p:spPr>
        <p:txBody>
          <a:bodyPr wrap="square" rtlCol="0">
            <a:spAutoFit/>
          </a:bodyPr>
          <a:lstStyle/>
          <a:p>
            <a:pPr>
              <a:spcBef>
                <a:spcPts val="1400"/>
              </a:spcBef>
            </a:pPr>
            <a:r>
              <a:rPr lang="en-US" sz="2200" b="1" dirty="0">
                <a:solidFill>
                  <a:schemeClr val="tx1"/>
                </a:solidFill>
              </a:rPr>
              <a:t>State Climate Summaries</a:t>
            </a:r>
            <a:r>
              <a:rPr lang="en-US" sz="2200" dirty="0">
                <a:solidFill>
                  <a:schemeClr val="tx1"/>
                </a:solidFill>
              </a:rPr>
              <a:t>:</a:t>
            </a:r>
            <a:r>
              <a:rPr lang="en-US" sz="2200" dirty="0">
                <a:solidFill>
                  <a:srgbClr val="0070C0"/>
                </a:solidFill>
              </a:rPr>
              <a:t> </a:t>
            </a:r>
            <a:r>
              <a:rPr lang="en-US" sz="2200" dirty="0">
                <a:solidFill>
                  <a:schemeClr val="tx1"/>
                </a:solidFill>
                <a:hlinkClick r:id="rId3"/>
              </a:rPr>
              <a:t>https://statesummaries.ncics.org/node/1</a:t>
            </a:r>
            <a:endParaRPr lang="en-US" sz="2200" dirty="0">
              <a:solidFill>
                <a:schemeClr val="tx1"/>
              </a:solidFill>
            </a:endParaRPr>
          </a:p>
          <a:p>
            <a:pPr>
              <a:spcBef>
                <a:spcPts val="1400"/>
              </a:spcBef>
            </a:pPr>
            <a:endParaRPr lang="en-US" sz="2200" b="1" dirty="0">
              <a:solidFill>
                <a:schemeClr val="tx1"/>
              </a:solidFill>
            </a:endParaRPr>
          </a:p>
          <a:p>
            <a:pPr>
              <a:spcBef>
                <a:spcPts val="1400"/>
              </a:spcBef>
            </a:pPr>
            <a:r>
              <a:rPr lang="en-US" sz="2200" b="1" dirty="0">
                <a:solidFill>
                  <a:schemeClr val="tx1"/>
                </a:solidFill>
              </a:rPr>
              <a:t>USEPA Climate Change Indicators</a:t>
            </a:r>
            <a:r>
              <a:rPr lang="en-US" sz="2200" dirty="0">
                <a:solidFill>
                  <a:schemeClr val="tx1"/>
                </a:solidFill>
              </a:rPr>
              <a:t>: </a:t>
            </a:r>
            <a:r>
              <a:rPr lang="en-US" sz="2200" dirty="0">
                <a:solidFill>
                  <a:schemeClr val="tx1"/>
                </a:solidFill>
                <a:hlinkClick r:id="rId4"/>
              </a:rPr>
              <a:t>https://www.epa.gov/climate-indicators/climate-change-indicators-us-and-global-temperature</a:t>
            </a:r>
            <a:endParaRPr lang="en-US" sz="2200" dirty="0">
              <a:solidFill>
                <a:schemeClr val="tx1"/>
              </a:solidFill>
            </a:endParaRPr>
          </a:p>
          <a:p>
            <a:pPr>
              <a:spcBef>
                <a:spcPts val="1400"/>
              </a:spcBef>
            </a:pPr>
            <a:endParaRPr lang="en-US" sz="2200" dirty="0">
              <a:solidFill>
                <a:schemeClr val="tx1"/>
              </a:solidFill>
            </a:endParaRPr>
          </a:p>
          <a:p>
            <a:pPr>
              <a:spcBef>
                <a:spcPts val="1400"/>
              </a:spcBef>
            </a:pPr>
            <a:r>
              <a:rPr lang="en-US" sz="2200" b="1" dirty="0">
                <a:solidFill>
                  <a:schemeClr val="tx1"/>
                </a:solidFill>
              </a:rPr>
              <a:t>NOAA National Climate Trends</a:t>
            </a:r>
            <a:r>
              <a:rPr lang="en-US" sz="2200" dirty="0">
                <a:solidFill>
                  <a:schemeClr val="tx1"/>
                </a:solidFill>
              </a:rPr>
              <a:t>: </a:t>
            </a:r>
            <a:r>
              <a:rPr lang="en-US" sz="2200" dirty="0">
                <a:solidFill>
                  <a:schemeClr val="tx1"/>
                </a:solidFill>
                <a:hlinkClick r:id="rId5"/>
              </a:rPr>
              <a:t>https://www.ncdc.noaa.gov/temp-and-precip/us-trends/tavg/ann#us-trends-select</a:t>
            </a:r>
            <a:endParaRPr lang="en-US" sz="2200" dirty="0">
              <a:solidFill>
                <a:schemeClr val="tx1"/>
              </a:solidFill>
            </a:endParaRPr>
          </a:p>
          <a:p>
            <a:pPr>
              <a:spcBef>
                <a:spcPts val="1400"/>
              </a:spcBef>
            </a:pPr>
            <a:endParaRPr lang="en-US" sz="2200" dirty="0">
              <a:solidFill>
                <a:schemeClr val="tx1"/>
              </a:solidFill>
            </a:endParaRPr>
          </a:p>
        </p:txBody>
      </p:sp>
    </p:spTree>
    <p:extLst>
      <p:ext uri="{BB962C8B-B14F-4D97-AF65-F5344CB8AC3E}">
        <p14:creationId xmlns:p14="http://schemas.microsoft.com/office/powerpoint/2010/main" val="377383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Shape 117"/>
          <p:cNvGrpSpPr/>
          <p:nvPr/>
        </p:nvGrpSpPr>
        <p:grpSpPr>
          <a:xfrm>
            <a:off x="210393" y="2201332"/>
            <a:ext cx="8933607" cy="4744524"/>
            <a:chOff x="-23133" y="1073343"/>
            <a:chExt cx="8933607" cy="5589684"/>
          </a:xfrm>
        </p:grpSpPr>
        <p:grpSp>
          <p:nvGrpSpPr>
            <p:cNvPr id="118" name="Shape 118"/>
            <p:cNvGrpSpPr/>
            <p:nvPr/>
          </p:nvGrpSpPr>
          <p:grpSpPr>
            <a:xfrm>
              <a:off x="-23133" y="1073343"/>
              <a:ext cx="8739132" cy="5589684"/>
              <a:chOff x="116690" y="1256338"/>
              <a:chExt cx="8738450" cy="5589942"/>
            </a:xfrm>
          </p:grpSpPr>
          <p:grpSp>
            <p:nvGrpSpPr>
              <p:cNvPr id="119" name="Shape 119"/>
              <p:cNvGrpSpPr/>
              <p:nvPr/>
            </p:nvGrpSpPr>
            <p:grpSpPr>
              <a:xfrm>
                <a:off x="3494563" y="3543632"/>
                <a:ext cx="2225557" cy="3051410"/>
                <a:chOff x="3381309" y="1591222"/>
                <a:chExt cx="2225557" cy="3051775"/>
              </a:xfrm>
            </p:grpSpPr>
            <p:pic>
              <p:nvPicPr>
                <p:cNvPr id="120" name="Shape 1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81309" y="1591222"/>
                  <a:ext cx="2019220" cy="2827744"/>
                </a:xfrm>
                <a:prstGeom prst="rect">
                  <a:avLst/>
                </a:prstGeom>
                <a:noFill/>
                <a:ln w="9525" cap="flat" cmpd="sng">
                  <a:solidFill>
                    <a:srgbClr val="0F243E"/>
                  </a:solidFill>
                  <a:prstDash val="solid"/>
                  <a:miter/>
                  <a:headEnd type="none" w="med" len="med"/>
                  <a:tailEnd type="none" w="med" len="med"/>
                </a:ln>
              </p:spPr>
            </p:pic>
            <p:sp>
              <p:nvSpPr>
                <p:cNvPr id="121" name="Shape 121"/>
                <p:cNvSpPr/>
                <p:nvPr/>
              </p:nvSpPr>
              <p:spPr>
                <a:xfrm>
                  <a:off x="3587646" y="4396900"/>
                  <a:ext cx="2019220" cy="2460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1" u="none" strike="noStrike" cap="none">
                      <a:solidFill>
                        <a:schemeClr val="dk1"/>
                      </a:solidFill>
                      <a:latin typeface="Calibri"/>
                      <a:ea typeface="Calibri"/>
                      <a:cs typeface="Calibri"/>
                      <a:sym typeface="Calibri"/>
                    </a:rPr>
                    <a:t>Photo credit:</a:t>
                  </a:r>
                  <a:r>
                    <a:rPr lang="en-US" sz="1000" b="0" i="1" u="none" strike="noStrike" cap="none">
                      <a:solidFill>
                        <a:schemeClr val="dk1"/>
                      </a:solidFill>
                      <a:latin typeface="Arial"/>
                      <a:ea typeface="Arial"/>
                      <a:cs typeface="Arial"/>
                      <a:sym typeface="Arial"/>
                    </a:rPr>
                    <a:t> USDA NRCS</a:t>
                  </a:r>
                </a:p>
              </p:txBody>
            </p:sp>
          </p:grpSp>
          <p:sp>
            <p:nvSpPr>
              <p:cNvPr id="122" name="Shape 122"/>
              <p:cNvSpPr/>
              <p:nvPr/>
            </p:nvSpPr>
            <p:spPr>
              <a:xfrm>
                <a:off x="3216291" y="2887098"/>
                <a:ext cx="2575765"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000" b="0" i="1" u="none" strike="noStrike" cap="none">
                    <a:solidFill>
                      <a:srgbClr val="000000"/>
                    </a:solidFill>
                    <a:latin typeface="Calibri"/>
                    <a:ea typeface="Calibri"/>
                    <a:cs typeface="Calibri"/>
                    <a:sym typeface="Calibri"/>
                  </a:rPr>
                  <a:t>Brook trout. </a:t>
                </a:r>
                <a:r>
                  <a:rPr lang="en-US" sz="1000" b="0" i="1" u="none" strike="noStrike" cap="none" dirty="0">
                    <a:solidFill>
                      <a:srgbClr val="000000"/>
                    </a:solidFill>
                    <a:latin typeface="Calibri"/>
                    <a:ea typeface="Calibri"/>
                    <a:cs typeface="Calibri"/>
                    <a:sym typeface="Calibri"/>
                  </a:rPr>
                  <a:t>Photo credit: USFWS</a:t>
                </a:r>
              </a:p>
              <a:p>
                <a:pPr marL="0" marR="0" lvl="0" indent="0" algn="l" rtl="0">
                  <a:lnSpc>
                    <a:spcPct val="100000"/>
                  </a:lnSpc>
                  <a:spcBef>
                    <a:spcPts val="0"/>
                  </a:spcBef>
                  <a:spcAft>
                    <a:spcPts val="0"/>
                  </a:spcAft>
                  <a:buClr>
                    <a:srgbClr val="000000"/>
                  </a:buClr>
                  <a:buFont typeface="Arial"/>
                  <a:buNone/>
                </a:pPr>
                <a:endParaRPr sz="1000" b="0" i="1" u="none" strike="noStrike" cap="none" dirty="0">
                  <a:solidFill>
                    <a:srgbClr val="000000"/>
                  </a:solidFill>
                  <a:latin typeface="Calibri"/>
                  <a:ea typeface="Calibri"/>
                  <a:cs typeface="Calibri"/>
                  <a:sym typeface="Calibri"/>
                </a:endParaRPr>
              </a:p>
            </p:txBody>
          </p:sp>
          <p:grpSp>
            <p:nvGrpSpPr>
              <p:cNvPr id="123" name="Shape 123"/>
              <p:cNvGrpSpPr/>
              <p:nvPr/>
            </p:nvGrpSpPr>
            <p:grpSpPr>
              <a:xfrm>
                <a:off x="116690" y="1766518"/>
                <a:ext cx="2646387" cy="2034925"/>
                <a:chOff x="4967349" y="4996896"/>
                <a:chExt cx="2927454" cy="2208241"/>
              </a:xfrm>
            </p:grpSpPr>
            <p:pic>
              <p:nvPicPr>
                <p:cNvPr id="124" name="Shape 124" descr="Bull moos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11391" y="4996896"/>
                  <a:ext cx="2883412" cy="1905359"/>
                </a:xfrm>
                <a:prstGeom prst="rect">
                  <a:avLst/>
                </a:prstGeom>
                <a:noFill/>
                <a:ln w="9525" cap="flat" cmpd="sng">
                  <a:solidFill>
                    <a:srgbClr val="7F7F7F"/>
                  </a:solidFill>
                  <a:prstDash val="solid"/>
                  <a:miter/>
                  <a:headEnd type="none" w="med" len="med"/>
                  <a:tailEnd type="none" w="med" len="med"/>
                </a:ln>
              </p:spPr>
            </p:pic>
            <p:sp>
              <p:nvSpPr>
                <p:cNvPr id="125" name="Shape 125"/>
                <p:cNvSpPr/>
                <p:nvPr/>
              </p:nvSpPr>
              <p:spPr>
                <a:xfrm>
                  <a:off x="4967349" y="6938112"/>
                  <a:ext cx="2860583" cy="2670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1" u="none" strike="noStrike" cap="none" dirty="0">
                      <a:solidFill>
                        <a:schemeClr val="dk1"/>
                      </a:solidFill>
                      <a:latin typeface="Arial"/>
                      <a:ea typeface="Arial"/>
                      <a:cs typeface="Arial"/>
                      <a:sym typeface="Arial"/>
                    </a:rPr>
                    <a:t>Photo credit: M. Lockhart/USFWS</a:t>
                  </a:r>
                </a:p>
              </p:txBody>
            </p:sp>
          </p:grpSp>
          <p:grpSp>
            <p:nvGrpSpPr>
              <p:cNvPr id="126" name="Shape 126"/>
              <p:cNvGrpSpPr/>
              <p:nvPr/>
            </p:nvGrpSpPr>
            <p:grpSpPr>
              <a:xfrm>
                <a:off x="156504" y="4538361"/>
                <a:ext cx="2784225" cy="2307919"/>
                <a:chOff x="8083107" y="3658766"/>
                <a:chExt cx="2118122" cy="2046902"/>
              </a:xfrm>
            </p:grpSpPr>
            <p:pic>
              <p:nvPicPr>
                <p:cNvPr id="127" name="Shape 127" descr="http://www4.nau.edu/tribalclimatechange/tribes/images/img_tswdunes_002.jpg"/>
                <p:cNvPicPr preferRelativeResize="0"/>
                <p:nvPr/>
              </p:nvPicPr>
              <p:blipFill rotWithShape="1">
                <a:blip r:embed="rId5">
                  <a:alphaModFix/>
                </a:blip>
                <a:srcRect/>
                <a:stretch/>
              </p:blipFill>
              <p:spPr>
                <a:xfrm>
                  <a:off x="8083107" y="3658766"/>
                  <a:ext cx="2118122" cy="1714960"/>
                </a:xfrm>
                <a:prstGeom prst="rect">
                  <a:avLst/>
                </a:prstGeom>
                <a:noFill/>
                <a:ln w="12700">
                  <a:solidFill>
                    <a:schemeClr val="tx1"/>
                  </a:solidFill>
                </a:ln>
              </p:spPr>
            </p:pic>
            <p:sp>
              <p:nvSpPr>
                <p:cNvPr id="128" name="Shape 128"/>
                <p:cNvSpPr/>
                <p:nvPr/>
              </p:nvSpPr>
              <p:spPr>
                <a:xfrm>
                  <a:off x="8156774" y="5319878"/>
                  <a:ext cx="1982971" cy="38578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191919"/>
                    </a:buClr>
                    <a:buSzPct val="25000"/>
                    <a:buFont typeface="Arial"/>
                    <a:buNone/>
                  </a:pPr>
                  <a:r>
                    <a:rPr lang="en-US" sz="1000" b="0" i="1" u="none" strike="noStrike" cap="none">
                      <a:solidFill>
                        <a:srgbClr val="191919"/>
                      </a:solidFill>
                      <a:latin typeface="Arial"/>
                      <a:ea typeface="Arial"/>
                      <a:cs typeface="Arial"/>
                      <a:sym typeface="Arial"/>
                    </a:rPr>
                    <a:t>Sand dune migration on Navajo Nation. </a:t>
                  </a:r>
                  <a:r>
                    <a:rPr lang="en-US" sz="1000" b="0" i="1" u="none" strike="noStrike" cap="none">
                      <a:solidFill>
                        <a:srgbClr val="000000"/>
                      </a:solidFill>
                      <a:latin typeface="Arial"/>
                      <a:ea typeface="Arial"/>
                      <a:cs typeface="Arial"/>
                      <a:sym typeface="Arial"/>
                    </a:rPr>
                    <a:t>. Photo credit: </a:t>
                  </a:r>
                  <a:r>
                    <a:rPr lang="en-US" sz="1000" b="0" i="1" u="none" strike="noStrike" cap="none">
                      <a:solidFill>
                        <a:srgbClr val="191919"/>
                      </a:solidFill>
                      <a:latin typeface="Arial"/>
                      <a:ea typeface="Arial"/>
                      <a:cs typeface="Arial"/>
                      <a:sym typeface="Arial"/>
                    </a:rPr>
                    <a:t>M. Hiza, USGS</a:t>
                  </a:r>
                </a:p>
                <a:p>
                  <a:pPr marL="0" marR="0" lvl="0" indent="0" algn="ctr" rtl="0">
                    <a:lnSpc>
                      <a:spcPct val="90000"/>
                    </a:lnSpc>
                    <a:spcBef>
                      <a:spcPts val="240"/>
                    </a:spcBef>
                    <a:spcAft>
                      <a:spcPts val="0"/>
                    </a:spcAft>
                    <a:buClr>
                      <a:srgbClr val="000000"/>
                    </a:buClr>
                    <a:buFont typeface="Arial"/>
                    <a:buNone/>
                  </a:pPr>
                  <a:endParaRPr sz="1200" b="0" i="1" u="none" strike="noStrike" cap="none">
                    <a:solidFill>
                      <a:srgbClr val="000000"/>
                    </a:solidFill>
                    <a:latin typeface="Arial"/>
                    <a:ea typeface="Arial"/>
                    <a:cs typeface="Arial"/>
                    <a:sym typeface="Arial"/>
                  </a:endParaRPr>
                </a:p>
                <a:p>
                  <a:pPr marL="0" marR="0" lvl="0" indent="0" algn="ctr" rtl="0">
                    <a:lnSpc>
                      <a:spcPct val="90000"/>
                    </a:lnSpc>
                    <a:spcBef>
                      <a:spcPts val="28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pic>
            <p:nvPicPr>
              <p:cNvPr id="129" name="Shape 129" descr="http://digitalmedia.fws.gov/utils/ajaxhelper/?CISOROOT=natdiglib&amp;CISOPTR=7908&amp;action=2&amp;DMSCALE=100&amp;DMWIDTH=512&amp;DMHEIGHT=425&amp;DMX=0&amp;DMY=0&amp;DMTEXT=NCTC%20Image%20Library&amp;DMROTATE=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61358" y="1256338"/>
                <a:ext cx="2503844" cy="1653308"/>
              </a:xfrm>
              <a:prstGeom prst="rect">
                <a:avLst/>
              </a:prstGeom>
              <a:noFill/>
              <a:ln w="9525" cap="flat" cmpd="sng">
                <a:solidFill>
                  <a:schemeClr val="accent1"/>
                </a:solidFill>
                <a:prstDash val="solid"/>
                <a:miter/>
                <a:headEnd type="none" w="med" len="med"/>
                <a:tailEnd type="none" w="med" len="med"/>
              </a:ln>
            </p:spPr>
          </p:pic>
          <p:pic>
            <p:nvPicPr>
              <p:cNvPr id="130" name="Shape 13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59663" y="4635557"/>
                <a:ext cx="2795477" cy="1870120"/>
              </a:xfrm>
              <a:prstGeom prst="rect">
                <a:avLst/>
              </a:prstGeom>
              <a:noFill/>
              <a:ln w="9525" cap="flat" cmpd="sng">
                <a:solidFill>
                  <a:srgbClr val="7F7F7F"/>
                </a:solidFill>
                <a:prstDash val="solid"/>
                <a:round/>
                <a:headEnd type="none" w="med" len="med"/>
                <a:tailEnd type="none" w="med" len="med"/>
              </a:ln>
            </p:spPr>
          </p:pic>
          <p:sp>
            <p:nvSpPr>
              <p:cNvPr id="131" name="Shape 131"/>
              <p:cNvSpPr/>
              <p:nvPr/>
            </p:nvSpPr>
            <p:spPr>
              <a:xfrm>
                <a:off x="5978844" y="6471932"/>
                <a:ext cx="2722541" cy="2462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1000" b="0" i="1" u="none" strike="noStrike" cap="none">
                    <a:solidFill>
                      <a:srgbClr val="000000"/>
                    </a:solidFill>
                    <a:latin typeface="Calibri"/>
                    <a:ea typeface="Calibri"/>
                    <a:cs typeface="Calibri"/>
                    <a:sym typeface="Calibri"/>
                  </a:rPr>
                  <a:t>Photo credit: Josh O'Connor/USFWS</a:t>
                </a:r>
              </a:p>
            </p:txBody>
          </p:sp>
        </p:grpSp>
        <p:pic>
          <p:nvPicPr>
            <p:cNvPr id="132" name="Shape 132" descr="Kivalina_USCG_3817629717_53f524c6ba_m.jpg"/>
            <p:cNvPicPr preferRelativeResize="0"/>
            <p:nvPr/>
          </p:nvPicPr>
          <p:blipFill rotWithShape="1">
            <a:blip r:embed="rId8">
              <a:alphaModFix/>
            </a:blip>
            <a:srcRect/>
            <a:stretch/>
          </p:blipFill>
          <p:spPr>
            <a:xfrm>
              <a:off x="5839478" y="1212994"/>
              <a:ext cx="2925918" cy="1926221"/>
            </a:xfrm>
            <a:prstGeom prst="rect">
              <a:avLst/>
            </a:prstGeom>
            <a:noFill/>
            <a:ln w="9525" cap="flat" cmpd="sng">
              <a:solidFill>
                <a:srgbClr val="7F7F7F"/>
              </a:solidFill>
              <a:prstDash val="solid"/>
              <a:miter/>
              <a:headEnd type="none" w="med" len="med"/>
              <a:tailEnd type="none" w="med" len="med"/>
            </a:ln>
          </p:spPr>
        </p:pic>
        <p:sp>
          <p:nvSpPr>
            <p:cNvPr id="133" name="Shape 133"/>
            <p:cNvSpPr/>
            <p:nvPr/>
          </p:nvSpPr>
          <p:spPr>
            <a:xfrm>
              <a:off x="5725827" y="3139213"/>
              <a:ext cx="3184647" cy="4000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1" u="none" strike="noStrike" cap="none">
                  <a:solidFill>
                    <a:srgbClr val="000000"/>
                  </a:solidFill>
                  <a:latin typeface="Arial"/>
                  <a:ea typeface="Arial"/>
                  <a:cs typeface="Arial"/>
                  <a:sym typeface="Arial"/>
                </a:rPr>
                <a:t>Kivalina, Alaska. </a:t>
              </a:r>
              <a:r>
                <a:rPr lang="en-US" sz="1000" b="0" i="1" u="none" strike="noStrike" cap="none" dirty="0">
                  <a:solidFill>
                    <a:srgbClr val="000000"/>
                  </a:solidFill>
                  <a:latin typeface="Arial"/>
                  <a:ea typeface="Arial"/>
                  <a:cs typeface="Arial"/>
                  <a:sym typeface="Arial"/>
                </a:rPr>
                <a:t>Photo credit US Coast Guard/ Lt. Cdr. </a:t>
              </a:r>
              <a:r>
                <a:rPr lang="en-US" sz="1000" b="0" i="1" u="none" strike="noStrike" cap="none" dirty="0" err="1">
                  <a:solidFill>
                    <a:srgbClr val="000000"/>
                  </a:solidFill>
                  <a:latin typeface="Arial"/>
                  <a:ea typeface="Arial"/>
                  <a:cs typeface="Arial"/>
                  <a:sym typeface="Arial"/>
                </a:rPr>
                <a:t>Micheal</a:t>
              </a:r>
              <a:r>
                <a:rPr lang="en-US" sz="1000" b="0" i="1" u="none" strike="noStrike" cap="none" dirty="0">
                  <a:solidFill>
                    <a:srgbClr val="000000"/>
                  </a:solidFill>
                  <a:latin typeface="Arial"/>
                  <a:ea typeface="Arial"/>
                  <a:cs typeface="Arial"/>
                  <a:sym typeface="Arial"/>
                </a:rPr>
                <a:t> McNeil</a:t>
              </a:r>
            </a:p>
          </p:txBody>
        </p:sp>
      </p:grpSp>
      <p:sp>
        <p:nvSpPr>
          <p:cNvPr id="134" name="Shape 134"/>
          <p:cNvSpPr txBox="1"/>
          <p:nvPr/>
        </p:nvSpPr>
        <p:spPr>
          <a:xfrm>
            <a:off x="0" y="59844"/>
            <a:ext cx="8949525" cy="1191887"/>
          </a:xfrm>
          <a:prstGeom prst="rect">
            <a:avLst/>
          </a:prstGeom>
          <a:noFill/>
          <a:ln>
            <a:noFill/>
          </a:ln>
        </p:spPr>
        <p:txBody>
          <a:bodyPr lIns="18287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Calibri"/>
              <a:buNone/>
            </a:pPr>
            <a:r>
              <a:rPr lang="en-US" sz="4400" i="0" u="none" strike="noStrike"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sym typeface="Garamond"/>
              </a:rPr>
              <a:t>Tribes in the U.S. &amp; world have begun to experience climate change impacts</a:t>
            </a: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95259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99" y="286715"/>
            <a:ext cx="7772400" cy="930389"/>
          </a:xfrm>
          <a:noFill/>
        </p:spPr>
        <p:txBody>
          <a:bodyPr>
            <a:normAutofit/>
          </a:bodyPr>
          <a:lstStyle/>
          <a:p>
            <a:pPr algn="ctr"/>
            <a:r>
              <a:rPr lang="en-US" sz="4800" dirty="0">
                <a:solidFill>
                  <a:schemeClr val="tx2">
                    <a:lumMod val="10000"/>
                  </a:schemeClr>
                </a:solidFill>
                <a:latin typeface="Times New Roman" charset="0"/>
                <a:ea typeface="Times New Roman" charset="0"/>
                <a:cs typeface="Times New Roman" charset="0"/>
              </a:rPr>
              <a:t>What is Climate Change?</a:t>
            </a:r>
          </a:p>
        </p:txBody>
      </p:sp>
      <p:pic>
        <p:nvPicPr>
          <p:cNvPr id="3" name="Picture 2" descr="Screen Shot 2017-02-06 at 4.12.59 PM.png">
            <a:hlinkClick r:id="rId3"/>
            <a:extLst>
              <a:ext uri="{FF2B5EF4-FFF2-40B4-BE49-F238E27FC236}">
                <a16:creationId xmlns:a16="http://schemas.microsoft.com/office/drawing/2014/main" id="{CD64E6F1-5DE2-C84E-8347-95A4B7F233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676400"/>
            <a:ext cx="8435340" cy="4823460"/>
          </a:xfrm>
          <a:prstGeom prst="rect">
            <a:avLst/>
          </a:prstGeom>
        </p:spPr>
      </p:pic>
    </p:spTree>
    <p:extLst>
      <p:ext uri="{BB962C8B-B14F-4D97-AF65-F5344CB8AC3E}">
        <p14:creationId xmlns:p14="http://schemas.microsoft.com/office/powerpoint/2010/main" val="202343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732" y="291570"/>
            <a:ext cx="4771813" cy="910696"/>
          </a:xfrm>
          <a:noFill/>
        </p:spPr>
        <p:txBody>
          <a:bodyPr>
            <a:normAutofit/>
          </a:bodyPr>
          <a:lstStyle/>
          <a:p>
            <a:pPr algn="ct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Outline</a:t>
            </a:r>
            <a:endParaRPr lang="en-US"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endParaRPr>
          </a:p>
        </p:txBody>
      </p:sp>
      <p:sp>
        <p:nvSpPr>
          <p:cNvPr id="3" name="Text Placeholder 2"/>
          <p:cNvSpPr>
            <a:spLocks noGrp="1"/>
          </p:cNvSpPr>
          <p:nvPr>
            <p:ph idx="1"/>
          </p:nvPr>
        </p:nvSpPr>
        <p:spPr>
          <a:xfrm>
            <a:off x="132080" y="1874836"/>
            <a:ext cx="9011920" cy="4791435"/>
          </a:xfrm>
        </p:spPr>
        <p:txBody>
          <a:bodyPr>
            <a:normAutofit/>
          </a:bodyPr>
          <a:lstStyle/>
          <a:p>
            <a:pPr>
              <a:lnSpc>
                <a:spcPct val="150000"/>
              </a:lnSpc>
              <a:buFont typeface="Arial" charset="0"/>
              <a:buChar char="•"/>
            </a:pPr>
            <a:r>
              <a:rPr lang="en-US" sz="3600" dirty="0">
                <a:solidFill>
                  <a:srgbClr val="000000"/>
                </a:solidFill>
                <a:latin typeface="Times New Roman" charset="0"/>
                <a:ea typeface="Times New Roman" charset="0"/>
                <a:cs typeface="Times New Roman" charset="0"/>
              </a:rPr>
              <a:t>What is climate change? </a:t>
            </a:r>
          </a:p>
          <a:p>
            <a:pPr>
              <a:lnSpc>
                <a:spcPct val="150000"/>
              </a:lnSpc>
              <a:buFont typeface="Arial" charset="0"/>
              <a:buChar char="•"/>
            </a:pPr>
            <a:r>
              <a:rPr lang="en-US" sz="3600" dirty="0">
                <a:solidFill>
                  <a:srgbClr val="000000"/>
                </a:solidFill>
                <a:latin typeface="Times New Roman" charset="0"/>
                <a:ea typeface="Times New Roman" charset="0"/>
                <a:cs typeface="Times New Roman" charset="0"/>
              </a:rPr>
              <a:t>Signs of a changing climate</a:t>
            </a:r>
          </a:p>
          <a:p>
            <a:pPr>
              <a:lnSpc>
                <a:spcPct val="150000"/>
              </a:lnSpc>
              <a:buFont typeface="Arial" charset="0"/>
              <a:buChar char="•"/>
            </a:pPr>
            <a:r>
              <a:rPr lang="en-US" sz="3600" dirty="0">
                <a:latin typeface="Times New Roman" charset="0"/>
                <a:ea typeface="Times New Roman" charset="0"/>
                <a:cs typeface="Times New Roman" charset="0"/>
              </a:rPr>
              <a:t>Why plan and prepare for climate change?</a:t>
            </a:r>
          </a:p>
          <a:p>
            <a:pPr>
              <a:lnSpc>
                <a:spcPct val="150000"/>
              </a:lnSpc>
              <a:buFont typeface="Arial" charset="0"/>
              <a:buChar char="•"/>
            </a:pPr>
            <a:r>
              <a:rPr lang="en-US" sz="3600" dirty="0">
                <a:latin typeface="Times New Roman" charset="0"/>
                <a:ea typeface="Times New Roman" charset="0"/>
                <a:cs typeface="Times New Roman" charset="0"/>
              </a:rPr>
              <a:t>Resources for learning about CC</a:t>
            </a:r>
          </a:p>
          <a:p>
            <a:pPr>
              <a:lnSpc>
                <a:spcPct val="150000"/>
              </a:lnSpc>
              <a:buFont typeface="Arial" charset="0"/>
              <a:buChar char="•"/>
            </a:pPr>
            <a:r>
              <a:rPr lang="en-US" sz="3600" dirty="0">
                <a:latin typeface="Times New Roman" charset="0"/>
                <a:cs typeface="Times New Roman" charset="0"/>
              </a:rPr>
              <a:t>CC videos for communicating</a:t>
            </a:r>
            <a:endParaRPr lang="en-US" dirty="0"/>
          </a:p>
          <a:p>
            <a:endParaRPr lang="en-US" dirty="0"/>
          </a:p>
        </p:txBody>
      </p:sp>
    </p:spTree>
    <p:extLst>
      <p:ext uri="{BB962C8B-B14F-4D97-AF65-F5344CB8AC3E}">
        <p14:creationId xmlns:p14="http://schemas.microsoft.com/office/powerpoint/2010/main" val="82264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8" name="Shape 188"/>
          <p:cNvSpPr txBox="1"/>
          <p:nvPr/>
        </p:nvSpPr>
        <p:spPr>
          <a:xfrm>
            <a:off x="150812" y="151079"/>
            <a:ext cx="9144000" cy="707886"/>
          </a:xfrm>
          <a:prstGeom prst="rect">
            <a:avLst/>
          </a:prstGeom>
          <a:noFill/>
          <a:ln>
            <a:noFill/>
          </a:ln>
        </p:spPr>
        <p:txBody>
          <a:bodyPr lIns="18287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Calibri"/>
              <a:buNone/>
            </a:pPr>
            <a:r>
              <a:rPr lang="en-US" sz="4400" i="0" u="none" strike="noStrike"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sym typeface="Garamond"/>
              </a:rPr>
              <a:t>Next Steps – </a:t>
            </a:r>
            <a:r>
              <a:rPr lang="en-US" sz="440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sym typeface="Garamond"/>
              </a:rPr>
              <a:t>Learn about Potential Climate Change Impacts</a:t>
            </a:r>
            <a:endParaRPr lang="en-US" sz="4400" i="0" u="none" strike="noStrike"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sym typeface="Garamond"/>
            </a:endParaRPr>
          </a:p>
        </p:txBody>
      </p:sp>
      <p:sp>
        <p:nvSpPr>
          <p:cNvPr id="13" name="Shape 194"/>
          <p:cNvSpPr txBox="1"/>
          <p:nvPr/>
        </p:nvSpPr>
        <p:spPr>
          <a:xfrm>
            <a:off x="150812" y="1662545"/>
            <a:ext cx="8868497" cy="5007481"/>
          </a:xfrm>
          <a:prstGeom prst="rect">
            <a:avLst/>
          </a:prstGeom>
          <a:noFill/>
          <a:ln>
            <a:noFill/>
          </a:ln>
        </p:spPr>
        <p:txBody>
          <a:bodyPr lIns="91425" tIns="45700" rIns="91425" bIns="45700" anchor="t" anchorCtr="0">
            <a:noAutofit/>
          </a:bodyPr>
          <a:lstStyle/>
          <a:p>
            <a:pPr lvl="0">
              <a:buClr>
                <a:srgbClr val="000000"/>
              </a:buClr>
              <a:buSzPct val="25000"/>
            </a:pPr>
            <a:r>
              <a:rPr lang="en-US" sz="1900" b="1" i="0" u="none" strike="noStrike" cap="none" dirty="0">
                <a:solidFill>
                  <a:srgbClr val="000000"/>
                </a:solidFill>
                <a:latin typeface="Times New Roman" charset="0"/>
                <a:ea typeface="Times New Roman" charset="0"/>
                <a:cs typeface="Times New Roman" charset="0"/>
                <a:sym typeface="Garamond"/>
              </a:rPr>
              <a:t>4</a:t>
            </a:r>
            <a:r>
              <a:rPr lang="en-US" sz="1900" b="1" i="0" u="none" strike="noStrike" cap="none" baseline="30000" dirty="0">
                <a:solidFill>
                  <a:srgbClr val="000000"/>
                </a:solidFill>
                <a:latin typeface="Times New Roman" charset="0"/>
                <a:ea typeface="Times New Roman" charset="0"/>
                <a:cs typeface="Times New Roman" charset="0"/>
                <a:sym typeface="Garamond"/>
              </a:rPr>
              <a:t>th</a:t>
            </a:r>
            <a:r>
              <a:rPr lang="en-US" sz="1900" b="1" i="0" u="none" strike="noStrike" cap="none" dirty="0">
                <a:solidFill>
                  <a:srgbClr val="000000"/>
                </a:solidFill>
                <a:latin typeface="Times New Roman" charset="0"/>
                <a:ea typeface="Times New Roman" charset="0"/>
                <a:cs typeface="Times New Roman" charset="0"/>
                <a:sym typeface="Garamond"/>
              </a:rPr>
              <a:t> National Climate Assessment (NCA4) Expected December 2018: </a:t>
            </a:r>
          </a:p>
          <a:p>
            <a:pPr lvl="0">
              <a:buClr>
                <a:srgbClr val="000000"/>
              </a:buClr>
              <a:buSzPct val="25000"/>
            </a:pPr>
            <a:r>
              <a:rPr lang="en-US" sz="1900" dirty="0">
                <a:latin typeface="Times New Roman" charset="0"/>
                <a:ea typeface="Times New Roman" charset="0"/>
                <a:cs typeface="Times New Roman" charset="0"/>
                <a:sym typeface="Garamond"/>
              </a:rPr>
              <a:t>https://www.globalchange.gov/nca4</a:t>
            </a:r>
            <a:endParaRPr lang="en-US" sz="1900" i="0" u="none" strike="noStrike" cap="none" dirty="0">
              <a:solidFill>
                <a:srgbClr val="000000"/>
              </a:solidFill>
              <a:latin typeface="Times New Roman" charset="0"/>
              <a:ea typeface="Times New Roman" charset="0"/>
              <a:cs typeface="Times New Roman" charset="0"/>
              <a:sym typeface="Garamond"/>
            </a:endParaRPr>
          </a:p>
          <a:p>
            <a:pPr lvl="0">
              <a:buClr>
                <a:srgbClr val="000000"/>
              </a:buClr>
              <a:buSzPct val="25000"/>
            </a:pPr>
            <a:endParaRPr lang="en-US" sz="1900" b="1" dirty="0">
              <a:latin typeface="Times New Roman" charset="0"/>
              <a:ea typeface="Times New Roman" charset="0"/>
              <a:cs typeface="Times New Roman" charset="0"/>
              <a:sym typeface="Garamond"/>
            </a:endParaRPr>
          </a:p>
          <a:p>
            <a:pPr lvl="0">
              <a:buClr>
                <a:srgbClr val="000000"/>
              </a:buClr>
              <a:buSzPct val="25000"/>
            </a:pPr>
            <a:r>
              <a:rPr lang="en-US" sz="1900" b="1" i="0" u="none" strike="noStrike" cap="none" dirty="0">
                <a:solidFill>
                  <a:srgbClr val="000000"/>
                </a:solidFill>
                <a:latin typeface="Times New Roman" charset="0"/>
                <a:ea typeface="Times New Roman" charset="0"/>
                <a:cs typeface="Times New Roman" charset="0"/>
                <a:sym typeface="Garamond"/>
              </a:rPr>
              <a:t>3</a:t>
            </a:r>
            <a:r>
              <a:rPr lang="en-US" sz="1900" b="1" i="0" u="none" strike="noStrike" cap="none" baseline="30000" dirty="0">
                <a:solidFill>
                  <a:srgbClr val="000000"/>
                </a:solidFill>
                <a:latin typeface="Times New Roman" charset="0"/>
                <a:ea typeface="Times New Roman" charset="0"/>
                <a:cs typeface="Times New Roman" charset="0"/>
                <a:sym typeface="Garamond"/>
              </a:rPr>
              <a:t>rd</a:t>
            </a:r>
            <a:r>
              <a:rPr lang="en-US" sz="1900" b="1" i="0" u="none" strike="noStrike" cap="none" dirty="0">
                <a:solidFill>
                  <a:srgbClr val="000000"/>
                </a:solidFill>
                <a:latin typeface="Times New Roman" charset="0"/>
                <a:ea typeface="Times New Roman" charset="0"/>
                <a:cs typeface="Times New Roman" charset="0"/>
                <a:sym typeface="Garamond"/>
              </a:rPr>
              <a:t> National </a:t>
            </a:r>
            <a:r>
              <a:rPr lang="en-US" sz="1900" b="1" dirty="0">
                <a:latin typeface="Times New Roman" charset="0"/>
                <a:ea typeface="Times New Roman" charset="0"/>
                <a:cs typeface="Times New Roman" charset="0"/>
                <a:sym typeface="Garamond"/>
              </a:rPr>
              <a:t>Climate Assessment (NCA3) (2014) (shorter, by region &amp; sector): </a:t>
            </a:r>
            <a:r>
              <a:rPr lang="en-US" sz="1900" dirty="0">
                <a:latin typeface="Times New Roman" charset="0"/>
                <a:ea typeface="Times New Roman" charset="0"/>
                <a:cs typeface="Times New Roman" charset="0"/>
                <a:sym typeface="Garamond"/>
              </a:rPr>
              <a:t>http://nca2014.globalchange.gov/ </a:t>
            </a:r>
          </a:p>
          <a:p>
            <a:pPr marL="0" marR="0" lvl="0" indent="0" algn="l" rtl="0">
              <a:lnSpc>
                <a:spcPct val="100000"/>
              </a:lnSpc>
              <a:spcBef>
                <a:spcPts val="0"/>
              </a:spcBef>
              <a:spcAft>
                <a:spcPts val="0"/>
              </a:spcAft>
              <a:buClr>
                <a:srgbClr val="000000"/>
              </a:buClr>
              <a:buSzPct val="25000"/>
              <a:buFont typeface="Arial"/>
              <a:buNone/>
            </a:pPr>
            <a:endParaRPr lang="en-US" sz="1900" b="1" i="0" u="none" strike="noStrike" cap="none" dirty="0">
              <a:solidFill>
                <a:srgbClr val="000000"/>
              </a:solidFill>
              <a:latin typeface="Times New Roman" charset="0"/>
              <a:ea typeface="Times New Roman" charset="0"/>
              <a:cs typeface="Times New Roman" charset="0"/>
              <a:sym typeface="Garamond"/>
            </a:endParaRPr>
          </a:p>
          <a:p>
            <a:pPr lvl="0">
              <a:buClr>
                <a:srgbClr val="000000"/>
              </a:buClr>
              <a:buSzPct val="25000"/>
            </a:pPr>
            <a:r>
              <a:rPr lang="en-US" sz="1900" b="1" i="0" u="none" strike="noStrike" cap="none" dirty="0">
                <a:solidFill>
                  <a:srgbClr val="000000"/>
                </a:solidFill>
                <a:latin typeface="Times New Roman" charset="0"/>
                <a:ea typeface="Times New Roman" charset="0"/>
                <a:cs typeface="Times New Roman" charset="0"/>
                <a:sym typeface="Garamond"/>
              </a:rPr>
              <a:t>Indigenous Peoples Chapter of NCA3: </a:t>
            </a:r>
            <a:r>
              <a:rPr lang="en-US" sz="1900" i="0" u="none" strike="noStrike" cap="none" dirty="0">
                <a:solidFill>
                  <a:srgbClr val="000000"/>
                </a:solidFill>
                <a:latin typeface="Times New Roman" charset="0"/>
                <a:ea typeface="Times New Roman" charset="0"/>
                <a:cs typeface="Times New Roman" charset="0"/>
                <a:sym typeface="Garamond"/>
              </a:rPr>
              <a:t>http://</a:t>
            </a:r>
            <a:r>
              <a:rPr lang="en-US" sz="1900" dirty="0">
                <a:latin typeface="Times New Roman" charset="0"/>
                <a:ea typeface="Times New Roman" charset="0"/>
                <a:cs typeface="Times New Roman" charset="0"/>
              </a:rPr>
              <a:t>nca2014.globalchange.gov/highlights/report-findings/indigenous-peoples</a:t>
            </a:r>
            <a:endParaRPr lang="en-US" sz="1900" u="none" strike="noStrike" cap="none" dirty="0">
              <a:solidFill>
                <a:srgbClr val="000000"/>
              </a:solidFill>
              <a:latin typeface="Times New Roman" charset="0"/>
              <a:ea typeface="Times New Roman" charset="0"/>
              <a:cs typeface="Times New Roman" charset="0"/>
              <a:sym typeface="Garamond"/>
            </a:endParaRPr>
          </a:p>
          <a:p>
            <a:pPr marL="0" marR="0" lvl="0" indent="0" algn="l" rtl="0">
              <a:lnSpc>
                <a:spcPct val="100000"/>
              </a:lnSpc>
              <a:spcBef>
                <a:spcPts val="0"/>
              </a:spcBef>
              <a:spcAft>
                <a:spcPts val="0"/>
              </a:spcAft>
              <a:buClr>
                <a:srgbClr val="000000"/>
              </a:buClr>
              <a:buFont typeface="Arial"/>
              <a:buNone/>
            </a:pPr>
            <a:endParaRPr lang="en-US" sz="1900" dirty="0">
              <a:latin typeface="Times New Roman" charset="0"/>
              <a:ea typeface="Times New Roman" charset="0"/>
              <a:cs typeface="Times New Roman" charset="0"/>
            </a:endParaRPr>
          </a:p>
          <a:p>
            <a:pPr lvl="0">
              <a:buClr>
                <a:srgbClr val="000000"/>
              </a:buClr>
            </a:pPr>
            <a:r>
              <a:rPr lang="en-US" sz="1900" b="1" dirty="0">
                <a:latin typeface="Times New Roman" charset="0"/>
                <a:ea typeface="Times New Roman" charset="0"/>
                <a:cs typeface="Times New Roman" charset="0"/>
                <a:sym typeface="Garamond"/>
              </a:rPr>
              <a:t>NCA3 Technical Input Reports (bigger, more info, by region &amp; sector): </a:t>
            </a:r>
            <a:r>
              <a:rPr lang="en-US" sz="1900" dirty="0">
                <a:latin typeface="Times New Roman" charset="0"/>
                <a:ea typeface="Times New Roman" charset="0"/>
                <a:cs typeface="Times New Roman" charset="0"/>
                <a:sym typeface="Garamond"/>
              </a:rPr>
              <a:t>https://</a:t>
            </a:r>
            <a:r>
              <a:rPr lang="en-US" sz="1900" dirty="0" err="1">
                <a:latin typeface="Times New Roman" charset="0"/>
                <a:ea typeface="Times New Roman" charset="0"/>
                <a:cs typeface="Times New Roman" charset="0"/>
                <a:sym typeface="Garamond"/>
              </a:rPr>
              <a:t>www.globalchange.gov</a:t>
            </a:r>
            <a:r>
              <a:rPr lang="en-US" sz="1900" dirty="0">
                <a:latin typeface="Times New Roman" charset="0"/>
                <a:ea typeface="Times New Roman" charset="0"/>
                <a:cs typeface="Times New Roman" charset="0"/>
                <a:sym typeface="Garamond"/>
              </a:rPr>
              <a:t>/engage/process-products/nca3/technical-inputs</a:t>
            </a:r>
            <a:endParaRPr sz="1900" i="0" u="none" strike="noStrike" cap="none" dirty="0">
              <a:solidFill>
                <a:srgbClr val="000000"/>
              </a:solidFill>
              <a:latin typeface="Times New Roman" charset="0"/>
              <a:ea typeface="Times New Roman" charset="0"/>
              <a:cs typeface="Times New Roman" charset="0"/>
              <a:sym typeface="Arial"/>
            </a:endParaRPr>
          </a:p>
          <a:p>
            <a:pPr lvl="0">
              <a:buClr>
                <a:srgbClr val="000000"/>
              </a:buClr>
              <a:buSzPct val="25000"/>
            </a:pPr>
            <a:endParaRPr lang="en-US" sz="1900" b="1" dirty="0">
              <a:latin typeface="Times New Roman" charset="0"/>
              <a:ea typeface="Times New Roman" charset="0"/>
              <a:cs typeface="Times New Roman" charset="0"/>
              <a:sym typeface="Garamond"/>
            </a:endParaRPr>
          </a:p>
          <a:p>
            <a:pPr lvl="0">
              <a:buClr>
                <a:srgbClr val="000000"/>
              </a:buClr>
              <a:buSzPct val="25000"/>
            </a:pPr>
            <a:r>
              <a:rPr lang="en-US" sz="1900" b="1" dirty="0">
                <a:latin typeface="Times New Roman" charset="0"/>
                <a:ea typeface="Times New Roman" charset="0"/>
                <a:cs typeface="Times New Roman" charset="0"/>
                <a:sym typeface="Garamond"/>
              </a:rPr>
              <a:t>ITEP’s Tribes and Climate Change Website: </a:t>
            </a:r>
            <a:r>
              <a:rPr lang="en-US" sz="1900" dirty="0">
                <a:latin typeface="Times New Roman" charset="0"/>
                <a:ea typeface="Times New Roman" charset="0"/>
                <a:cs typeface="Times New Roman" charset="0"/>
                <a:sym typeface="Garamond"/>
              </a:rPr>
              <a:t>http://www7.nau.edu/</a:t>
            </a:r>
            <a:r>
              <a:rPr lang="en-US" sz="1900" dirty="0" err="1">
                <a:latin typeface="Times New Roman" charset="0"/>
                <a:ea typeface="Times New Roman" charset="0"/>
                <a:cs typeface="Times New Roman" charset="0"/>
                <a:sym typeface="Garamond"/>
              </a:rPr>
              <a:t>itep</a:t>
            </a:r>
            <a:r>
              <a:rPr lang="en-US" sz="1900" dirty="0">
                <a:latin typeface="Times New Roman" charset="0"/>
                <a:ea typeface="Times New Roman" charset="0"/>
                <a:cs typeface="Times New Roman" charset="0"/>
                <a:sym typeface="Garamond"/>
              </a:rPr>
              <a:t>/main/</a:t>
            </a:r>
            <a:r>
              <a:rPr lang="en-US" sz="1900" dirty="0" err="1">
                <a:latin typeface="Times New Roman" charset="0"/>
                <a:ea typeface="Times New Roman" charset="0"/>
                <a:cs typeface="Times New Roman" charset="0"/>
                <a:sym typeface="Garamond"/>
              </a:rPr>
              <a:t>tcc</a:t>
            </a:r>
            <a:endParaRPr lang="en-US" sz="1900" i="0" u="none" strike="noStrike" cap="none" dirty="0">
              <a:solidFill>
                <a:srgbClr val="000000"/>
              </a:solidFill>
              <a:latin typeface="Times New Roman" charset="0"/>
              <a:ea typeface="Times New Roman" charset="0"/>
              <a:cs typeface="Times New Roman" charset="0"/>
              <a:sym typeface="Garamond"/>
            </a:endParaRPr>
          </a:p>
          <a:p>
            <a:pPr marL="0" marR="0" lvl="0" indent="0" algn="l" rtl="0">
              <a:lnSpc>
                <a:spcPct val="100000"/>
              </a:lnSpc>
              <a:spcBef>
                <a:spcPts val="0"/>
              </a:spcBef>
              <a:spcAft>
                <a:spcPts val="0"/>
              </a:spcAft>
              <a:buClr>
                <a:srgbClr val="000000"/>
              </a:buClr>
              <a:buFont typeface="Arial"/>
              <a:buNone/>
            </a:pPr>
            <a:endParaRPr sz="1900" b="1" i="0" u="none" strike="noStrike" cap="none" dirty="0">
              <a:solidFill>
                <a:srgbClr val="000000"/>
              </a:solidFill>
              <a:latin typeface="Times New Roman" charset="0"/>
              <a:ea typeface="Times New Roman" charset="0"/>
              <a:cs typeface="Times New Roman" charset="0"/>
              <a:sym typeface="Garamond"/>
            </a:endParaRPr>
          </a:p>
          <a:p>
            <a:pPr lvl="0">
              <a:buClr>
                <a:srgbClr val="000000"/>
              </a:buClr>
              <a:buSzPct val="25000"/>
            </a:pPr>
            <a:r>
              <a:rPr lang="en-US" sz="1900" b="1" dirty="0">
                <a:latin typeface="Times New Roman" charset="0"/>
                <a:ea typeface="Times New Roman" charset="0"/>
                <a:cs typeface="Times New Roman" charset="0"/>
                <a:sym typeface="Garamond"/>
              </a:rPr>
              <a:t>U.S. Climate Resilience Toolkit: </a:t>
            </a:r>
            <a:r>
              <a:rPr lang="en-US" sz="1900" dirty="0">
                <a:latin typeface="Times New Roman" charset="0"/>
                <a:ea typeface="Times New Roman" charset="0"/>
                <a:cs typeface="Times New Roman" charset="0"/>
                <a:sym typeface="Garamond"/>
              </a:rPr>
              <a:t>https://</a:t>
            </a:r>
            <a:r>
              <a:rPr lang="en-US" sz="1900" dirty="0" err="1">
                <a:latin typeface="Times New Roman" charset="0"/>
                <a:ea typeface="Times New Roman" charset="0"/>
                <a:cs typeface="Times New Roman" charset="0"/>
                <a:sym typeface="Garamond"/>
              </a:rPr>
              <a:t>toolkit.climate.gov</a:t>
            </a:r>
            <a:r>
              <a:rPr lang="en-US" sz="1900" dirty="0">
                <a:latin typeface="Times New Roman" charset="0"/>
                <a:ea typeface="Times New Roman" charset="0"/>
                <a:cs typeface="Times New Roman" charset="0"/>
                <a:sym typeface="Garamond"/>
              </a:rPr>
              <a:t>/</a:t>
            </a:r>
            <a:endParaRPr lang="en-US" sz="1900" i="0" u="none" strike="noStrike" cap="none" dirty="0">
              <a:solidFill>
                <a:srgbClr val="000000"/>
              </a:solidFill>
              <a:latin typeface="Times New Roman" charset="0"/>
              <a:ea typeface="Times New Roman" charset="0"/>
              <a:cs typeface="Times New Roman" charset="0"/>
              <a:sym typeface="Garamond"/>
            </a:endParaRPr>
          </a:p>
        </p:txBody>
      </p:sp>
    </p:spTree>
    <p:extLst>
      <p:ext uri="{BB962C8B-B14F-4D97-AF65-F5344CB8AC3E}">
        <p14:creationId xmlns:p14="http://schemas.microsoft.com/office/powerpoint/2010/main" val="190956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268" y="338158"/>
            <a:ext cx="8754532" cy="1135042"/>
          </a:xfrm>
          <a:noFill/>
        </p:spPr>
        <p:txBody>
          <a:bodyPr>
            <a:normAutofit/>
          </a:bodyPr>
          <a:lstStyle/>
          <a:p>
            <a:pPr algn="ctr"/>
            <a:r>
              <a:rPr lang="en-US" sz="4800" dirty="0">
                <a:latin typeface="Times New Roman" charset="0"/>
                <a:ea typeface="Times New Roman" charset="0"/>
                <a:cs typeface="Times New Roman" charset="0"/>
              </a:rPr>
              <a:t>Potential VIDEOS to show</a:t>
            </a:r>
          </a:p>
        </p:txBody>
      </p:sp>
      <p:sp>
        <p:nvSpPr>
          <p:cNvPr id="5" name="Content Placeholder 4"/>
          <p:cNvSpPr>
            <a:spLocks noGrp="1"/>
          </p:cNvSpPr>
          <p:nvPr>
            <p:ph sz="half" idx="1"/>
          </p:nvPr>
        </p:nvSpPr>
        <p:spPr>
          <a:xfrm>
            <a:off x="186268" y="1674055"/>
            <a:ext cx="8957732" cy="4896078"/>
          </a:xfrm>
        </p:spPr>
        <p:txBody>
          <a:bodyPr>
            <a:normAutofit/>
          </a:bodyPr>
          <a:lstStyle/>
          <a:p>
            <a:r>
              <a:rPr lang="en-US" sz="2000">
                <a:latin typeface="Times New Roman" charset="0"/>
                <a:ea typeface="Times New Roman" charset="0"/>
                <a:cs typeface="Times New Roman" charset="0"/>
              </a:rPr>
              <a:t>EPA</a:t>
            </a:r>
            <a:r>
              <a:rPr lang="en-US" sz="2000" dirty="0">
                <a:latin typeface="Times New Roman" charset="0"/>
                <a:ea typeface="Times New Roman" charset="0"/>
                <a:cs typeface="Times New Roman" charset="0"/>
              </a:rPr>
              <a:t>:  Climate Change Basics </a:t>
            </a:r>
            <a:r>
              <a:rPr lang="en-US" sz="2000" dirty="0">
                <a:latin typeface="Times New Roman" charset="0"/>
                <a:ea typeface="Times New Roman" charset="0"/>
                <a:cs typeface="Times New Roman" charset="0"/>
                <a:hlinkClick r:id="rId3"/>
              </a:rPr>
              <a:t>https://www.youtube.com/watch?v=ScX29WBJI3w</a:t>
            </a:r>
            <a:r>
              <a:rPr lang="en-US" sz="2000" dirty="0">
                <a:latin typeface="Times New Roman" charset="0"/>
                <a:ea typeface="Times New Roman" charset="0"/>
                <a:cs typeface="Times New Roman" charset="0"/>
              </a:rPr>
              <a:t> (~3 minutes, 2015)</a:t>
            </a:r>
          </a:p>
          <a:p>
            <a:pPr marL="0" indent="0">
              <a:buNone/>
            </a:pPr>
            <a:endParaRPr lang="en-US" sz="2000" dirty="0">
              <a:latin typeface="Times New Roman" charset="0"/>
              <a:ea typeface="Times New Roman" charset="0"/>
              <a:cs typeface="Times New Roman" charset="0"/>
            </a:endParaRPr>
          </a:p>
          <a:p>
            <a:r>
              <a:rPr lang="pt-BR" sz="2000" dirty="0" err="1">
                <a:latin typeface="Times New Roman" charset="0"/>
                <a:ea typeface="Times New Roman" charset="0"/>
                <a:cs typeface="Times New Roman" charset="0"/>
              </a:rPr>
              <a:t>Inter-Tribal</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Youth</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Climate</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Leadership</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Congress</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climate</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change</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impacts</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on</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tribes</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around</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the</a:t>
            </a:r>
            <a:r>
              <a:rPr lang="pt-BR" sz="2000" dirty="0">
                <a:latin typeface="Times New Roman" charset="0"/>
                <a:ea typeface="Times New Roman" charset="0"/>
                <a:cs typeface="Times New Roman" charset="0"/>
              </a:rPr>
              <a:t> U.S.) </a:t>
            </a:r>
            <a:r>
              <a:rPr lang="pt-BR" sz="2000" dirty="0">
                <a:latin typeface="Times New Roman" charset="0"/>
                <a:ea typeface="Times New Roman" charset="0"/>
                <a:cs typeface="Times New Roman" charset="0"/>
                <a:hlinkClick r:id="rId4"/>
              </a:rPr>
              <a:t>https://www.youtube.com/watch?v=kHH85HcsHI4</a:t>
            </a:r>
            <a:r>
              <a:rPr lang="pt-BR" sz="2000" dirty="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(7.5 min., 2015)</a:t>
            </a:r>
            <a:endParaRPr lang="pt-BR" sz="2000" dirty="0">
              <a:latin typeface="Times New Roman" charset="0"/>
              <a:ea typeface="Times New Roman" charset="0"/>
              <a:cs typeface="Times New Roman" charset="0"/>
            </a:endParaRPr>
          </a:p>
          <a:p>
            <a:endParaRPr lang="pt-BR" sz="2000" dirty="0">
              <a:latin typeface="Times New Roman" charset="0"/>
              <a:ea typeface="Times New Roman" charset="0"/>
              <a:cs typeface="Times New Roman" charset="0"/>
            </a:endParaRPr>
          </a:p>
          <a:p>
            <a:r>
              <a:rPr lang="pt-BR" sz="2000" dirty="0">
                <a:latin typeface="Times New Roman" charset="0"/>
                <a:ea typeface="Times New Roman" charset="0"/>
                <a:cs typeface="Times New Roman" charset="0"/>
              </a:rPr>
              <a:t>ITEP: </a:t>
            </a:r>
            <a:r>
              <a:rPr lang="pt-BR" sz="2000" dirty="0" err="1">
                <a:latin typeface="Times New Roman" charset="0"/>
                <a:ea typeface="Times New Roman" charset="0"/>
                <a:cs typeface="Times New Roman" charset="0"/>
              </a:rPr>
              <a:t>Adapting</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to</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Climate</a:t>
            </a:r>
            <a:r>
              <a:rPr lang="pt-BR" sz="2000" dirty="0">
                <a:latin typeface="Times New Roman" charset="0"/>
                <a:ea typeface="Times New Roman" charset="0"/>
                <a:cs typeface="Times New Roman" charset="0"/>
              </a:rPr>
              <a:t> </a:t>
            </a:r>
            <a:r>
              <a:rPr lang="pt-BR" sz="2000" dirty="0" err="1">
                <a:latin typeface="Times New Roman" charset="0"/>
                <a:ea typeface="Times New Roman" charset="0"/>
                <a:cs typeface="Times New Roman" charset="0"/>
              </a:rPr>
              <a:t>Change</a:t>
            </a:r>
            <a:r>
              <a:rPr lang="pt-BR" sz="2000" dirty="0">
                <a:latin typeface="Times New Roman" charset="0"/>
                <a:ea typeface="Times New Roman" charset="0"/>
                <a:cs typeface="Times New Roman" charset="0"/>
              </a:rPr>
              <a:t>: </a:t>
            </a:r>
            <a:r>
              <a:rPr lang="pt-BR" sz="2000" dirty="0">
                <a:latin typeface="Times New Roman" charset="0"/>
                <a:ea typeface="Times New Roman" charset="0"/>
                <a:cs typeface="Times New Roman" charset="0"/>
                <a:hlinkClick r:id="rId5"/>
              </a:rPr>
              <a:t>https://vimeo.com/118150835</a:t>
            </a:r>
            <a:r>
              <a:rPr lang="pt-BR" sz="2000" dirty="0">
                <a:latin typeface="Times New Roman" charset="0"/>
                <a:ea typeface="Times New Roman" charset="0"/>
                <a:cs typeface="Times New Roman" charset="0"/>
              </a:rPr>
              <a:t> (~11 min., 2014)</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National Climate Assessment, Climate Science Chapter  (~2 minutes, 2014) </a:t>
            </a:r>
            <a:r>
              <a:rPr lang="pt-BR" sz="2000" dirty="0">
                <a:latin typeface="Times New Roman" charset="0"/>
                <a:ea typeface="Times New Roman" charset="0"/>
                <a:cs typeface="Times New Roman" charset="0"/>
                <a:hlinkClick r:id="rId6"/>
              </a:rPr>
              <a:t>https://vimeo.com/99942068</a:t>
            </a:r>
            <a:endParaRPr lang="en-US" sz="2000" dirty="0">
              <a:latin typeface="Times New Roman" charset="0"/>
              <a:ea typeface="Times New Roman" charset="0"/>
              <a:cs typeface="Times New Roman" charset="0"/>
            </a:endParaRP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National Climate Assessment, Indigenous Peoples Chapter  </a:t>
            </a:r>
            <a:r>
              <a:rPr lang="pt-BR" sz="2000" dirty="0">
                <a:latin typeface="Times New Roman" charset="0"/>
                <a:ea typeface="Times New Roman" charset="0"/>
                <a:cs typeface="Times New Roman" charset="0"/>
                <a:hlinkClick r:id="rId7"/>
              </a:rPr>
              <a:t>https://vimeo.com/100528198</a:t>
            </a:r>
            <a:r>
              <a:rPr lang="pt-BR" sz="2000" dirty="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(~2 minutes, 2014) </a:t>
            </a:r>
            <a:endParaRPr lang="pt-BR"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8312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99" y="286715"/>
            <a:ext cx="7772400" cy="5661038"/>
          </a:xfrm>
          <a:noFill/>
        </p:spPr>
        <p:txBody>
          <a:bodyPr>
            <a:normAutofit/>
          </a:bodyPr>
          <a:lstStyle/>
          <a:p>
            <a:pPr algn="ctr"/>
            <a:r>
              <a:rPr lang="en-US" sz="4800" dirty="0">
                <a:solidFill>
                  <a:schemeClr val="tx2">
                    <a:lumMod val="10000"/>
                  </a:schemeClr>
                </a:solidFill>
                <a:latin typeface="Times New Roman" charset="0"/>
                <a:ea typeface="Times New Roman" charset="0"/>
                <a:cs typeface="Times New Roman" charset="0"/>
              </a:rPr>
              <a:t>What is Climate Change?</a:t>
            </a:r>
            <a:br>
              <a:rPr lang="en-US" sz="4800" dirty="0">
                <a:solidFill>
                  <a:schemeClr val="tx2">
                    <a:lumMod val="10000"/>
                  </a:schemeClr>
                </a:solidFill>
                <a:latin typeface="Times New Roman" charset="0"/>
                <a:ea typeface="Times New Roman" charset="0"/>
                <a:cs typeface="Times New Roman" charset="0"/>
              </a:rPr>
            </a:br>
            <a:br>
              <a:rPr lang="en-US" sz="4800" dirty="0">
                <a:solidFill>
                  <a:schemeClr val="tx2">
                    <a:lumMod val="10000"/>
                  </a:schemeClr>
                </a:solidFill>
                <a:latin typeface="Times New Roman" charset="0"/>
                <a:ea typeface="Times New Roman" charset="0"/>
                <a:cs typeface="Times New Roman" charset="0"/>
              </a:rPr>
            </a:br>
            <a:br>
              <a:rPr lang="en-US" sz="4800" dirty="0">
                <a:solidFill>
                  <a:schemeClr val="tx2">
                    <a:lumMod val="10000"/>
                  </a:schemeClr>
                </a:solidFill>
                <a:latin typeface="Times New Roman" charset="0"/>
                <a:ea typeface="Times New Roman" charset="0"/>
                <a:cs typeface="Times New Roman" charset="0"/>
              </a:rPr>
            </a:br>
            <a:br>
              <a:rPr lang="en-US" sz="4800" dirty="0">
                <a:solidFill>
                  <a:schemeClr val="tx2">
                    <a:lumMod val="10000"/>
                  </a:schemeClr>
                </a:solidFill>
                <a:latin typeface="Times New Roman" charset="0"/>
                <a:ea typeface="Times New Roman" charset="0"/>
                <a:cs typeface="Times New Roman" charset="0"/>
              </a:rPr>
            </a:br>
            <a:br>
              <a:rPr lang="en-US" sz="4800" dirty="0">
                <a:solidFill>
                  <a:schemeClr val="tx2">
                    <a:lumMod val="10000"/>
                  </a:schemeClr>
                </a:solidFill>
                <a:latin typeface="Times New Roman" charset="0"/>
                <a:ea typeface="Times New Roman" charset="0"/>
                <a:cs typeface="Times New Roman" charset="0"/>
              </a:rPr>
            </a:br>
            <a:br>
              <a:rPr lang="en-US" sz="4800" dirty="0">
                <a:solidFill>
                  <a:schemeClr val="tx2">
                    <a:lumMod val="10000"/>
                  </a:schemeClr>
                </a:solidFill>
                <a:latin typeface="Times New Roman" charset="0"/>
                <a:ea typeface="Times New Roman" charset="0"/>
                <a:cs typeface="Times New Roman" charset="0"/>
              </a:rPr>
            </a:br>
            <a:br>
              <a:rPr lang="en-US" sz="2000" dirty="0">
                <a:solidFill>
                  <a:schemeClr val="tx2">
                    <a:lumMod val="10000"/>
                  </a:schemeClr>
                </a:solidFill>
                <a:latin typeface="Times New Roman" charset="0"/>
                <a:ea typeface="Times New Roman" charset="0"/>
                <a:cs typeface="Times New Roman" charset="0"/>
              </a:rPr>
            </a:br>
            <a:br>
              <a:rPr lang="en-US" sz="2000" dirty="0">
                <a:solidFill>
                  <a:schemeClr val="tx2">
                    <a:lumMod val="10000"/>
                  </a:schemeClr>
                </a:solidFill>
                <a:latin typeface="Times New Roman" charset="0"/>
                <a:ea typeface="Times New Roman" charset="0"/>
                <a:cs typeface="Times New Roman" charset="0"/>
              </a:rPr>
            </a:br>
            <a:br>
              <a:rPr lang="en-US" sz="2000" dirty="0">
                <a:solidFill>
                  <a:schemeClr val="tx2">
                    <a:lumMod val="10000"/>
                  </a:schemeClr>
                </a:solidFill>
                <a:latin typeface="Times New Roman" charset="0"/>
                <a:ea typeface="Times New Roman" charset="0"/>
                <a:cs typeface="Times New Roman" charset="0"/>
              </a:rPr>
            </a:br>
            <a:br>
              <a:rPr lang="en-US" sz="2000" dirty="0">
                <a:solidFill>
                  <a:schemeClr val="tx2">
                    <a:lumMod val="10000"/>
                  </a:schemeClr>
                </a:solidFill>
                <a:latin typeface="Times New Roman" charset="0"/>
                <a:ea typeface="Times New Roman" charset="0"/>
                <a:cs typeface="Times New Roman" charset="0"/>
              </a:rPr>
            </a:br>
            <a:endParaRPr lang="en-US" sz="2000" dirty="0">
              <a:solidFill>
                <a:schemeClr val="tx2">
                  <a:lumMod val="1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3806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99" y="286715"/>
            <a:ext cx="7772400" cy="930389"/>
          </a:xfrm>
          <a:noFill/>
        </p:spPr>
        <p:txBody>
          <a:bodyPr>
            <a:normAutofit/>
          </a:bodyPr>
          <a:lstStyle/>
          <a:p>
            <a:pPr algn="ctr"/>
            <a:r>
              <a:rPr lang="en-US" sz="4800" dirty="0">
                <a:solidFill>
                  <a:schemeClr val="tx2">
                    <a:lumMod val="10000"/>
                  </a:schemeClr>
                </a:solidFill>
                <a:latin typeface="Times New Roman" charset="0"/>
                <a:ea typeface="Times New Roman" charset="0"/>
                <a:cs typeface="Times New Roman" charset="0"/>
              </a:rPr>
              <a:t>What is Climate Change?</a:t>
            </a:r>
          </a:p>
        </p:txBody>
      </p:sp>
      <p:pic>
        <p:nvPicPr>
          <p:cNvPr id="4" name="Picture 3" descr="Screen Shot 2016-09-23 at 3.30.56 PM.png">
            <a:hlinkClick r:id="rId3"/>
            <a:extLst>
              <a:ext uri="{FF2B5EF4-FFF2-40B4-BE49-F238E27FC236}">
                <a16:creationId xmlns:a16="http://schemas.microsoft.com/office/drawing/2014/main" id="{8805C152-01C5-7640-A2F9-4D77EADA3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97" y="1472380"/>
            <a:ext cx="8817102" cy="5168646"/>
          </a:xfrm>
          <a:prstGeom prst="rect">
            <a:avLst/>
          </a:prstGeom>
        </p:spPr>
      </p:pic>
    </p:spTree>
    <p:extLst>
      <p:ext uri="{BB962C8B-B14F-4D97-AF65-F5344CB8AC3E}">
        <p14:creationId xmlns:p14="http://schemas.microsoft.com/office/powerpoint/2010/main" val="420554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99" y="286715"/>
            <a:ext cx="7772400" cy="930389"/>
          </a:xfrm>
          <a:noFill/>
        </p:spPr>
        <p:txBody>
          <a:bodyPr>
            <a:normAutofit/>
          </a:bodyPr>
          <a:lstStyle/>
          <a:p>
            <a:pPr algn="ctr"/>
            <a:r>
              <a:rPr lang="en-US" sz="4800" dirty="0">
                <a:solidFill>
                  <a:schemeClr val="tx2">
                    <a:lumMod val="10000"/>
                  </a:schemeClr>
                </a:solidFill>
                <a:latin typeface="Times New Roman" charset="0"/>
                <a:ea typeface="Times New Roman" charset="0"/>
                <a:cs typeface="Times New Roman" charset="0"/>
              </a:rPr>
              <a:t>What is Climate Change?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742" y="1994780"/>
            <a:ext cx="3829910" cy="2256744"/>
          </a:xfrm>
          <a:prstGeom prst="rect">
            <a:avLst/>
          </a:prstGeom>
        </p:spPr>
      </p:pic>
      <p:sp>
        <p:nvSpPr>
          <p:cNvPr id="5" name="Rectangle 4"/>
          <p:cNvSpPr/>
          <p:nvPr/>
        </p:nvSpPr>
        <p:spPr>
          <a:xfrm>
            <a:off x="2283742" y="4226120"/>
            <a:ext cx="2279791" cy="276999"/>
          </a:xfrm>
          <a:prstGeom prst="rect">
            <a:avLst/>
          </a:prstGeom>
        </p:spPr>
        <p:txBody>
          <a:bodyPr wrap="square">
            <a:spAutoFit/>
          </a:bodyPr>
          <a:lstStyle/>
          <a:p>
            <a:r>
              <a:rPr lang="en-US" sz="1200" i="1" dirty="0"/>
              <a:t>© Peter </a:t>
            </a:r>
            <a:r>
              <a:rPr lang="en-US" sz="1200" i="1" dirty="0" err="1"/>
              <a:t>Essick</a:t>
            </a:r>
            <a:r>
              <a:rPr lang="en-US" sz="1200" i="1" dirty="0"/>
              <a:t>/Getty Images</a:t>
            </a:r>
          </a:p>
        </p:txBody>
      </p:sp>
      <p:sp>
        <p:nvSpPr>
          <p:cNvPr id="3" name="TextBox 2"/>
          <p:cNvSpPr txBox="1"/>
          <p:nvPr/>
        </p:nvSpPr>
        <p:spPr>
          <a:xfrm>
            <a:off x="186266" y="5029200"/>
            <a:ext cx="8754534" cy="1569660"/>
          </a:xfrm>
          <a:prstGeom prst="rect">
            <a:avLst/>
          </a:prstGeom>
          <a:noFill/>
        </p:spPr>
        <p:txBody>
          <a:bodyPr wrap="square" rtlCol="0">
            <a:spAutoFit/>
          </a:bodyPr>
          <a:lstStyle/>
          <a:p>
            <a:r>
              <a:rPr lang="en-US" sz="3200" i="1" dirty="0">
                <a:latin typeface="Times New Roman" charset="0"/>
                <a:ea typeface="Times New Roman" charset="0"/>
                <a:cs typeface="Times New Roman" charset="0"/>
              </a:rPr>
              <a:t>Climate Change </a:t>
            </a:r>
            <a:r>
              <a:rPr lang="en-US" sz="3200" dirty="0">
                <a:latin typeface="Times New Roman" charset="0"/>
                <a:ea typeface="Times New Roman" charset="0"/>
                <a:cs typeface="Times New Roman" charset="0"/>
              </a:rPr>
              <a:t>is defined as the change in global or regional climate patterns </a:t>
            </a:r>
            <a:r>
              <a:rPr lang="en-US" sz="3200" dirty="0">
                <a:solidFill>
                  <a:srgbClr val="0432FF"/>
                </a:solidFill>
                <a:latin typeface="Times New Roman" charset="0"/>
                <a:ea typeface="Times New Roman" charset="0"/>
                <a:cs typeface="Times New Roman" charset="0"/>
              </a:rPr>
              <a:t>due to increased atmospheric gases such as CO2 </a:t>
            </a:r>
          </a:p>
        </p:txBody>
      </p:sp>
    </p:spTree>
    <p:extLst>
      <p:ext uri="{BB962C8B-B14F-4D97-AF65-F5344CB8AC3E}">
        <p14:creationId xmlns:p14="http://schemas.microsoft.com/office/powerpoint/2010/main" val="166448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274636"/>
            <a:ext cx="8696960" cy="1213803"/>
          </a:xfrm>
          <a:noFill/>
        </p:spPr>
        <p:txBody>
          <a:bodyPr>
            <a:noAutofit/>
          </a:bodyPr>
          <a:lstStyle/>
          <a:p>
            <a:pPr algn="ctr"/>
            <a:r>
              <a:rPr lang="en-US" sz="4800" dirty="0">
                <a:solidFill>
                  <a:schemeClr val="tx2">
                    <a:lumMod val="10000"/>
                  </a:schemeClr>
                </a:solidFill>
                <a:latin typeface="Times New Roman" charset="0"/>
                <a:ea typeface="Times New Roman" charset="0"/>
                <a:cs typeface="Times New Roman" charset="0"/>
              </a:rPr>
              <a:t>Weather, Climate, Climate Change</a:t>
            </a:r>
          </a:p>
        </p:txBody>
      </p:sp>
      <p:sp>
        <p:nvSpPr>
          <p:cNvPr id="3" name="Text Placeholder 2"/>
          <p:cNvSpPr>
            <a:spLocks noGrp="1"/>
          </p:cNvSpPr>
          <p:nvPr>
            <p:ph idx="1"/>
          </p:nvPr>
        </p:nvSpPr>
        <p:spPr>
          <a:xfrm>
            <a:off x="335280" y="1794932"/>
            <a:ext cx="8229600" cy="4758267"/>
          </a:xfrm>
        </p:spPr>
        <p:txBody>
          <a:bodyPr>
            <a:normAutofit/>
          </a:bodyPr>
          <a:lstStyle/>
          <a:p>
            <a:pPr marL="0" indent="0">
              <a:buNone/>
            </a:pPr>
            <a:r>
              <a:rPr lang="en-US" sz="3200" b="1" u="sng" dirty="0">
                <a:latin typeface="Times New Roman" charset="0"/>
                <a:ea typeface="Times New Roman" charset="0"/>
                <a:cs typeface="Times New Roman" charset="0"/>
              </a:rPr>
              <a:t>Weather:</a:t>
            </a:r>
            <a:r>
              <a:rPr lang="en-US" sz="3200" b="1" dirty="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short-term changes in temperature, precipitation, humidity</a:t>
            </a:r>
          </a:p>
          <a:p>
            <a:pPr marL="0" indent="0">
              <a:buNone/>
            </a:pPr>
            <a:endParaRPr lang="en-US" sz="3200" dirty="0">
              <a:latin typeface="Times New Roman" charset="0"/>
              <a:ea typeface="Times New Roman" charset="0"/>
              <a:cs typeface="Times New Roman" charset="0"/>
            </a:endParaRPr>
          </a:p>
          <a:p>
            <a:pPr marL="0" indent="0">
              <a:buNone/>
            </a:pPr>
            <a:r>
              <a:rPr lang="en-US" sz="3200" b="1" u="sng" dirty="0">
                <a:latin typeface="Times New Roman" charset="0"/>
                <a:ea typeface="Times New Roman" charset="0"/>
                <a:cs typeface="Times New Roman" charset="0"/>
              </a:rPr>
              <a:t>Climate:</a:t>
            </a:r>
            <a:r>
              <a:rPr lang="en-US" sz="3200" b="1" dirty="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typical weather over longer-time periods</a:t>
            </a:r>
          </a:p>
          <a:p>
            <a:pPr marL="0" indent="0" algn="ctr">
              <a:spcBef>
                <a:spcPts val="0"/>
              </a:spcBef>
              <a:buFont typeface="Wingdings 2" pitchFamily="18" charset="2"/>
              <a:buNone/>
            </a:pPr>
            <a:endParaRPr lang="en-US" sz="3200" dirty="0">
              <a:latin typeface="Times New Roman" charset="0"/>
              <a:ea typeface="Times New Roman" charset="0"/>
              <a:cs typeface="Times New Roman" charset="0"/>
            </a:endParaRPr>
          </a:p>
          <a:p>
            <a:pPr marL="0" indent="0" algn="ctr">
              <a:spcBef>
                <a:spcPts val="0"/>
              </a:spcBef>
              <a:buFont typeface="Wingdings 2" pitchFamily="18" charset="2"/>
              <a:buNone/>
            </a:pPr>
            <a:endParaRPr lang="en-US" sz="3200" dirty="0">
              <a:latin typeface="Times New Roman" charset="0"/>
              <a:ea typeface="Times New Roman" charset="0"/>
              <a:cs typeface="Times New Roman" charset="0"/>
            </a:endParaRPr>
          </a:p>
          <a:p>
            <a:pPr marL="0" indent="0" algn="ctr">
              <a:spcBef>
                <a:spcPts val="0"/>
              </a:spcBef>
              <a:buFont typeface="Wingdings 2" pitchFamily="18" charset="2"/>
              <a:buNone/>
            </a:pPr>
            <a:r>
              <a:rPr lang="en-US" sz="3200" b="1" i="1" u="sng" dirty="0">
                <a:latin typeface="Times New Roman" charset="0"/>
                <a:ea typeface="Times New Roman" charset="0"/>
                <a:cs typeface="Times New Roman" charset="0"/>
              </a:rPr>
              <a:t>Climate change</a:t>
            </a:r>
            <a:r>
              <a:rPr lang="en-US" sz="3200" b="1" i="1" dirty="0">
                <a:latin typeface="Times New Roman" charset="0"/>
                <a:ea typeface="Times New Roman" charset="0"/>
                <a:cs typeface="Times New Roman" charset="0"/>
              </a:rPr>
              <a:t> </a:t>
            </a:r>
            <a:r>
              <a:rPr lang="en-US" sz="3200" i="1" dirty="0">
                <a:latin typeface="Times New Roman" charset="0"/>
                <a:ea typeface="Times New Roman" charset="0"/>
                <a:cs typeface="Times New Roman" charset="0"/>
              </a:rPr>
              <a:t>is a shift in </a:t>
            </a:r>
          </a:p>
          <a:p>
            <a:pPr marL="0" indent="0" algn="ctr">
              <a:spcBef>
                <a:spcPts val="0"/>
              </a:spcBef>
              <a:buFont typeface="Wingdings 2" pitchFamily="18" charset="2"/>
              <a:buNone/>
            </a:pPr>
            <a:r>
              <a:rPr lang="en-US" sz="3200" i="1" dirty="0">
                <a:latin typeface="Times New Roman" charset="0"/>
                <a:ea typeface="Times New Roman" charset="0"/>
                <a:cs typeface="Times New Roman" charset="0"/>
              </a:rPr>
              <a:t>typical weather.</a:t>
            </a:r>
          </a:p>
          <a:p>
            <a:pPr marL="0" indent="0">
              <a:buNone/>
            </a:pPr>
            <a:endParaRPr lang="en-US" dirty="0"/>
          </a:p>
        </p:txBody>
      </p:sp>
    </p:spTree>
    <p:extLst>
      <p:ext uri="{BB962C8B-B14F-4D97-AF65-F5344CB8AC3E}">
        <p14:creationId xmlns:p14="http://schemas.microsoft.com/office/powerpoint/2010/main" val="378208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16" y="280804"/>
            <a:ext cx="8534400" cy="1143000"/>
          </a:xfrm>
          <a:noFill/>
        </p:spPr>
        <p:txBody>
          <a:bodyPr>
            <a:noAutofit/>
          </a:bodyPr>
          <a:lstStyle/>
          <a:p>
            <a:pPr algn="ct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How do we know the </a:t>
            </a:r>
            <a:b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b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climate is changing?</a:t>
            </a:r>
          </a:p>
        </p:txBody>
      </p:sp>
      <p:sp>
        <p:nvSpPr>
          <p:cNvPr id="4" name="TextBox 3"/>
          <p:cNvSpPr txBox="1"/>
          <p:nvPr/>
        </p:nvSpPr>
        <p:spPr>
          <a:xfrm>
            <a:off x="123888" y="1643954"/>
            <a:ext cx="2286000" cy="892552"/>
          </a:xfrm>
          <a:prstGeom prst="rect">
            <a:avLst/>
          </a:prstGeom>
          <a:noFill/>
        </p:spPr>
        <p:txBody>
          <a:bodyPr wrap="square" rtlCol="0">
            <a:spAutoFit/>
          </a:bodyPr>
          <a:lstStyle/>
          <a:p>
            <a:pPr algn="ctr"/>
            <a:r>
              <a:rPr lang="en-US" sz="2600" dirty="0">
                <a:solidFill>
                  <a:srgbClr val="504652"/>
                </a:solidFill>
                <a:latin typeface="Times New Roman" charset="0"/>
                <a:ea typeface="Times New Roman" charset="0"/>
                <a:cs typeface="Times New Roman" charset="0"/>
              </a:rPr>
              <a:t>Instrumental Evidence</a:t>
            </a:r>
          </a:p>
        </p:txBody>
      </p:sp>
      <p:pic>
        <p:nvPicPr>
          <p:cNvPr id="5" name="Picture 4" descr="Met Station_NAS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7" y="2597995"/>
            <a:ext cx="2858072" cy="3222429"/>
          </a:xfrm>
          <a:prstGeom prst="rect">
            <a:avLst/>
          </a:prstGeom>
          <a:ln>
            <a:solidFill>
              <a:schemeClr val="tx2"/>
            </a:solidFill>
          </a:ln>
        </p:spPr>
      </p:pic>
      <p:sp>
        <p:nvSpPr>
          <p:cNvPr id="6" name="TextBox 5"/>
          <p:cNvSpPr txBox="1"/>
          <p:nvPr/>
        </p:nvSpPr>
        <p:spPr>
          <a:xfrm>
            <a:off x="2849857" y="2666985"/>
            <a:ext cx="3223238" cy="1292662"/>
          </a:xfrm>
          <a:prstGeom prst="rect">
            <a:avLst/>
          </a:prstGeom>
          <a:noFill/>
        </p:spPr>
        <p:txBody>
          <a:bodyPr wrap="square" rtlCol="0">
            <a:spAutoFit/>
          </a:bodyPr>
          <a:lstStyle/>
          <a:p>
            <a:pPr algn="ctr"/>
            <a:r>
              <a:rPr lang="en-US" sz="2600" dirty="0">
                <a:solidFill>
                  <a:srgbClr val="504652"/>
                </a:solidFill>
                <a:latin typeface="Times New Roman" charset="0"/>
                <a:ea typeface="Times New Roman" charset="0"/>
                <a:cs typeface="Times New Roman" charset="0"/>
              </a:rPr>
              <a:t>Community &amp; traditional knowledge Historical evidence</a:t>
            </a:r>
          </a:p>
        </p:txBody>
      </p:sp>
      <p:sp>
        <p:nvSpPr>
          <p:cNvPr id="7" name="TextBox 6"/>
          <p:cNvSpPr txBox="1"/>
          <p:nvPr/>
        </p:nvSpPr>
        <p:spPr>
          <a:xfrm>
            <a:off x="2961320" y="6284910"/>
            <a:ext cx="2895600" cy="523220"/>
          </a:xfrm>
          <a:prstGeom prst="rect">
            <a:avLst/>
          </a:prstGeom>
          <a:noFill/>
        </p:spPr>
        <p:txBody>
          <a:bodyPr wrap="square" rtlCol="0">
            <a:spAutoFit/>
          </a:bodyPr>
          <a:lstStyle/>
          <a:p>
            <a:pPr algn="ctr"/>
            <a:r>
              <a:rPr lang="en-US" dirty="0" err="1">
                <a:solidFill>
                  <a:schemeClr val="accent6">
                    <a:lumMod val="50000"/>
                  </a:schemeClr>
                </a:solidFill>
                <a:latin typeface="Times New Roman" charset="0"/>
                <a:ea typeface="Times New Roman" charset="0"/>
                <a:cs typeface="Times New Roman" charset="0"/>
              </a:rPr>
              <a:t>Waniyetu</a:t>
            </a:r>
            <a:r>
              <a:rPr lang="en-US" dirty="0">
                <a:solidFill>
                  <a:schemeClr val="accent6">
                    <a:lumMod val="50000"/>
                  </a:schemeClr>
                </a:solidFill>
                <a:latin typeface="Times New Roman" charset="0"/>
                <a:ea typeface="Times New Roman" charset="0"/>
                <a:cs typeface="Times New Roman" charset="0"/>
              </a:rPr>
              <a:t> </a:t>
            </a:r>
            <a:r>
              <a:rPr lang="en-US" dirty="0" err="1">
                <a:solidFill>
                  <a:schemeClr val="accent6">
                    <a:lumMod val="50000"/>
                  </a:schemeClr>
                </a:solidFill>
                <a:latin typeface="Times New Roman" charset="0"/>
                <a:ea typeface="Times New Roman" charset="0"/>
                <a:cs typeface="Times New Roman" charset="0"/>
              </a:rPr>
              <a:t>Wówapi</a:t>
            </a:r>
            <a:endParaRPr lang="en-US" dirty="0">
              <a:solidFill>
                <a:schemeClr val="accent6">
                  <a:lumMod val="50000"/>
                </a:schemeClr>
              </a:solidFill>
              <a:latin typeface="Times New Roman" charset="0"/>
              <a:ea typeface="Times New Roman" charset="0"/>
              <a:cs typeface="Times New Roman" charset="0"/>
            </a:endParaRPr>
          </a:p>
          <a:p>
            <a:pPr algn="ctr"/>
            <a:r>
              <a:rPr lang="en-US" dirty="0">
                <a:solidFill>
                  <a:schemeClr val="accent6">
                    <a:lumMod val="50000"/>
                  </a:schemeClr>
                </a:solidFill>
                <a:latin typeface="Times New Roman" charset="0"/>
                <a:ea typeface="Times New Roman" charset="0"/>
                <a:cs typeface="Times New Roman" charset="0"/>
              </a:rPr>
              <a:t>Winter Counts</a:t>
            </a:r>
          </a:p>
        </p:txBody>
      </p:sp>
      <p:pic>
        <p:nvPicPr>
          <p:cNvPr id="8" name="Picture 7" descr="Screen Shot 2016-09-23 at 11.58.47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2427" y="3960810"/>
            <a:ext cx="2607034" cy="2324100"/>
          </a:xfrm>
          <a:prstGeom prst="rect">
            <a:avLst/>
          </a:prstGeom>
        </p:spPr>
      </p:pic>
      <p:sp>
        <p:nvSpPr>
          <p:cNvPr id="9" name="TextBox 8"/>
          <p:cNvSpPr txBox="1"/>
          <p:nvPr/>
        </p:nvSpPr>
        <p:spPr>
          <a:xfrm>
            <a:off x="6009640" y="1643954"/>
            <a:ext cx="2514600" cy="892552"/>
          </a:xfrm>
          <a:prstGeom prst="rect">
            <a:avLst/>
          </a:prstGeom>
          <a:noFill/>
        </p:spPr>
        <p:txBody>
          <a:bodyPr wrap="square" rtlCol="0">
            <a:spAutoFit/>
          </a:bodyPr>
          <a:lstStyle/>
          <a:p>
            <a:pPr algn="ctr"/>
            <a:r>
              <a:rPr lang="en-US" sz="2600" dirty="0">
                <a:solidFill>
                  <a:srgbClr val="504652"/>
                </a:solidFill>
                <a:latin typeface="Times New Roman" charset="0"/>
                <a:ea typeface="Times New Roman" charset="0"/>
                <a:cs typeface="Times New Roman" charset="0"/>
              </a:rPr>
              <a:t>Distant Past – </a:t>
            </a:r>
            <a:r>
              <a:rPr lang="en-US" sz="2600" dirty="0" err="1">
                <a:solidFill>
                  <a:srgbClr val="504652"/>
                </a:solidFill>
                <a:latin typeface="Times New Roman" charset="0"/>
                <a:ea typeface="Times New Roman" charset="0"/>
                <a:cs typeface="Times New Roman" charset="0"/>
              </a:rPr>
              <a:t>Paleo</a:t>
            </a:r>
            <a:r>
              <a:rPr lang="en-US" sz="2600" dirty="0">
                <a:solidFill>
                  <a:srgbClr val="504652"/>
                </a:solidFill>
                <a:latin typeface="Times New Roman" charset="0"/>
                <a:ea typeface="Times New Roman" charset="0"/>
                <a:cs typeface="Times New Roman" charset="0"/>
              </a:rPr>
              <a:t>-evidence</a:t>
            </a:r>
          </a:p>
        </p:txBody>
      </p:sp>
      <p:pic>
        <p:nvPicPr>
          <p:cNvPr id="10" name="Content Placeholder 3" descr="Past Climate - Tree Ring.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982272" y="2597995"/>
            <a:ext cx="2286000" cy="1300163"/>
          </a:xfrm>
          <a:prstGeom prst="rect">
            <a:avLst/>
          </a:prstGeom>
          <a:noFill/>
          <a:ln w="9525">
            <a:solidFill>
              <a:schemeClr val="tx1"/>
            </a:solidFill>
          </a:ln>
        </p:spPr>
      </p:pic>
      <p:sp>
        <p:nvSpPr>
          <p:cNvPr id="11" name="TextBox 10"/>
          <p:cNvSpPr txBox="1"/>
          <p:nvPr/>
        </p:nvSpPr>
        <p:spPr>
          <a:xfrm>
            <a:off x="6037877" y="3939082"/>
            <a:ext cx="2286000" cy="400110"/>
          </a:xfrm>
          <a:prstGeom prst="rect">
            <a:avLst/>
          </a:prstGeom>
          <a:noFill/>
        </p:spPr>
        <p:txBody>
          <a:bodyPr wrap="square" rtlCol="0">
            <a:spAutoFit/>
          </a:bodyPr>
          <a:lstStyle/>
          <a:p>
            <a:pPr algn="ctr"/>
            <a:r>
              <a:rPr lang="en-US" sz="2000" dirty="0">
                <a:solidFill>
                  <a:srgbClr val="504652"/>
                </a:solidFill>
                <a:latin typeface="Times New Roman" charset="0"/>
                <a:ea typeface="Times New Roman" charset="0"/>
                <a:cs typeface="Times New Roman" charset="0"/>
              </a:rPr>
              <a:t>Tree Rings</a:t>
            </a:r>
          </a:p>
        </p:txBody>
      </p:sp>
      <p:grpSp>
        <p:nvGrpSpPr>
          <p:cNvPr id="12" name="Group 11"/>
          <p:cNvGrpSpPr/>
          <p:nvPr/>
        </p:nvGrpSpPr>
        <p:grpSpPr>
          <a:xfrm>
            <a:off x="5933440" y="4659347"/>
            <a:ext cx="2600960" cy="1847910"/>
            <a:chOff x="5105400" y="2362200"/>
            <a:chExt cx="2600960" cy="1847910"/>
          </a:xfrm>
        </p:grpSpPr>
        <p:pic>
          <p:nvPicPr>
            <p:cNvPr id="13" name="Picture 12" descr="Past Climate_Ice Cor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5400" y="2362200"/>
              <a:ext cx="2600960" cy="1463040"/>
            </a:xfrm>
            <a:prstGeom prst="rect">
              <a:avLst/>
            </a:prstGeom>
            <a:ln>
              <a:solidFill>
                <a:schemeClr val="tx1"/>
              </a:solidFill>
            </a:ln>
          </p:spPr>
        </p:pic>
        <p:sp>
          <p:nvSpPr>
            <p:cNvPr id="14" name="TextBox 13"/>
            <p:cNvSpPr txBox="1"/>
            <p:nvPr/>
          </p:nvSpPr>
          <p:spPr>
            <a:xfrm>
              <a:off x="5105400" y="3810000"/>
              <a:ext cx="2590800" cy="400110"/>
            </a:xfrm>
            <a:prstGeom prst="rect">
              <a:avLst/>
            </a:prstGeom>
            <a:noFill/>
          </p:spPr>
          <p:txBody>
            <a:bodyPr wrap="square" rtlCol="0">
              <a:spAutoFit/>
            </a:bodyPr>
            <a:lstStyle/>
            <a:p>
              <a:pPr algn="ctr"/>
              <a:r>
                <a:rPr lang="en-US" sz="2000" dirty="0">
                  <a:solidFill>
                    <a:srgbClr val="504652"/>
                  </a:solidFill>
                  <a:latin typeface="Times New Roman" charset="0"/>
                  <a:ea typeface="Times New Roman" charset="0"/>
                  <a:cs typeface="Times New Roman" charset="0"/>
                </a:rPr>
                <a:t>Ice Cores</a:t>
              </a:r>
            </a:p>
          </p:txBody>
        </p:sp>
      </p:grpSp>
    </p:spTree>
    <p:extLst>
      <p:ext uri="{BB962C8B-B14F-4D97-AF65-F5344CB8AC3E}">
        <p14:creationId xmlns:p14="http://schemas.microsoft.com/office/powerpoint/2010/main" val="60982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505" y="152615"/>
            <a:ext cx="8229600" cy="859029"/>
          </a:xfrm>
          <a:noFill/>
        </p:spPr>
        <p:txBody>
          <a:bodyPr>
            <a:noAutofit/>
          </a:bodyPr>
          <a:lstStyle/>
          <a:p>
            <a:pPr algn="ctr"/>
            <a:r>
              <a:rPr lang="en-US" sz="4800" cap="none" spc="0" dirty="0">
                <a:ln w="0"/>
                <a:solidFill>
                  <a:schemeClr val="tx1"/>
                </a:solidFill>
                <a:effectLst>
                  <a:outerShdw blurRad="38100" dist="19050" dir="2700000" algn="tl" rotWithShape="0">
                    <a:schemeClr val="dk1">
                      <a:alpha val="40000"/>
                    </a:schemeClr>
                  </a:outerShdw>
                </a:effectLst>
                <a:latin typeface="Times New Roman" charset="0"/>
                <a:ea typeface="Times New Roman" charset="0"/>
                <a:cs typeface="Times New Roman" charset="0"/>
              </a:rPr>
              <a:t>Is what is happening unusual?</a:t>
            </a:r>
          </a:p>
        </p:txBody>
      </p:sp>
      <p:sp>
        <p:nvSpPr>
          <p:cNvPr id="5" name="TextBox 4"/>
          <p:cNvSpPr txBox="1"/>
          <p:nvPr/>
        </p:nvSpPr>
        <p:spPr>
          <a:xfrm>
            <a:off x="2205564" y="5142495"/>
            <a:ext cx="2025288" cy="1015663"/>
          </a:xfrm>
          <a:prstGeom prst="rect">
            <a:avLst/>
          </a:prstGeom>
          <a:noFill/>
        </p:spPr>
        <p:txBody>
          <a:bodyPr wrap="square" rtlCol="0">
            <a:spAutoFit/>
          </a:bodyPr>
          <a:lstStyle/>
          <a:p>
            <a:pPr algn="ctr"/>
            <a:r>
              <a:rPr lang="en-US" sz="2000" dirty="0" err="1">
                <a:solidFill>
                  <a:srgbClr val="504652"/>
                </a:solidFill>
                <a:latin typeface="Times New Roman" charset="0"/>
                <a:ea typeface="Times New Roman" charset="0"/>
                <a:cs typeface="Times New Roman" charset="0"/>
              </a:rPr>
              <a:t>Paleoevidence</a:t>
            </a:r>
            <a:r>
              <a:rPr lang="en-US" sz="2000" dirty="0">
                <a:solidFill>
                  <a:srgbClr val="504652"/>
                </a:solidFill>
                <a:latin typeface="Times New Roman" charset="0"/>
                <a:ea typeface="Times New Roman" charset="0"/>
                <a:cs typeface="Times New Roman" charset="0"/>
              </a:rPr>
              <a:t> from Dome C ice core, Antarctica</a:t>
            </a:r>
          </a:p>
        </p:txBody>
      </p:sp>
      <p:pic>
        <p:nvPicPr>
          <p:cNvPr id="8" name="Picture 7" descr="maunaloa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342" y="4932404"/>
            <a:ext cx="2540000" cy="1657350"/>
          </a:xfrm>
          <a:prstGeom prst="rect">
            <a:avLst/>
          </a:prstGeom>
          <a:ln>
            <a:solidFill>
              <a:schemeClr val="tx1"/>
            </a:solidFill>
          </a:ln>
        </p:spPr>
      </p:pic>
      <p:sp>
        <p:nvSpPr>
          <p:cNvPr id="11" name="TextBox 10"/>
          <p:cNvSpPr txBox="1"/>
          <p:nvPr/>
        </p:nvSpPr>
        <p:spPr>
          <a:xfrm>
            <a:off x="6373498" y="3034391"/>
            <a:ext cx="2191048" cy="923330"/>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Instrumental Data from Mauna Loa Observatory</a:t>
            </a:r>
          </a:p>
        </p:txBody>
      </p:sp>
      <p:pic>
        <p:nvPicPr>
          <p:cNvPr id="4" name="Picture 3">
            <a:extLst>
              <a:ext uri="{FF2B5EF4-FFF2-40B4-BE49-F238E27FC236}">
                <a16:creationId xmlns:a16="http://schemas.microsoft.com/office/drawing/2014/main" id="{9167A12F-7C03-4F41-AB9A-14C2066B17D5}"/>
              </a:ext>
            </a:extLst>
          </p:cNvPr>
          <p:cNvPicPr>
            <a:picLocks noChangeAspect="1"/>
          </p:cNvPicPr>
          <p:nvPr/>
        </p:nvPicPr>
        <p:blipFill>
          <a:blip r:embed="rId4"/>
          <a:stretch>
            <a:fillRect/>
          </a:stretch>
        </p:blipFill>
        <p:spPr>
          <a:xfrm>
            <a:off x="690546" y="1216710"/>
            <a:ext cx="7874000" cy="3378200"/>
          </a:xfrm>
          <a:prstGeom prst="rect">
            <a:avLst/>
          </a:prstGeom>
        </p:spPr>
      </p:pic>
      <p:sp>
        <p:nvSpPr>
          <p:cNvPr id="19" name="TextBox 18">
            <a:extLst>
              <a:ext uri="{FF2B5EF4-FFF2-40B4-BE49-F238E27FC236}">
                <a16:creationId xmlns:a16="http://schemas.microsoft.com/office/drawing/2014/main" id="{BA69E77C-2BE7-7649-AE4C-0E0566CB1F21}"/>
              </a:ext>
            </a:extLst>
          </p:cNvPr>
          <p:cNvSpPr txBox="1"/>
          <p:nvPr/>
        </p:nvSpPr>
        <p:spPr>
          <a:xfrm>
            <a:off x="5664530" y="1199081"/>
            <a:ext cx="2900016" cy="276999"/>
          </a:xfrm>
          <a:prstGeom prst="rect">
            <a:avLst/>
          </a:prstGeom>
          <a:noFill/>
        </p:spPr>
        <p:txBody>
          <a:bodyPr wrap="square">
            <a:spAutoFit/>
          </a:bodyPr>
          <a:lstStyle/>
          <a:p>
            <a:pPr algn="r">
              <a:defRPr/>
            </a:pPr>
            <a:r>
              <a:rPr lang="en-US" sz="1200" b="1" dirty="0">
                <a:solidFill>
                  <a:srgbClr val="C00000"/>
                </a:solidFill>
                <a:latin typeface="Arial" panose="020B0604020202020204" pitchFamily="34" charset="0"/>
                <a:cs typeface="Arial" panose="020B0604020202020204" pitchFamily="34" charset="0"/>
              </a:rPr>
              <a:t>2018 peak at Mauna Loa: </a:t>
            </a:r>
            <a:r>
              <a:rPr lang="en-US" sz="1200" dirty="0">
                <a:solidFill>
                  <a:srgbClr val="C00000"/>
                </a:solidFill>
                <a:latin typeface="Arial" panose="020B0604020202020204" pitchFamily="34" charset="0"/>
                <a:cs typeface="Arial" panose="020B0604020202020204" pitchFamily="34" charset="0"/>
              </a:rPr>
              <a:t>411</a:t>
            </a:r>
            <a:r>
              <a:rPr lang="en-US" sz="1200" b="1" dirty="0">
                <a:solidFill>
                  <a:srgbClr val="C00000"/>
                </a:solidFill>
                <a:latin typeface="Arial" panose="020B0604020202020204" pitchFamily="34" charset="0"/>
                <a:cs typeface="Arial" panose="020B0604020202020204" pitchFamily="34" charset="0"/>
              </a:rPr>
              <a:t> PPM</a:t>
            </a:r>
          </a:p>
        </p:txBody>
      </p:sp>
      <p:sp>
        <p:nvSpPr>
          <p:cNvPr id="20" name="TextBox 19">
            <a:extLst>
              <a:ext uri="{FF2B5EF4-FFF2-40B4-BE49-F238E27FC236}">
                <a16:creationId xmlns:a16="http://schemas.microsoft.com/office/drawing/2014/main" id="{FA60688C-6403-424B-8A35-E096DCC01ED9}"/>
              </a:ext>
            </a:extLst>
          </p:cNvPr>
          <p:cNvSpPr txBox="1"/>
          <p:nvPr/>
        </p:nvSpPr>
        <p:spPr>
          <a:xfrm>
            <a:off x="6943342" y="5229891"/>
            <a:ext cx="2191048" cy="923330"/>
          </a:xfrm>
          <a:prstGeom prst="rect">
            <a:avLst/>
          </a:prstGeom>
          <a:noFill/>
        </p:spPr>
        <p:txBody>
          <a:bodyPr wrap="square" rtlCol="0">
            <a:spAutoFit/>
          </a:bodyPr>
          <a:lstStyle/>
          <a:p>
            <a:pPr algn="ctr"/>
            <a:r>
              <a:rPr lang="en-US" sz="1800" dirty="0">
                <a:solidFill>
                  <a:srgbClr val="504652"/>
                </a:solidFill>
                <a:latin typeface="Times New Roman" charset="0"/>
                <a:ea typeface="Times New Roman" charset="0"/>
                <a:cs typeface="Times New Roman" charset="0"/>
              </a:rPr>
              <a:t>Instrumental Data from Mauna Loa Observatory, Hawaii</a:t>
            </a:r>
          </a:p>
        </p:txBody>
      </p:sp>
      <p:pic>
        <p:nvPicPr>
          <p:cNvPr id="9" name="Picture 8">
            <a:extLst>
              <a:ext uri="{FF2B5EF4-FFF2-40B4-BE49-F238E27FC236}">
                <a16:creationId xmlns:a16="http://schemas.microsoft.com/office/drawing/2014/main" id="{E96F6653-D5E6-A348-A648-35134ABE7F3C}"/>
              </a:ext>
            </a:extLst>
          </p:cNvPr>
          <p:cNvPicPr>
            <a:picLocks noChangeAspect="1"/>
          </p:cNvPicPr>
          <p:nvPr/>
        </p:nvPicPr>
        <p:blipFill>
          <a:blip r:embed="rId5"/>
          <a:stretch>
            <a:fillRect/>
          </a:stretch>
        </p:blipFill>
        <p:spPr>
          <a:xfrm>
            <a:off x="582504" y="5103473"/>
            <a:ext cx="1623060" cy="1315212"/>
          </a:xfrm>
          <a:prstGeom prst="rect">
            <a:avLst/>
          </a:prstGeom>
        </p:spPr>
      </p:pic>
    </p:spTree>
    <p:extLst>
      <p:ext uri="{BB962C8B-B14F-4D97-AF65-F5344CB8AC3E}">
        <p14:creationId xmlns:p14="http://schemas.microsoft.com/office/powerpoint/2010/main" val="264262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9" y="142585"/>
            <a:ext cx="8229600" cy="975015"/>
          </a:xfrm>
          <a:noFill/>
        </p:spPr>
        <p:txBody>
          <a:bodyPr>
            <a:noAutofit/>
          </a:bodyPr>
          <a:lstStyle/>
          <a:p>
            <a:pPr algn="ctr"/>
            <a:r>
              <a:rPr lang="en-US" sz="4800" cap="none" spc="0" dirty="0">
                <a:ln w="0"/>
                <a:effectLst>
                  <a:outerShdw blurRad="38100" dist="19050" dir="2700000" algn="tl" rotWithShape="0">
                    <a:schemeClr val="dk1">
                      <a:alpha val="40000"/>
                    </a:schemeClr>
                  </a:outerShdw>
                </a:effectLst>
                <a:latin typeface="Times New Roman" charset="0"/>
                <a:ea typeface="Times New Roman" charset="0"/>
                <a:cs typeface="Times New Roman" charset="0"/>
              </a:rPr>
              <a:t>Is what is happening unusual?</a:t>
            </a:r>
          </a:p>
        </p:txBody>
      </p:sp>
      <p:sp>
        <p:nvSpPr>
          <p:cNvPr id="4" name="TextBox 3"/>
          <p:cNvSpPr txBox="1"/>
          <p:nvPr/>
        </p:nvSpPr>
        <p:spPr>
          <a:xfrm>
            <a:off x="689845" y="6359652"/>
            <a:ext cx="7657582" cy="400110"/>
          </a:xfrm>
          <a:prstGeom prst="rect">
            <a:avLst/>
          </a:prstGeom>
          <a:noFill/>
        </p:spPr>
        <p:txBody>
          <a:bodyPr wrap="square" rtlCol="0">
            <a:spAutoFit/>
          </a:bodyPr>
          <a:lstStyle/>
          <a:p>
            <a:pPr algn="ctr"/>
            <a:r>
              <a:rPr lang="en-US" sz="2000" b="0" dirty="0">
                <a:latin typeface="Times New Roman" charset="0"/>
                <a:ea typeface="Times New Roman" charset="0"/>
                <a:cs typeface="Times New Roman" charset="0"/>
              </a:rPr>
              <a:t>Global temperatures are increasing</a:t>
            </a:r>
          </a:p>
        </p:txBody>
      </p:sp>
      <p:pic>
        <p:nvPicPr>
          <p:cNvPr id="6" name="Picture 5">
            <a:extLst>
              <a:ext uri="{FF2B5EF4-FFF2-40B4-BE49-F238E27FC236}">
                <a16:creationId xmlns:a16="http://schemas.microsoft.com/office/drawing/2014/main" id="{95F5E6DA-B610-5042-AAA2-FD575893CDDC}"/>
              </a:ext>
            </a:extLst>
          </p:cNvPr>
          <p:cNvPicPr>
            <a:picLocks noChangeAspect="1"/>
          </p:cNvPicPr>
          <p:nvPr/>
        </p:nvPicPr>
        <p:blipFill>
          <a:blip r:embed="rId3"/>
          <a:stretch>
            <a:fillRect/>
          </a:stretch>
        </p:blipFill>
        <p:spPr>
          <a:xfrm>
            <a:off x="1052007" y="1117600"/>
            <a:ext cx="7057066" cy="5212080"/>
          </a:xfrm>
          <a:prstGeom prst="rect">
            <a:avLst/>
          </a:prstGeom>
        </p:spPr>
      </p:pic>
    </p:spTree>
    <p:extLst>
      <p:ext uri="{BB962C8B-B14F-4D97-AF65-F5344CB8AC3E}">
        <p14:creationId xmlns:p14="http://schemas.microsoft.com/office/powerpoint/2010/main" val="651838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8391C091D68749B5C8EE8C84247448" ma:contentTypeVersion="13" ma:contentTypeDescription="Create a new document." ma:contentTypeScope="" ma:versionID="751e6d8ecc1a38de30a70f2687f89b14">
  <xsd:schema xmlns:xsd="http://www.w3.org/2001/XMLSchema" xmlns:xs="http://www.w3.org/2001/XMLSchema" xmlns:p="http://schemas.microsoft.com/office/2006/metadata/properties" xmlns:ns2="fe95940d-55a7-4dbb-b184-9f2fe6593229" xmlns:ns3="705deff6-b360-4937-b00a-00efa4845407" targetNamespace="http://schemas.microsoft.com/office/2006/metadata/properties" ma:root="true" ma:fieldsID="04e2e96d10bd9dec81322a8e5ead2df1" ns2:_="" ns3:_="">
    <xsd:import namespace="fe95940d-55a7-4dbb-b184-9f2fe6593229"/>
    <xsd:import namespace="705deff6-b360-4937-b00a-00efa48454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940d-55a7-4dbb-b184-9f2fe6593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5deff6-b360-4937-b00a-00efa484540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d330f14-b6a6-41cf-aadd-3f55af8cf8da}" ma:internalName="TaxCatchAll" ma:showField="CatchAllData" ma:web="705deff6-b360-4937-b00a-00efa4845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5deff6-b360-4937-b00a-00efa4845407" xsi:nil="true"/>
    <lcf76f155ced4ddcb4097134ff3c332f xmlns="fe95940d-55a7-4dbb-b184-9f2fe65932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3352DD-9498-4893-BACA-19C0AC03A477}"/>
</file>

<file path=customXml/itemProps2.xml><?xml version="1.0" encoding="utf-8"?>
<ds:datastoreItem xmlns:ds="http://schemas.openxmlformats.org/officeDocument/2006/customXml" ds:itemID="{CBF28C98-3AD7-4E0E-91CA-152E3DD11178}"/>
</file>

<file path=customXml/itemProps3.xml><?xml version="1.0" encoding="utf-8"?>
<ds:datastoreItem xmlns:ds="http://schemas.openxmlformats.org/officeDocument/2006/customXml" ds:itemID="{E8AC43C0-6003-4804-9D41-5DC2C7C1470F}"/>
</file>

<file path=docProps/app.xml><?xml version="1.0" encoding="utf-8"?>
<Properties xmlns="http://schemas.openxmlformats.org/officeDocument/2006/extended-properties" xmlns:vt="http://schemas.openxmlformats.org/officeDocument/2006/docPropsVTypes">
  <Template/>
  <TotalTime>5666</TotalTime>
  <Words>2138</Words>
  <Application>Microsoft Office PowerPoint</Application>
  <PresentationFormat>On-screen Show (4:3)</PresentationFormat>
  <Paragraphs>222</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Franklin Gothic Medium</vt:lpstr>
      <vt:lpstr>Garamond</vt:lpstr>
      <vt:lpstr>Times New Roman</vt:lpstr>
      <vt:lpstr>Wingdings 2</vt:lpstr>
      <vt:lpstr>Office Theme</vt:lpstr>
      <vt:lpstr>What is climate change? </vt:lpstr>
      <vt:lpstr>Outline</vt:lpstr>
      <vt:lpstr>What is Climate Change?          </vt:lpstr>
      <vt:lpstr>What is Climate Change?</vt:lpstr>
      <vt:lpstr>What is Climate Change?</vt:lpstr>
      <vt:lpstr>Weather, Climate, Climate Change</vt:lpstr>
      <vt:lpstr>How do we know the  climate is changing?</vt:lpstr>
      <vt:lpstr>Is what is happening unusual?</vt:lpstr>
      <vt:lpstr>Is what is happening unusual?</vt:lpstr>
      <vt:lpstr>Causes of Climate Change</vt:lpstr>
      <vt:lpstr>Greenhouse Gas Effect</vt:lpstr>
      <vt:lpstr>Human factors are the main cause of current climate change</vt:lpstr>
      <vt:lpstr> Global Climate Change Indicators </vt:lpstr>
      <vt:lpstr>Signs of a Nationally Changing Climate</vt:lpstr>
      <vt:lpstr>Signs of a Nationally Changing Climate</vt:lpstr>
      <vt:lpstr>PowerPoint Presentation</vt:lpstr>
      <vt:lpstr>PowerPoint Presentation</vt:lpstr>
      <vt:lpstr>PowerPoint Presentation</vt:lpstr>
      <vt:lpstr>What is Climate Change?</vt:lpstr>
      <vt:lpstr>PowerPoint Presentation</vt:lpstr>
      <vt:lpstr>Potential VIDEOS to 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Climate Change Impacts</dc:title>
  <dc:creator>Jay Johnson</dc:creator>
  <cp:lastModifiedBy>lbegay@rocketmail.com</cp:lastModifiedBy>
  <cp:revision>323</cp:revision>
  <cp:lastPrinted>2018-10-25T17:29:58Z</cp:lastPrinted>
  <dcterms:modified xsi:type="dcterms:W3CDTF">2018-12-01T00:20:49Z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0x010100E68391C091D68749B5C8EE8C84247448</vt:lpwstr>
  </property>
</Properties>
</file>