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notesSlides/notesSlide33.xml" ContentType="application/vnd.openxmlformats-officedocument.presentationml.notesSlide+xml"/>
  <Override PartName="/ppt/tags/tag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9"/>
  </p:sldMasterIdLst>
  <p:notesMasterIdLst>
    <p:notesMasterId r:id="rId78"/>
  </p:notesMasterIdLst>
  <p:handoutMasterIdLst>
    <p:handoutMasterId r:id="rId79"/>
  </p:handoutMasterIdLst>
  <p:sldIdLst>
    <p:sldId id="256" r:id="rId20"/>
    <p:sldId id="573" r:id="rId21"/>
    <p:sldId id="277" r:id="rId22"/>
    <p:sldId id="304" r:id="rId23"/>
    <p:sldId id="261" r:id="rId24"/>
    <p:sldId id="362" r:id="rId25"/>
    <p:sldId id="615" r:id="rId26"/>
    <p:sldId id="381" r:id="rId27"/>
    <p:sldId id="382" r:id="rId28"/>
    <p:sldId id="564" r:id="rId29"/>
    <p:sldId id="616" r:id="rId30"/>
    <p:sldId id="302" r:id="rId31"/>
    <p:sldId id="298" r:id="rId32"/>
    <p:sldId id="301" r:id="rId33"/>
    <p:sldId id="567" r:id="rId34"/>
    <p:sldId id="565" r:id="rId35"/>
    <p:sldId id="580" r:id="rId36"/>
    <p:sldId id="300" r:id="rId37"/>
    <p:sldId id="578" r:id="rId38"/>
    <p:sldId id="561" r:id="rId39"/>
    <p:sldId id="572" r:id="rId40"/>
    <p:sldId id="589" r:id="rId41"/>
    <p:sldId id="596" r:id="rId42"/>
    <p:sldId id="579" r:id="rId43"/>
    <p:sldId id="575" r:id="rId44"/>
    <p:sldId id="568" r:id="rId45"/>
    <p:sldId id="594" r:id="rId46"/>
    <p:sldId id="613" r:id="rId47"/>
    <p:sldId id="601" r:id="rId48"/>
    <p:sldId id="600" r:id="rId49"/>
    <p:sldId id="257" r:id="rId50"/>
    <p:sldId id="258" r:id="rId51"/>
    <p:sldId id="599" r:id="rId52"/>
    <p:sldId id="296" r:id="rId53"/>
    <p:sldId id="581" r:id="rId54"/>
    <p:sldId id="559" r:id="rId55"/>
    <p:sldId id="597" r:id="rId56"/>
    <p:sldId id="586" r:id="rId57"/>
    <p:sldId id="272" r:id="rId58"/>
    <p:sldId id="576" r:id="rId59"/>
    <p:sldId id="617" r:id="rId60"/>
    <p:sldId id="618" r:id="rId61"/>
    <p:sldId id="582" r:id="rId62"/>
    <p:sldId id="598" r:id="rId63"/>
    <p:sldId id="610" r:id="rId64"/>
    <p:sldId id="570" r:id="rId65"/>
    <p:sldId id="583" r:id="rId66"/>
    <p:sldId id="265" r:id="rId67"/>
    <p:sldId id="612" r:id="rId68"/>
    <p:sldId id="592" r:id="rId69"/>
    <p:sldId id="591" r:id="rId70"/>
    <p:sldId id="299" r:id="rId71"/>
    <p:sldId id="556" r:id="rId72"/>
    <p:sldId id="603" r:id="rId73"/>
    <p:sldId id="604" r:id="rId74"/>
    <p:sldId id="605" r:id="rId75"/>
    <p:sldId id="262" r:id="rId76"/>
    <p:sldId id="264"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789" autoAdjust="0"/>
  </p:normalViewPr>
  <p:slideViewPr>
    <p:cSldViewPr snapToGrid="0">
      <p:cViewPr varScale="1">
        <p:scale>
          <a:sx n="117" d="100"/>
          <a:sy n="117" d="100"/>
        </p:scale>
        <p:origin x="1520" y="168"/>
      </p:cViewPr>
      <p:guideLst/>
    </p:cSldViewPr>
  </p:slideViewPr>
  <p:notesTextViewPr>
    <p:cViewPr>
      <p:scale>
        <a:sx n="1" d="1"/>
        <a:sy n="1" d="1"/>
      </p:scale>
      <p:origin x="0" y="0"/>
    </p:cViewPr>
  </p:notesTextViewPr>
  <p:sorterViewPr>
    <p:cViewPr>
      <p:scale>
        <a:sx n="180" d="100"/>
        <a:sy n="180" d="100"/>
      </p:scale>
      <p:origin x="0" y="-24492"/>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 Target="slides/slide42.xml"/><Relationship Id="rId82" Type="http://schemas.openxmlformats.org/officeDocument/2006/relationships/theme" Target="theme/theme1.xml"/><Relationship Id="rId19" Type="http://schemas.openxmlformats.org/officeDocument/2006/relationships/slideMaster" Target="slideMasters/slideMaster1.xml"/><Relationship Id="rId14" Type="http://schemas.openxmlformats.org/officeDocument/2006/relationships/customXml" Target="../customXml/item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customXml" Target="../customXml/item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customXml" Target="../customXml/item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customXml" Target="../customXml/item7.xml"/><Relationship Id="rId71" Type="http://schemas.openxmlformats.org/officeDocument/2006/relationships/slide" Target="slides/slide52.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s>
</file>

<file path=ppt/diagrams/_rels/data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B55F46-243C-48B7-8F5E-D43BCC29955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7E0F689-75BA-4018-9E91-C0A8EB1D32AC}" type="pres">
      <dgm:prSet presAssocID="{FCB55F46-243C-48B7-8F5E-D43BCC299556}" presName="linear" presStyleCnt="0">
        <dgm:presLayoutVars>
          <dgm:animLvl val="lvl"/>
          <dgm:resizeHandles val="exact"/>
        </dgm:presLayoutVars>
      </dgm:prSet>
      <dgm:spPr/>
    </dgm:pt>
  </dgm:ptLst>
  <dgm:cxnLst>
    <dgm:cxn modelId="{4D8A92EA-E414-4BF4-80D5-F91F4746A78F}" type="presOf" srcId="{FCB55F46-243C-48B7-8F5E-D43BCC299556}" destId="{57E0F689-75BA-4018-9E91-C0A8EB1D32A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B55F46-243C-48B7-8F5E-D43BCC29955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7E0F689-75BA-4018-9E91-C0A8EB1D32AC}" type="pres">
      <dgm:prSet presAssocID="{FCB55F46-243C-48B7-8F5E-D43BCC299556}" presName="linear" presStyleCnt="0">
        <dgm:presLayoutVars>
          <dgm:animLvl val="lvl"/>
          <dgm:resizeHandles val="exact"/>
        </dgm:presLayoutVars>
      </dgm:prSet>
      <dgm:spPr/>
    </dgm:pt>
  </dgm:ptLst>
  <dgm:cxnLst>
    <dgm:cxn modelId="{4D8A92EA-E414-4BF4-80D5-F91F4746A78F}" type="presOf" srcId="{FCB55F46-243C-48B7-8F5E-D43BCC299556}" destId="{57E0F689-75BA-4018-9E91-C0A8EB1D32A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A14A7A-1A35-4124-A5F3-267A2B73046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6A3D1D1-AF44-4D05-9CAD-D45D24F3DBD3}">
      <dgm:prSet/>
      <dgm:spPr/>
      <dgm:t>
        <a:bodyPr/>
        <a:lstStyle/>
        <a:p>
          <a:pPr>
            <a:lnSpc>
              <a:spcPct val="100000"/>
            </a:lnSpc>
          </a:pPr>
          <a:r>
            <a:rPr lang="en-US" dirty="0"/>
            <a:t>1. Title and Approval Sheet</a:t>
          </a:r>
        </a:p>
      </dgm:t>
    </dgm:pt>
    <dgm:pt modelId="{C182DB05-E47F-4686-B1D6-547CF7DA60FA}" type="parTrans" cxnId="{AE5D09DC-A683-4586-93E7-E327344C29A2}">
      <dgm:prSet/>
      <dgm:spPr/>
      <dgm:t>
        <a:bodyPr/>
        <a:lstStyle/>
        <a:p>
          <a:endParaRPr lang="en-US"/>
        </a:p>
      </dgm:t>
    </dgm:pt>
    <dgm:pt modelId="{1EA3BB83-9D58-4BC3-BDAC-EC4FCA71468D}" type="sibTrans" cxnId="{AE5D09DC-A683-4586-93E7-E327344C29A2}">
      <dgm:prSet/>
      <dgm:spPr/>
      <dgm:t>
        <a:bodyPr/>
        <a:lstStyle/>
        <a:p>
          <a:pPr>
            <a:lnSpc>
              <a:spcPct val="100000"/>
            </a:lnSpc>
          </a:pPr>
          <a:endParaRPr lang="en-US"/>
        </a:p>
      </dgm:t>
    </dgm:pt>
    <dgm:pt modelId="{E351E658-D7A8-478F-854C-EEDDF59B0082}">
      <dgm:prSet/>
      <dgm:spPr/>
      <dgm:t>
        <a:bodyPr/>
        <a:lstStyle/>
        <a:p>
          <a:pPr>
            <a:lnSpc>
              <a:spcPct val="100000"/>
            </a:lnSpc>
          </a:pPr>
          <a:r>
            <a:rPr lang="en-US" dirty="0"/>
            <a:t>2. Project Description and Task Description</a:t>
          </a:r>
        </a:p>
      </dgm:t>
    </dgm:pt>
    <dgm:pt modelId="{A38A6266-72A3-4618-B310-B6C31B10FC7F}" type="parTrans" cxnId="{F160BCD2-3D01-4D29-8EE5-DAE265BA4643}">
      <dgm:prSet/>
      <dgm:spPr/>
      <dgm:t>
        <a:bodyPr/>
        <a:lstStyle/>
        <a:p>
          <a:endParaRPr lang="en-US"/>
        </a:p>
      </dgm:t>
    </dgm:pt>
    <dgm:pt modelId="{3E2026E7-3295-437B-B7C0-4406BCF90A13}" type="sibTrans" cxnId="{F160BCD2-3D01-4D29-8EE5-DAE265BA4643}">
      <dgm:prSet/>
      <dgm:spPr/>
      <dgm:t>
        <a:bodyPr/>
        <a:lstStyle/>
        <a:p>
          <a:pPr>
            <a:lnSpc>
              <a:spcPct val="100000"/>
            </a:lnSpc>
          </a:pPr>
          <a:endParaRPr lang="en-US"/>
        </a:p>
      </dgm:t>
    </dgm:pt>
    <dgm:pt modelId="{7603DE4C-831D-4512-A17F-30252B6E73E3}">
      <dgm:prSet/>
      <dgm:spPr/>
      <dgm:t>
        <a:bodyPr/>
        <a:lstStyle/>
        <a:p>
          <a:pPr>
            <a:lnSpc>
              <a:spcPct val="100000"/>
            </a:lnSpc>
          </a:pPr>
          <a:r>
            <a:rPr lang="en-US" dirty="0"/>
            <a:t>3. Data Quality Objectives and Criteria</a:t>
          </a:r>
        </a:p>
      </dgm:t>
    </dgm:pt>
    <dgm:pt modelId="{C7A920E4-9618-4B7A-8B79-FB774C6B873A}" type="parTrans" cxnId="{F9940534-1C6C-4EBA-BEF0-32C4555BB5CF}">
      <dgm:prSet/>
      <dgm:spPr/>
      <dgm:t>
        <a:bodyPr/>
        <a:lstStyle/>
        <a:p>
          <a:endParaRPr lang="en-US"/>
        </a:p>
      </dgm:t>
    </dgm:pt>
    <dgm:pt modelId="{9BAAB501-8C1A-480C-83B3-620248433F7B}" type="sibTrans" cxnId="{F9940534-1C6C-4EBA-BEF0-32C4555BB5CF}">
      <dgm:prSet/>
      <dgm:spPr/>
      <dgm:t>
        <a:bodyPr/>
        <a:lstStyle/>
        <a:p>
          <a:pPr>
            <a:lnSpc>
              <a:spcPct val="100000"/>
            </a:lnSpc>
          </a:pPr>
          <a:endParaRPr lang="en-US"/>
        </a:p>
      </dgm:t>
    </dgm:pt>
    <dgm:pt modelId="{9B369145-1240-4075-82CA-159C729970DC}">
      <dgm:prSet/>
      <dgm:spPr/>
      <dgm:t>
        <a:bodyPr/>
        <a:lstStyle/>
        <a:p>
          <a:pPr>
            <a:lnSpc>
              <a:spcPct val="100000"/>
            </a:lnSpc>
          </a:pPr>
          <a:r>
            <a:rPr lang="en-US" dirty="0"/>
            <a:t>4. Sampling Process and Network Design</a:t>
          </a:r>
        </a:p>
      </dgm:t>
    </dgm:pt>
    <dgm:pt modelId="{08176C8D-B184-4130-8D6C-9666450F8BBE}" type="parTrans" cxnId="{BDF8A642-D000-441B-98DA-305D64321868}">
      <dgm:prSet/>
      <dgm:spPr/>
      <dgm:t>
        <a:bodyPr/>
        <a:lstStyle/>
        <a:p>
          <a:endParaRPr lang="en-US"/>
        </a:p>
      </dgm:t>
    </dgm:pt>
    <dgm:pt modelId="{51AAA554-2AB2-4C08-B027-C75DD60DA952}" type="sibTrans" cxnId="{BDF8A642-D000-441B-98DA-305D64321868}">
      <dgm:prSet/>
      <dgm:spPr/>
      <dgm:t>
        <a:bodyPr/>
        <a:lstStyle/>
        <a:p>
          <a:pPr>
            <a:lnSpc>
              <a:spcPct val="100000"/>
            </a:lnSpc>
          </a:pPr>
          <a:endParaRPr lang="en-US"/>
        </a:p>
      </dgm:t>
    </dgm:pt>
    <dgm:pt modelId="{F0CD8C50-DF90-4D87-8D98-9F1F48AAF186}">
      <dgm:prSet/>
      <dgm:spPr/>
      <dgm:t>
        <a:bodyPr/>
        <a:lstStyle/>
        <a:p>
          <a:pPr>
            <a:lnSpc>
              <a:spcPct val="100000"/>
            </a:lnSpc>
          </a:pPr>
          <a:r>
            <a:rPr lang="en-US" dirty="0"/>
            <a:t>5. Requirements for </a:t>
          </a:r>
          <a:r>
            <a:rPr lang="en-US"/>
            <a:t>Analytical Methods</a:t>
          </a:r>
          <a:endParaRPr lang="en-US" dirty="0"/>
        </a:p>
      </dgm:t>
    </dgm:pt>
    <dgm:pt modelId="{CD20F33C-3412-4734-BC20-86950C9B4F2F}" type="parTrans" cxnId="{BDAF5A29-8C4E-4067-94FF-72C03801B525}">
      <dgm:prSet/>
      <dgm:spPr/>
      <dgm:t>
        <a:bodyPr/>
        <a:lstStyle/>
        <a:p>
          <a:endParaRPr lang="en-US"/>
        </a:p>
      </dgm:t>
    </dgm:pt>
    <dgm:pt modelId="{0F9EEF3C-7B28-47A1-B38A-D6F90FF4FAE1}" type="sibTrans" cxnId="{BDAF5A29-8C4E-4067-94FF-72C03801B525}">
      <dgm:prSet/>
      <dgm:spPr/>
      <dgm:t>
        <a:bodyPr/>
        <a:lstStyle/>
        <a:p>
          <a:pPr>
            <a:lnSpc>
              <a:spcPct val="100000"/>
            </a:lnSpc>
          </a:pPr>
          <a:endParaRPr lang="en-US"/>
        </a:p>
      </dgm:t>
    </dgm:pt>
    <dgm:pt modelId="{7BED6082-2F74-49C0-8220-C2E81E768C9B}">
      <dgm:prSet/>
      <dgm:spPr/>
      <dgm:t>
        <a:bodyPr/>
        <a:lstStyle/>
        <a:p>
          <a:pPr>
            <a:lnSpc>
              <a:spcPct val="100000"/>
            </a:lnSpc>
          </a:pPr>
          <a:r>
            <a:rPr lang="en-US" dirty="0"/>
            <a:t>6. Requirements for Quality Control</a:t>
          </a:r>
        </a:p>
      </dgm:t>
    </dgm:pt>
    <dgm:pt modelId="{B045BB09-D8DF-4C8D-A864-4A88069755E5}" type="parTrans" cxnId="{611C7246-4D60-4261-846E-3939F347A681}">
      <dgm:prSet/>
      <dgm:spPr/>
      <dgm:t>
        <a:bodyPr/>
        <a:lstStyle/>
        <a:p>
          <a:endParaRPr lang="en-US"/>
        </a:p>
      </dgm:t>
    </dgm:pt>
    <dgm:pt modelId="{BD595247-ECB8-4A18-98DC-78D3F8BE00C9}" type="sibTrans" cxnId="{611C7246-4D60-4261-846E-3939F347A681}">
      <dgm:prSet/>
      <dgm:spPr/>
      <dgm:t>
        <a:bodyPr/>
        <a:lstStyle/>
        <a:p>
          <a:endParaRPr lang="en-US"/>
        </a:p>
      </dgm:t>
    </dgm:pt>
    <dgm:pt modelId="{81032B28-0340-4867-8B5B-3E51BD6440BE}" type="pres">
      <dgm:prSet presAssocID="{BBA14A7A-1A35-4124-A5F3-267A2B73046D}" presName="root" presStyleCnt="0">
        <dgm:presLayoutVars>
          <dgm:dir/>
          <dgm:resizeHandles val="exact"/>
        </dgm:presLayoutVars>
      </dgm:prSet>
      <dgm:spPr/>
    </dgm:pt>
    <dgm:pt modelId="{8D1B930D-EA82-4E83-AC3A-A678D5F06338}" type="pres">
      <dgm:prSet presAssocID="{BBA14A7A-1A35-4124-A5F3-267A2B73046D}" presName="container" presStyleCnt="0">
        <dgm:presLayoutVars>
          <dgm:dir/>
          <dgm:resizeHandles val="exact"/>
        </dgm:presLayoutVars>
      </dgm:prSet>
      <dgm:spPr/>
    </dgm:pt>
    <dgm:pt modelId="{055CEF03-4901-4F1D-B61A-C7E3ACAA3F16}" type="pres">
      <dgm:prSet presAssocID="{D6A3D1D1-AF44-4D05-9CAD-D45D24F3DBD3}" presName="compNode" presStyleCnt="0"/>
      <dgm:spPr/>
    </dgm:pt>
    <dgm:pt modelId="{E44347B1-CC25-4021-9469-C446AA625125}" type="pres">
      <dgm:prSet presAssocID="{D6A3D1D1-AF44-4D05-9CAD-D45D24F3DBD3}" presName="iconBgRect" presStyleLbl="bgShp" presStyleIdx="0" presStyleCnt="6"/>
      <dgm:spPr/>
    </dgm:pt>
    <dgm:pt modelId="{DFABE095-EECF-4D10-B6D0-1DA96111B0C3}" type="pres">
      <dgm:prSet presAssocID="{D6A3D1D1-AF44-4D05-9CAD-D45D24F3DBD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EF818239-FD5C-44BE-8B02-163FCAD79E4A}" type="pres">
      <dgm:prSet presAssocID="{D6A3D1D1-AF44-4D05-9CAD-D45D24F3DBD3}" presName="spaceRect" presStyleCnt="0"/>
      <dgm:spPr/>
    </dgm:pt>
    <dgm:pt modelId="{D049043E-08CE-4EC4-BE10-70E67607E99F}" type="pres">
      <dgm:prSet presAssocID="{D6A3D1D1-AF44-4D05-9CAD-D45D24F3DBD3}" presName="textRect" presStyleLbl="revTx" presStyleIdx="0" presStyleCnt="6">
        <dgm:presLayoutVars>
          <dgm:chMax val="1"/>
          <dgm:chPref val="1"/>
        </dgm:presLayoutVars>
      </dgm:prSet>
      <dgm:spPr/>
    </dgm:pt>
    <dgm:pt modelId="{AF534CD2-4FCA-4632-BB07-55094D7C5491}" type="pres">
      <dgm:prSet presAssocID="{1EA3BB83-9D58-4BC3-BDAC-EC4FCA71468D}" presName="sibTrans" presStyleLbl="sibTrans2D1" presStyleIdx="0" presStyleCnt="0"/>
      <dgm:spPr/>
    </dgm:pt>
    <dgm:pt modelId="{0F9DDF8E-82B8-4A58-AE5E-402633FDEE68}" type="pres">
      <dgm:prSet presAssocID="{E351E658-D7A8-478F-854C-EEDDF59B0082}" presName="compNode" presStyleCnt="0"/>
      <dgm:spPr/>
    </dgm:pt>
    <dgm:pt modelId="{522ABD7E-FA88-4466-8426-31E258BF149B}" type="pres">
      <dgm:prSet presAssocID="{E351E658-D7A8-478F-854C-EEDDF59B0082}" presName="iconBgRect" presStyleLbl="bgShp" presStyleIdx="1" presStyleCnt="6"/>
      <dgm:spPr/>
    </dgm:pt>
    <dgm:pt modelId="{5E1630FA-7674-4D0E-8373-EF6EC00E25FF}" type="pres">
      <dgm:prSet presAssocID="{E351E658-D7A8-478F-854C-EEDDF59B008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st"/>
        </a:ext>
      </dgm:extLst>
    </dgm:pt>
    <dgm:pt modelId="{D98EB139-E659-44A9-ABA9-BCF3FF5F9BCC}" type="pres">
      <dgm:prSet presAssocID="{E351E658-D7A8-478F-854C-EEDDF59B0082}" presName="spaceRect" presStyleCnt="0"/>
      <dgm:spPr/>
    </dgm:pt>
    <dgm:pt modelId="{CF2D49AE-E7AA-4A14-A9B3-CCD4F357ABBA}" type="pres">
      <dgm:prSet presAssocID="{E351E658-D7A8-478F-854C-EEDDF59B0082}" presName="textRect" presStyleLbl="revTx" presStyleIdx="1" presStyleCnt="6">
        <dgm:presLayoutVars>
          <dgm:chMax val="1"/>
          <dgm:chPref val="1"/>
        </dgm:presLayoutVars>
      </dgm:prSet>
      <dgm:spPr/>
    </dgm:pt>
    <dgm:pt modelId="{93E6FEC9-F01F-4E91-A283-EFD70EA62C1B}" type="pres">
      <dgm:prSet presAssocID="{3E2026E7-3295-437B-B7C0-4406BCF90A13}" presName="sibTrans" presStyleLbl="sibTrans2D1" presStyleIdx="0" presStyleCnt="0"/>
      <dgm:spPr/>
    </dgm:pt>
    <dgm:pt modelId="{F355D2C4-8486-47D1-AB39-BCBE67B3351E}" type="pres">
      <dgm:prSet presAssocID="{7603DE4C-831D-4512-A17F-30252B6E73E3}" presName="compNode" presStyleCnt="0"/>
      <dgm:spPr/>
    </dgm:pt>
    <dgm:pt modelId="{EC46152B-7C4B-402C-AAB1-7C384B6CA102}" type="pres">
      <dgm:prSet presAssocID="{7603DE4C-831D-4512-A17F-30252B6E73E3}" presName="iconBgRect" presStyleLbl="bgShp" presStyleIdx="2" presStyleCnt="6"/>
      <dgm:spPr/>
    </dgm:pt>
    <dgm:pt modelId="{0CA368E6-B565-41E5-BE50-6DD8E8A61F67}" type="pres">
      <dgm:prSet presAssocID="{7603DE4C-831D-4512-A17F-30252B6E73E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23C72AB7-E5BA-4C27-8C38-AF8D509F6EB6}" type="pres">
      <dgm:prSet presAssocID="{7603DE4C-831D-4512-A17F-30252B6E73E3}" presName="spaceRect" presStyleCnt="0"/>
      <dgm:spPr/>
    </dgm:pt>
    <dgm:pt modelId="{7C96B133-6DFF-4517-887B-A28F51C1D75E}" type="pres">
      <dgm:prSet presAssocID="{7603DE4C-831D-4512-A17F-30252B6E73E3}" presName="textRect" presStyleLbl="revTx" presStyleIdx="2" presStyleCnt="6">
        <dgm:presLayoutVars>
          <dgm:chMax val="1"/>
          <dgm:chPref val="1"/>
        </dgm:presLayoutVars>
      </dgm:prSet>
      <dgm:spPr/>
    </dgm:pt>
    <dgm:pt modelId="{5975A20E-6FF7-4D1D-82E3-65EED33664B2}" type="pres">
      <dgm:prSet presAssocID="{9BAAB501-8C1A-480C-83B3-620248433F7B}" presName="sibTrans" presStyleLbl="sibTrans2D1" presStyleIdx="0" presStyleCnt="0"/>
      <dgm:spPr/>
    </dgm:pt>
    <dgm:pt modelId="{A02DF170-E145-4A7E-A3C8-A84431F82497}" type="pres">
      <dgm:prSet presAssocID="{9B369145-1240-4075-82CA-159C729970DC}" presName="compNode" presStyleCnt="0"/>
      <dgm:spPr/>
    </dgm:pt>
    <dgm:pt modelId="{282BFAFB-3443-4AAB-AA88-C78329A4A398}" type="pres">
      <dgm:prSet presAssocID="{9B369145-1240-4075-82CA-159C729970DC}" presName="iconBgRect" presStyleLbl="bgShp" presStyleIdx="3" presStyleCnt="6"/>
      <dgm:spPr/>
    </dgm:pt>
    <dgm:pt modelId="{F0F03604-1716-4A14-9E4E-954974DB3E31}" type="pres">
      <dgm:prSet presAssocID="{9B369145-1240-4075-82CA-159C729970D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lowchart"/>
        </a:ext>
      </dgm:extLst>
    </dgm:pt>
    <dgm:pt modelId="{2B68DA04-0029-4548-AE95-B631BA3110A4}" type="pres">
      <dgm:prSet presAssocID="{9B369145-1240-4075-82CA-159C729970DC}" presName="spaceRect" presStyleCnt="0"/>
      <dgm:spPr/>
    </dgm:pt>
    <dgm:pt modelId="{2E41B5CE-140C-49A0-B48C-D1B83A989096}" type="pres">
      <dgm:prSet presAssocID="{9B369145-1240-4075-82CA-159C729970DC}" presName="textRect" presStyleLbl="revTx" presStyleIdx="3" presStyleCnt="6">
        <dgm:presLayoutVars>
          <dgm:chMax val="1"/>
          <dgm:chPref val="1"/>
        </dgm:presLayoutVars>
      </dgm:prSet>
      <dgm:spPr/>
    </dgm:pt>
    <dgm:pt modelId="{D2B57231-4358-43AC-8D5C-BAFD9B529E05}" type="pres">
      <dgm:prSet presAssocID="{51AAA554-2AB2-4C08-B027-C75DD60DA952}" presName="sibTrans" presStyleLbl="sibTrans2D1" presStyleIdx="0" presStyleCnt="0"/>
      <dgm:spPr/>
    </dgm:pt>
    <dgm:pt modelId="{F84EA1C6-4637-4818-B035-227BAAFB546D}" type="pres">
      <dgm:prSet presAssocID="{F0CD8C50-DF90-4D87-8D98-9F1F48AAF186}" presName="compNode" presStyleCnt="0"/>
      <dgm:spPr/>
    </dgm:pt>
    <dgm:pt modelId="{C825AD93-B86E-4628-8D1D-4BA35C19F4E6}" type="pres">
      <dgm:prSet presAssocID="{F0CD8C50-DF90-4D87-8D98-9F1F48AAF186}" presName="iconBgRect" presStyleLbl="bgShp" presStyleIdx="4" presStyleCnt="6"/>
      <dgm:spPr/>
    </dgm:pt>
    <dgm:pt modelId="{9AB4DBA0-6890-4CFA-BB60-15BF9C0BE714}" type="pres">
      <dgm:prSet presAssocID="{F0CD8C50-DF90-4D87-8D98-9F1F48AAF18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est tubes"/>
        </a:ext>
      </dgm:extLst>
    </dgm:pt>
    <dgm:pt modelId="{D58E11B1-4015-4C94-828B-B1FCBC14135A}" type="pres">
      <dgm:prSet presAssocID="{F0CD8C50-DF90-4D87-8D98-9F1F48AAF186}" presName="spaceRect" presStyleCnt="0"/>
      <dgm:spPr/>
    </dgm:pt>
    <dgm:pt modelId="{F4B04477-A58D-4749-8D0E-325D64F3238F}" type="pres">
      <dgm:prSet presAssocID="{F0CD8C50-DF90-4D87-8D98-9F1F48AAF186}" presName="textRect" presStyleLbl="revTx" presStyleIdx="4" presStyleCnt="6">
        <dgm:presLayoutVars>
          <dgm:chMax val="1"/>
          <dgm:chPref val="1"/>
        </dgm:presLayoutVars>
      </dgm:prSet>
      <dgm:spPr/>
    </dgm:pt>
    <dgm:pt modelId="{B81A1DE0-0926-45A1-AF37-083EA092B460}" type="pres">
      <dgm:prSet presAssocID="{0F9EEF3C-7B28-47A1-B38A-D6F90FF4FAE1}" presName="sibTrans" presStyleLbl="sibTrans2D1" presStyleIdx="0" presStyleCnt="0"/>
      <dgm:spPr/>
    </dgm:pt>
    <dgm:pt modelId="{D53ED1CA-F5D8-483A-9EB8-780E20F05ED2}" type="pres">
      <dgm:prSet presAssocID="{7BED6082-2F74-49C0-8220-C2E81E768C9B}" presName="compNode" presStyleCnt="0"/>
      <dgm:spPr/>
    </dgm:pt>
    <dgm:pt modelId="{4B768B7A-157A-44EC-AAE1-6766CBAA002E}" type="pres">
      <dgm:prSet presAssocID="{7BED6082-2F74-49C0-8220-C2E81E768C9B}" presName="iconBgRect" presStyleLbl="bgShp" presStyleIdx="5" presStyleCnt="6"/>
      <dgm:spPr/>
    </dgm:pt>
    <dgm:pt modelId="{D4E7B42B-00DE-4B3F-957E-664567A81183}" type="pres">
      <dgm:prSet presAssocID="{7BED6082-2F74-49C0-8220-C2E81E768C9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heckmark"/>
        </a:ext>
      </dgm:extLst>
    </dgm:pt>
    <dgm:pt modelId="{2976EDEC-D50D-4606-A90E-A36165901A76}" type="pres">
      <dgm:prSet presAssocID="{7BED6082-2F74-49C0-8220-C2E81E768C9B}" presName="spaceRect" presStyleCnt="0"/>
      <dgm:spPr/>
    </dgm:pt>
    <dgm:pt modelId="{B638B7CA-F60E-4976-A842-55DB0DF66BA2}" type="pres">
      <dgm:prSet presAssocID="{7BED6082-2F74-49C0-8220-C2E81E768C9B}" presName="textRect" presStyleLbl="revTx" presStyleIdx="5" presStyleCnt="6">
        <dgm:presLayoutVars>
          <dgm:chMax val="1"/>
          <dgm:chPref val="1"/>
        </dgm:presLayoutVars>
      </dgm:prSet>
      <dgm:spPr/>
    </dgm:pt>
  </dgm:ptLst>
  <dgm:cxnLst>
    <dgm:cxn modelId="{BDAF5A29-8C4E-4067-94FF-72C03801B525}" srcId="{BBA14A7A-1A35-4124-A5F3-267A2B73046D}" destId="{F0CD8C50-DF90-4D87-8D98-9F1F48AAF186}" srcOrd="4" destOrd="0" parTransId="{CD20F33C-3412-4734-BC20-86950C9B4F2F}" sibTransId="{0F9EEF3C-7B28-47A1-B38A-D6F90FF4FAE1}"/>
    <dgm:cxn modelId="{F9940534-1C6C-4EBA-BEF0-32C4555BB5CF}" srcId="{BBA14A7A-1A35-4124-A5F3-267A2B73046D}" destId="{7603DE4C-831D-4512-A17F-30252B6E73E3}" srcOrd="2" destOrd="0" parTransId="{C7A920E4-9618-4B7A-8B79-FB774C6B873A}" sibTransId="{9BAAB501-8C1A-480C-83B3-620248433F7B}"/>
    <dgm:cxn modelId="{34C8FA3C-5BAD-4372-9013-D176F15BAB4E}" type="presOf" srcId="{7603DE4C-831D-4512-A17F-30252B6E73E3}" destId="{7C96B133-6DFF-4517-887B-A28F51C1D75E}" srcOrd="0" destOrd="0" presId="urn:microsoft.com/office/officeart/2018/2/layout/IconCircleList"/>
    <dgm:cxn modelId="{8648453E-9CEC-4EFD-BAF7-9AEC4F573E68}" type="presOf" srcId="{D6A3D1D1-AF44-4D05-9CAD-D45D24F3DBD3}" destId="{D049043E-08CE-4EC4-BE10-70E67607E99F}" srcOrd="0" destOrd="0" presId="urn:microsoft.com/office/officeart/2018/2/layout/IconCircleList"/>
    <dgm:cxn modelId="{BDF8A642-D000-441B-98DA-305D64321868}" srcId="{BBA14A7A-1A35-4124-A5F3-267A2B73046D}" destId="{9B369145-1240-4075-82CA-159C729970DC}" srcOrd="3" destOrd="0" parTransId="{08176C8D-B184-4130-8D6C-9666450F8BBE}" sibTransId="{51AAA554-2AB2-4C08-B027-C75DD60DA952}"/>
    <dgm:cxn modelId="{611C7246-4D60-4261-846E-3939F347A681}" srcId="{BBA14A7A-1A35-4124-A5F3-267A2B73046D}" destId="{7BED6082-2F74-49C0-8220-C2E81E768C9B}" srcOrd="5" destOrd="0" parTransId="{B045BB09-D8DF-4C8D-A864-4A88069755E5}" sibTransId="{BD595247-ECB8-4A18-98DC-78D3F8BE00C9}"/>
    <dgm:cxn modelId="{82ED175C-CC30-4F2F-AE25-0097DDD55FC0}" type="presOf" srcId="{51AAA554-2AB2-4C08-B027-C75DD60DA952}" destId="{D2B57231-4358-43AC-8D5C-BAFD9B529E05}" srcOrd="0" destOrd="0" presId="urn:microsoft.com/office/officeart/2018/2/layout/IconCircleList"/>
    <dgm:cxn modelId="{C4440869-8463-4AB1-862E-FBA04904EF67}" type="presOf" srcId="{7BED6082-2F74-49C0-8220-C2E81E768C9B}" destId="{B638B7CA-F60E-4976-A842-55DB0DF66BA2}" srcOrd="0" destOrd="0" presId="urn:microsoft.com/office/officeart/2018/2/layout/IconCircleList"/>
    <dgm:cxn modelId="{6D9F4183-412E-4035-BAC5-DC9FD70A3EBC}" type="presOf" srcId="{0F9EEF3C-7B28-47A1-B38A-D6F90FF4FAE1}" destId="{B81A1DE0-0926-45A1-AF37-083EA092B460}" srcOrd="0" destOrd="0" presId="urn:microsoft.com/office/officeart/2018/2/layout/IconCircleList"/>
    <dgm:cxn modelId="{611947B6-5E97-455A-BE5C-7139E18D10A7}" type="presOf" srcId="{E351E658-D7A8-478F-854C-EEDDF59B0082}" destId="{CF2D49AE-E7AA-4A14-A9B3-CCD4F357ABBA}" srcOrd="0" destOrd="0" presId="urn:microsoft.com/office/officeart/2018/2/layout/IconCircleList"/>
    <dgm:cxn modelId="{4C5E23BF-8235-436F-AE33-4C1028E25F04}" type="presOf" srcId="{BBA14A7A-1A35-4124-A5F3-267A2B73046D}" destId="{81032B28-0340-4867-8B5B-3E51BD6440BE}" srcOrd="0" destOrd="0" presId="urn:microsoft.com/office/officeart/2018/2/layout/IconCircleList"/>
    <dgm:cxn modelId="{6212F7CC-409B-4C03-97B8-149644CEFAF7}" type="presOf" srcId="{F0CD8C50-DF90-4D87-8D98-9F1F48AAF186}" destId="{F4B04477-A58D-4749-8D0E-325D64F3238F}" srcOrd="0" destOrd="0" presId="urn:microsoft.com/office/officeart/2018/2/layout/IconCircleList"/>
    <dgm:cxn modelId="{F160BCD2-3D01-4D29-8EE5-DAE265BA4643}" srcId="{BBA14A7A-1A35-4124-A5F3-267A2B73046D}" destId="{E351E658-D7A8-478F-854C-EEDDF59B0082}" srcOrd="1" destOrd="0" parTransId="{A38A6266-72A3-4618-B310-B6C31B10FC7F}" sibTransId="{3E2026E7-3295-437B-B7C0-4406BCF90A13}"/>
    <dgm:cxn modelId="{AE5D09DC-A683-4586-93E7-E327344C29A2}" srcId="{BBA14A7A-1A35-4124-A5F3-267A2B73046D}" destId="{D6A3D1D1-AF44-4D05-9CAD-D45D24F3DBD3}" srcOrd="0" destOrd="0" parTransId="{C182DB05-E47F-4686-B1D6-547CF7DA60FA}" sibTransId="{1EA3BB83-9D58-4BC3-BDAC-EC4FCA71468D}"/>
    <dgm:cxn modelId="{B3D263E1-AE72-4160-BF4A-58716984082D}" type="presOf" srcId="{9BAAB501-8C1A-480C-83B3-620248433F7B}" destId="{5975A20E-6FF7-4D1D-82E3-65EED33664B2}" srcOrd="0" destOrd="0" presId="urn:microsoft.com/office/officeart/2018/2/layout/IconCircleList"/>
    <dgm:cxn modelId="{79ADFFE4-B663-47D7-9E4C-0A0568E7EA2F}" type="presOf" srcId="{1EA3BB83-9D58-4BC3-BDAC-EC4FCA71468D}" destId="{AF534CD2-4FCA-4632-BB07-55094D7C5491}" srcOrd="0" destOrd="0" presId="urn:microsoft.com/office/officeart/2018/2/layout/IconCircleList"/>
    <dgm:cxn modelId="{C5483FEA-6996-4A29-8B3D-C33B0E7F34C7}" type="presOf" srcId="{3E2026E7-3295-437B-B7C0-4406BCF90A13}" destId="{93E6FEC9-F01F-4E91-A283-EFD70EA62C1B}" srcOrd="0" destOrd="0" presId="urn:microsoft.com/office/officeart/2018/2/layout/IconCircleList"/>
    <dgm:cxn modelId="{2DA946F7-1B40-469A-8D1B-EA90F4098236}" type="presOf" srcId="{9B369145-1240-4075-82CA-159C729970DC}" destId="{2E41B5CE-140C-49A0-B48C-D1B83A989096}" srcOrd="0" destOrd="0" presId="urn:microsoft.com/office/officeart/2018/2/layout/IconCircleList"/>
    <dgm:cxn modelId="{ADF581DC-3A0E-4CF1-976B-D4EF4EACE275}" type="presParOf" srcId="{81032B28-0340-4867-8B5B-3E51BD6440BE}" destId="{8D1B930D-EA82-4E83-AC3A-A678D5F06338}" srcOrd="0" destOrd="0" presId="urn:microsoft.com/office/officeart/2018/2/layout/IconCircleList"/>
    <dgm:cxn modelId="{CCB31693-B45D-4985-920B-F90D4E54F778}" type="presParOf" srcId="{8D1B930D-EA82-4E83-AC3A-A678D5F06338}" destId="{055CEF03-4901-4F1D-B61A-C7E3ACAA3F16}" srcOrd="0" destOrd="0" presId="urn:microsoft.com/office/officeart/2018/2/layout/IconCircleList"/>
    <dgm:cxn modelId="{595955C1-EFE9-4EF8-92CB-BA333B953AE6}" type="presParOf" srcId="{055CEF03-4901-4F1D-B61A-C7E3ACAA3F16}" destId="{E44347B1-CC25-4021-9469-C446AA625125}" srcOrd="0" destOrd="0" presId="urn:microsoft.com/office/officeart/2018/2/layout/IconCircleList"/>
    <dgm:cxn modelId="{84B2555C-5393-4950-8012-A0ECE68175C7}" type="presParOf" srcId="{055CEF03-4901-4F1D-B61A-C7E3ACAA3F16}" destId="{DFABE095-EECF-4D10-B6D0-1DA96111B0C3}" srcOrd="1" destOrd="0" presId="urn:microsoft.com/office/officeart/2018/2/layout/IconCircleList"/>
    <dgm:cxn modelId="{4FE6E354-4EE3-4D27-BC83-83B2A2A6E106}" type="presParOf" srcId="{055CEF03-4901-4F1D-B61A-C7E3ACAA3F16}" destId="{EF818239-FD5C-44BE-8B02-163FCAD79E4A}" srcOrd="2" destOrd="0" presId="urn:microsoft.com/office/officeart/2018/2/layout/IconCircleList"/>
    <dgm:cxn modelId="{AA0A5EC4-BF1D-4CDC-ADBB-47216B505A9C}" type="presParOf" srcId="{055CEF03-4901-4F1D-B61A-C7E3ACAA3F16}" destId="{D049043E-08CE-4EC4-BE10-70E67607E99F}" srcOrd="3" destOrd="0" presId="urn:microsoft.com/office/officeart/2018/2/layout/IconCircleList"/>
    <dgm:cxn modelId="{ACCE5C26-C24A-48C7-933E-36A84F0CF586}" type="presParOf" srcId="{8D1B930D-EA82-4E83-AC3A-A678D5F06338}" destId="{AF534CD2-4FCA-4632-BB07-55094D7C5491}" srcOrd="1" destOrd="0" presId="urn:microsoft.com/office/officeart/2018/2/layout/IconCircleList"/>
    <dgm:cxn modelId="{59F79C78-BBA0-43A1-B519-EC478FC8326E}" type="presParOf" srcId="{8D1B930D-EA82-4E83-AC3A-A678D5F06338}" destId="{0F9DDF8E-82B8-4A58-AE5E-402633FDEE68}" srcOrd="2" destOrd="0" presId="urn:microsoft.com/office/officeart/2018/2/layout/IconCircleList"/>
    <dgm:cxn modelId="{187F7360-F457-4618-9FAB-6F0EDE84E626}" type="presParOf" srcId="{0F9DDF8E-82B8-4A58-AE5E-402633FDEE68}" destId="{522ABD7E-FA88-4466-8426-31E258BF149B}" srcOrd="0" destOrd="0" presId="urn:microsoft.com/office/officeart/2018/2/layout/IconCircleList"/>
    <dgm:cxn modelId="{D2DD513E-8539-4362-8AEB-B072DB3C751F}" type="presParOf" srcId="{0F9DDF8E-82B8-4A58-AE5E-402633FDEE68}" destId="{5E1630FA-7674-4D0E-8373-EF6EC00E25FF}" srcOrd="1" destOrd="0" presId="urn:microsoft.com/office/officeart/2018/2/layout/IconCircleList"/>
    <dgm:cxn modelId="{CE864CCF-036E-453A-B310-7DE986A89C36}" type="presParOf" srcId="{0F9DDF8E-82B8-4A58-AE5E-402633FDEE68}" destId="{D98EB139-E659-44A9-ABA9-BCF3FF5F9BCC}" srcOrd="2" destOrd="0" presId="urn:microsoft.com/office/officeart/2018/2/layout/IconCircleList"/>
    <dgm:cxn modelId="{407D5174-0CE9-4471-B42C-090EB629407B}" type="presParOf" srcId="{0F9DDF8E-82B8-4A58-AE5E-402633FDEE68}" destId="{CF2D49AE-E7AA-4A14-A9B3-CCD4F357ABBA}" srcOrd="3" destOrd="0" presId="urn:microsoft.com/office/officeart/2018/2/layout/IconCircleList"/>
    <dgm:cxn modelId="{6276BC88-D028-477E-8B73-79BA10338F32}" type="presParOf" srcId="{8D1B930D-EA82-4E83-AC3A-A678D5F06338}" destId="{93E6FEC9-F01F-4E91-A283-EFD70EA62C1B}" srcOrd="3" destOrd="0" presId="urn:microsoft.com/office/officeart/2018/2/layout/IconCircleList"/>
    <dgm:cxn modelId="{6CCAF441-387C-47B0-9EE5-31A812669574}" type="presParOf" srcId="{8D1B930D-EA82-4E83-AC3A-A678D5F06338}" destId="{F355D2C4-8486-47D1-AB39-BCBE67B3351E}" srcOrd="4" destOrd="0" presId="urn:microsoft.com/office/officeart/2018/2/layout/IconCircleList"/>
    <dgm:cxn modelId="{B71CE994-A61D-439A-B85E-C99288D4354C}" type="presParOf" srcId="{F355D2C4-8486-47D1-AB39-BCBE67B3351E}" destId="{EC46152B-7C4B-402C-AAB1-7C384B6CA102}" srcOrd="0" destOrd="0" presId="urn:microsoft.com/office/officeart/2018/2/layout/IconCircleList"/>
    <dgm:cxn modelId="{B7C47BDD-7507-4BA1-A162-F2116E64AA84}" type="presParOf" srcId="{F355D2C4-8486-47D1-AB39-BCBE67B3351E}" destId="{0CA368E6-B565-41E5-BE50-6DD8E8A61F67}" srcOrd="1" destOrd="0" presId="urn:microsoft.com/office/officeart/2018/2/layout/IconCircleList"/>
    <dgm:cxn modelId="{460F406D-D18C-4016-8BE5-E714D3B748D0}" type="presParOf" srcId="{F355D2C4-8486-47D1-AB39-BCBE67B3351E}" destId="{23C72AB7-E5BA-4C27-8C38-AF8D509F6EB6}" srcOrd="2" destOrd="0" presId="urn:microsoft.com/office/officeart/2018/2/layout/IconCircleList"/>
    <dgm:cxn modelId="{88B03A4D-BEAA-4EDF-933B-796AFCD3276B}" type="presParOf" srcId="{F355D2C4-8486-47D1-AB39-BCBE67B3351E}" destId="{7C96B133-6DFF-4517-887B-A28F51C1D75E}" srcOrd="3" destOrd="0" presId="urn:microsoft.com/office/officeart/2018/2/layout/IconCircleList"/>
    <dgm:cxn modelId="{1A33B361-510F-426A-97F3-27895D3C1E6A}" type="presParOf" srcId="{8D1B930D-EA82-4E83-AC3A-A678D5F06338}" destId="{5975A20E-6FF7-4D1D-82E3-65EED33664B2}" srcOrd="5" destOrd="0" presId="urn:microsoft.com/office/officeart/2018/2/layout/IconCircleList"/>
    <dgm:cxn modelId="{2004752C-9052-4E75-B516-3AD1739DA995}" type="presParOf" srcId="{8D1B930D-EA82-4E83-AC3A-A678D5F06338}" destId="{A02DF170-E145-4A7E-A3C8-A84431F82497}" srcOrd="6" destOrd="0" presId="urn:microsoft.com/office/officeart/2018/2/layout/IconCircleList"/>
    <dgm:cxn modelId="{B762E776-70B4-4B94-96A0-A4DE811699ED}" type="presParOf" srcId="{A02DF170-E145-4A7E-A3C8-A84431F82497}" destId="{282BFAFB-3443-4AAB-AA88-C78329A4A398}" srcOrd="0" destOrd="0" presId="urn:microsoft.com/office/officeart/2018/2/layout/IconCircleList"/>
    <dgm:cxn modelId="{B0D5617A-B667-4168-BA67-0AA62B695C30}" type="presParOf" srcId="{A02DF170-E145-4A7E-A3C8-A84431F82497}" destId="{F0F03604-1716-4A14-9E4E-954974DB3E31}" srcOrd="1" destOrd="0" presId="urn:microsoft.com/office/officeart/2018/2/layout/IconCircleList"/>
    <dgm:cxn modelId="{800DFFB4-7553-470A-B382-01CC3C62E78A}" type="presParOf" srcId="{A02DF170-E145-4A7E-A3C8-A84431F82497}" destId="{2B68DA04-0029-4548-AE95-B631BA3110A4}" srcOrd="2" destOrd="0" presId="urn:microsoft.com/office/officeart/2018/2/layout/IconCircleList"/>
    <dgm:cxn modelId="{5689B000-BFB4-4371-AF82-06E327FAEBA1}" type="presParOf" srcId="{A02DF170-E145-4A7E-A3C8-A84431F82497}" destId="{2E41B5CE-140C-49A0-B48C-D1B83A989096}" srcOrd="3" destOrd="0" presId="urn:microsoft.com/office/officeart/2018/2/layout/IconCircleList"/>
    <dgm:cxn modelId="{CD482D79-E016-4E89-8934-DCA6942A0A47}" type="presParOf" srcId="{8D1B930D-EA82-4E83-AC3A-A678D5F06338}" destId="{D2B57231-4358-43AC-8D5C-BAFD9B529E05}" srcOrd="7" destOrd="0" presId="urn:microsoft.com/office/officeart/2018/2/layout/IconCircleList"/>
    <dgm:cxn modelId="{2F04524F-17C2-48E6-8CFA-E5E4EA5C6A3A}" type="presParOf" srcId="{8D1B930D-EA82-4E83-AC3A-A678D5F06338}" destId="{F84EA1C6-4637-4818-B035-227BAAFB546D}" srcOrd="8" destOrd="0" presId="urn:microsoft.com/office/officeart/2018/2/layout/IconCircleList"/>
    <dgm:cxn modelId="{5A329CAC-2FD1-4629-8653-8B1F1B3BADE5}" type="presParOf" srcId="{F84EA1C6-4637-4818-B035-227BAAFB546D}" destId="{C825AD93-B86E-4628-8D1D-4BA35C19F4E6}" srcOrd="0" destOrd="0" presId="urn:microsoft.com/office/officeart/2018/2/layout/IconCircleList"/>
    <dgm:cxn modelId="{0A8C450D-2013-488B-A009-183B814030DD}" type="presParOf" srcId="{F84EA1C6-4637-4818-B035-227BAAFB546D}" destId="{9AB4DBA0-6890-4CFA-BB60-15BF9C0BE714}" srcOrd="1" destOrd="0" presId="urn:microsoft.com/office/officeart/2018/2/layout/IconCircleList"/>
    <dgm:cxn modelId="{DBE79CDA-1EB2-4832-99CE-75AA690E0816}" type="presParOf" srcId="{F84EA1C6-4637-4818-B035-227BAAFB546D}" destId="{D58E11B1-4015-4C94-828B-B1FCBC14135A}" srcOrd="2" destOrd="0" presId="urn:microsoft.com/office/officeart/2018/2/layout/IconCircleList"/>
    <dgm:cxn modelId="{FCE49205-B8E4-4F59-862F-284EEEA34509}" type="presParOf" srcId="{F84EA1C6-4637-4818-B035-227BAAFB546D}" destId="{F4B04477-A58D-4749-8D0E-325D64F3238F}" srcOrd="3" destOrd="0" presId="urn:microsoft.com/office/officeart/2018/2/layout/IconCircleList"/>
    <dgm:cxn modelId="{E33D0581-0B9F-42D0-842F-0DE3FF1B3835}" type="presParOf" srcId="{8D1B930D-EA82-4E83-AC3A-A678D5F06338}" destId="{B81A1DE0-0926-45A1-AF37-083EA092B460}" srcOrd="9" destOrd="0" presId="urn:microsoft.com/office/officeart/2018/2/layout/IconCircleList"/>
    <dgm:cxn modelId="{0D66A29A-C127-4D26-84F5-84B39D312747}" type="presParOf" srcId="{8D1B930D-EA82-4E83-AC3A-A678D5F06338}" destId="{D53ED1CA-F5D8-483A-9EB8-780E20F05ED2}" srcOrd="10" destOrd="0" presId="urn:microsoft.com/office/officeart/2018/2/layout/IconCircleList"/>
    <dgm:cxn modelId="{2FCF80CE-D7FE-4BE0-ADF0-857C213E031B}" type="presParOf" srcId="{D53ED1CA-F5D8-483A-9EB8-780E20F05ED2}" destId="{4B768B7A-157A-44EC-AAE1-6766CBAA002E}" srcOrd="0" destOrd="0" presId="urn:microsoft.com/office/officeart/2018/2/layout/IconCircleList"/>
    <dgm:cxn modelId="{9E946C9D-7E9D-46BD-847F-37CDEF90795D}" type="presParOf" srcId="{D53ED1CA-F5D8-483A-9EB8-780E20F05ED2}" destId="{D4E7B42B-00DE-4B3F-957E-664567A81183}" srcOrd="1" destOrd="0" presId="urn:microsoft.com/office/officeart/2018/2/layout/IconCircleList"/>
    <dgm:cxn modelId="{42B2BE16-9857-4D6D-9C99-740BE75A4775}" type="presParOf" srcId="{D53ED1CA-F5D8-483A-9EB8-780E20F05ED2}" destId="{2976EDEC-D50D-4606-A90E-A36165901A76}" srcOrd="2" destOrd="0" presId="urn:microsoft.com/office/officeart/2018/2/layout/IconCircleList"/>
    <dgm:cxn modelId="{8074FDE5-CF0F-4CE7-B776-A5EB12E8DDC9}" type="presParOf" srcId="{D53ED1CA-F5D8-483A-9EB8-780E20F05ED2}" destId="{B638B7CA-F60E-4976-A842-55DB0DF66BA2}"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4347B1-CC25-4021-9469-C446AA625125}">
      <dsp:nvSpPr>
        <dsp:cNvPr id="0" name=""/>
        <dsp:cNvSpPr/>
      </dsp:nvSpPr>
      <dsp:spPr>
        <a:xfrm>
          <a:off x="902151" y="36874"/>
          <a:ext cx="805234" cy="8052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ABE095-EECF-4D10-B6D0-1DA96111B0C3}">
      <dsp:nvSpPr>
        <dsp:cNvPr id="0" name=""/>
        <dsp:cNvSpPr/>
      </dsp:nvSpPr>
      <dsp:spPr>
        <a:xfrm>
          <a:off x="1071251" y="205974"/>
          <a:ext cx="467036" cy="46703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49043E-08CE-4EC4-BE10-70E67607E99F}">
      <dsp:nvSpPr>
        <dsp:cNvPr id="0" name=""/>
        <dsp:cNvSpPr/>
      </dsp:nvSpPr>
      <dsp:spPr>
        <a:xfrm>
          <a:off x="1879936" y="36874"/>
          <a:ext cx="1898052" cy="8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1. Title and Approval Sheet</a:t>
          </a:r>
        </a:p>
      </dsp:txBody>
      <dsp:txXfrm>
        <a:off x="1879936" y="36874"/>
        <a:ext cx="1898052" cy="805234"/>
      </dsp:txXfrm>
    </dsp:sp>
    <dsp:sp modelId="{522ABD7E-FA88-4466-8426-31E258BF149B}">
      <dsp:nvSpPr>
        <dsp:cNvPr id="0" name=""/>
        <dsp:cNvSpPr/>
      </dsp:nvSpPr>
      <dsp:spPr>
        <a:xfrm>
          <a:off x="4108710" y="36874"/>
          <a:ext cx="805234" cy="8052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1630FA-7674-4D0E-8373-EF6EC00E25FF}">
      <dsp:nvSpPr>
        <dsp:cNvPr id="0" name=""/>
        <dsp:cNvSpPr/>
      </dsp:nvSpPr>
      <dsp:spPr>
        <a:xfrm>
          <a:off x="4277809" y="205974"/>
          <a:ext cx="467036" cy="467036"/>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2D49AE-E7AA-4A14-A9B3-CCD4F357ABBA}">
      <dsp:nvSpPr>
        <dsp:cNvPr id="0" name=""/>
        <dsp:cNvSpPr/>
      </dsp:nvSpPr>
      <dsp:spPr>
        <a:xfrm>
          <a:off x="5086495" y="36874"/>
          <a:ext cx="1898052" cy="8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2. Project Description and Task Description</a:t>
          </a:r>
        </a:p>
      </dsp:txBody>
      <dsp:txXfrm>
        <a:off x="5086495" y="36874"/>
        <a:ext cx="1898052" cy="805234"/>
      </dsp:txXfrm>
    </dsp:sp>
    <dsp:sp modelId="{EC46152B-7C4B-402C-AAB1-7C384B6CA102}">
      <dsp:nvSpPr>
        <dsp:cNvPr id="0" name=""/>
        <dsp:cNvSpPr/>
      </dsp:nvSpPr>
      <dsp:spPr>
        <a:xfrm>
          <a:off x="902151" y="1483332"/>
          <a:ext cx="805234" cy="8052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A368E6-B565-41E5-BE50-6DD8E8A61F67}">
      <dsp:nvSpPr>
        <dsp:cNvPr id="0" name=""/>
        <dsp:cNvSpPr/>
      </dsp:nvSpPr>
      <dsp:spPr>
        <a:xfrm>
          <a:off x="1071251" y="1652431"/>
          <a:ext cx="467036" cy="46703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96B133-6DFF-4517-887B-A28F51C1D75E}">
      <dsp:nvSpPr>
        <dsp:cNvPr id="0" name=""/>
        <dsp:cNvSpPr/>
      </dsp:nvSpPr>
      <dsp:spPr>
        <a:xfrm>
          <a:off x="1879936" y="1483332"/>
          <a:ext cx="1898052" cy="8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3. Data Quality Objectives and Criteria</a:t>
          </a:r>
        </a:p>
      </dsp:txBody>
      <dsp:txXfrm>
        <a:off x="1879936" y="1483332"/>
        <a:ext cx="1898052" cy="805234"/>
      </dsp:txXfrm>
    </dsp:sp>
    <dsp:sp modelId="{282BFAFB-3443-4AAB-AA88-C78329A4A398}">
      <dsp:nvSpPr>
        <dsp:cNvPr id="0" name=""/>
        <dsp:cNvSpPr/>
      </dsp:nvSpPr>
      <dsp:spPr>
        <a:xfrm>
          <a:off x="4108710" y="1483332"/>
          <a:ext cx="805234" cy="8052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F03604-1716-4A14-9E4E-954974DB3E31}">
      <dsp:nvSpPr>
        <dsp:cNvPr id="0" name=""/>
        <dsp:cNvSpPr/>
      </dsp:nvSpPr>
      <dsp:spPr>
        <a:xfrm>
          <a:off x="4277809" y="1652431"/>
          <a:ext cx="467036" cy="467036"/>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1B5CE-140C-49A0-B48C-D1B83A989096}">
      <dsp:nvSpPr>
        <dsp:cNvPr id="0" name=""/>
        <dsp:cNvSpPr/>
      </dsp:nvSpPr>
      <dsp:spPr>
        <a:xfrm>
          <a:off x="5086495" y="1483332"/>
          <a:ext cx="1898052" cy="8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4. Sampling Process and Network Design</a:t>
          </a:r>
        </a:p>
      </dsp:txBody>
      <dsp:txXfrm>
        <a:off x="5086495" y="1483332"/>
        <a:ext cx="1898052" cy="805234"/>
      </dsp:txXfrm>
    </dsp:sp>
    <dsp:sp modelId="{C825AD93-B86E-4628-8D1D-4BA35C19F4E6}">
      <dsp:nvSpPr>
        <dsp:cNvPr id="0" name=""/>
        <dsp:cNvSpPr/>
      </dsp:nvSpPr>
      <dsp:spPr>
        <a:xfrm>
          <a:off x="902151" y="2929789"/>
          <a:ext cx="805234" cy="8052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B4DBA0-6890-4CFA-BB60-15BF9C0BE714}">
      <dsp:nvSpPr>
        <dsp:cNvPr id="0" name=""/>
        <dsp:cNvSpPr/>
      </dsp:nvSpPr>
      <dsp:spPr>
        <a:xfrm>
          <a:off x="1071251" y="3098888"/>
          <a:ext cx="467036" cy="467036"/>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B04477-A58D-4749-8D0E-325D64F3238F}">
      <dsp:nvSpPr>
        <dsp:cNvPr id="0" name=""/>
        <dsp:cNvSpPr/>
      </dsp:nvSpPr>
      <dsp:spPr>
        <a:xfrm>
          <a:off x="1879936" y="2929789"/>
          <a:ext cx="1898052" cy="8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5. Requirements for </a:t>
          </a:r>
          <a:r>
            <a:rPr lang="en-US" sz="1700" kern="1200"/>
            <a:t>Analytical Methods</a:t>
          </a:r>
          <a:endParaRPr lang="en-US" sz="1700" kern="1200" dirty="0"/>
        </a:p>
      </dsp:txBody>
      <dsp:txXfrm>
        <a:off x="1879936" y="2929789"/>
        <a:ext cx="1898052" cy="805234"/>
      </dsp:txXfrm>
    </dsp:sp>
    <dsp:sp modelId="{4B768B7A-157A-44EC-AAE1-6766CBAA002E}">
      <dsp:nvSpPr>
        <dsp:cNvPr id="0" name=""/>
        <dsp:cNvSpPr/>
      </dsp:nvSpPr>
      <dsp:spPr>
        <a:xfrm>
          <a:off x="4108710" y="2929789"/>
          <a:ext cx="805234" cy="8052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E7B42B-00DE-4B3F-957E-664567A81183}">
      <dsp:nvSpPr>
        <dsp:cNvPr id="0" name=""/>
        <dsp:cNvSpPr/>
      </dsp:nvSpPr>
      <dsp:spPr>
        <a:xfrm>
          <a:off x="4277809" y="3098888"/>
          <a:ext cx="467036" cy="467036"/>
        </a:xfrm>
        <a:prstGeom prst="rect">
          <a:avLst/>
        </a:prstGeom>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38B7CA-F60E-4976-A842-55DB0DF66BA2}">
      <dsp:nvSpPr>
        <dsp:cNvPr id="0" name=""/>
        <dsp:cNvSpPr/>
      </dsp:nvSpPr>
      <dsp:spPr>
        <a:xfrm>
          <a:off x="5086495" y="2929789"/>
          <a:ext cx="1898052" cy="8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6. Requirements for Quality Control</a:t>
          </a:r>
        </a:p>
      </dsp:txBody>
      <dsp:txXfrm>
        <a:off x="5086495" y="2929789"/>
        <a:ext cx="1898052" cy="80523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811AAA-D937-48DD-B190-F08BE24539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7E4A4D1-A5B7-47AD-BEA0-B5FED966F0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46DE27-8B81-4186-8746-69D509761036}" type="datetimeFigureOut">
              <a:rPr lang="en-US" smtClean="0"/>
              <a:t>6/1/21</a:t>
            </a:fld>
            <a:endParaRPr lang="en-US" dirty="0"/>
          </a:p>
        </p:txBody>
      </p:sp>
      <p:sp>
        <p:nvSpPr>
          <p:cNvPr id="4" name="Footer Placeholder 3">
            <a:extLst>
              <a:ext uri="{FF2B5EF4-FFF2-40B4-BE49-F238E27FC236}">
                <a16:creationId xmlns:a16="http://schemas.microsoft.com/office/drawing/2014/main" id="{A30B385F-2BCA-43D4-8112-B3EFD444B0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E20592A-B925-4AF5-9155-78254BE310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952BAE-B16E-4958-8F08-6650B855D35E}" type="slidenum">
              <a:rPr lang="en-US" smtClean="0"/>
              <a:t>‹#›</a:t>
            </a:fld>
            <a:endParaRPr lang="en-US" dirty="0"/>
          </a:p>
        </p:txBody>
      </p:sp>
    </p:spTree>
    <p:extLst>
      <p:ext uri="{BB962C8B-B14F-4D97-AF65-F5344CB8AC3E}">
        <p14:creationId xmlns:p14="http://schemas.microsoft.com/office/powerpoint/2010/main" val="1280552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5540B5-2BC5-4BD7-B03A-BC113BC2D2B3}" type="datetimeFigureOut">
              <a:rPr lang="en-US" smtClean="0"/>
              <a:t>6/1/21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69A8B-C1A7-457D-9352-4EC4DBD6AF86}" type="slidenum">
              <a:rPr lang="en-US" smtClean="0"/>
              <a:t>‹#›</a:t>
            </a:fld>
            <a:endParaRPr lang="en-US" dirty="0"/>
          </a:p>
        </p:txBody>
      </p:sp>
    </p:spTree>
    <p:extLst>
      <p:ext uri="{BB962C8B-B14F-4D97-AF65-F5344CB8AC3E}">
        <p14:creationId xmlns:p14="http://schemas.microsoft.com/office/powerpoint/2010/main" val="3431148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joining us today. My name is Alheli Banos Keener and I’m the indoor environments and asthma coordinator for Region 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prepared this presentation, our goal was to share resources with you so that when you hopefully decide to embark on developing an indoor air program, or a different component in your current air program, you have some good tools to start you off. </a:t>
            </a:r>
          </a:p>
          <a:p>
            <a:endParaRPr lang="en-US" dirty="0"/>
          </a:p>
          <a:p>
            <a:endParaRPr lang="en-US" dirty="0"/>
          </a:p>
        </p:txBody>
      </p:sp>
      <p:sp>
        <p:nvSpPr>
          <p:cNvPr id="4" name="Slide Number Placeholder 3"/>
          <p:cNvSpPr>
            <a:spLocks noGrp="1"/>
          </p:cNvSpPr>
          <p:nvPr>
            <p:ph type="sldNum" sz="quarter" idx="10"/>
          </p:nvPr>
        </p:nvSpPr>
        <p:spPr/>
        <p:txBody>
          <a:bodyPr/>
          <a:lstStyle/>
          <a:p>
            <a:fld id="{C3169A8B-C1A7-457D-9352-4EC4DBD6AF86}" type="slidenum">
              <a:rPr lang="en-US" smtClean="0"/>
              <a:t>1</a:t>
            </a:fld>
            <a:endParaRPr lang="en-US" dirty="0"/>
          </a:p>
        </p:txBody>
      </p:sp>
    </p:spTree>
    <p:extLst>
      <p:ext uri="{BB962C8B-B14F-4D97-AF65-F5344CB8AC3E}">
        <p14:creationId xmlns:p14="http://schemas.microsoft.com/office/powerpoint/2010/main" val="1909793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Prevention is the key  and the purpose is to fix problems</a:t>
            </a:r>
          </a:p>
          <a:p>
            <a:endParaRPr lang="en-US" dirty="0"/>
          </a:p>
          <a:p>
            <a:r>
              <a:rPr lang="en-US" dirty="0"/>
              <a:t>Indoor air is not a regulatory program that has clear standards to follow, so sharing information with the community you serve, on what they can do to improve their indoor air—is extremely important.</a:t>
            </a:r>
          </a:p>
          <a:p>
            <a:endParaRPr lang="en-US" dirty="0"/>
          </a:p>
          <a:p>
            <a:r>
              <a:rPr lang="en-US" dirty="0"/>
              <a:t>We are hoping that you’ll consider adding indoor air activities to future workplans because it’s a direct way to protects human health, it’s something that is real to people, it can have an immediate impact, and personally, I believe it’s also very rewarding work, that allows you to build relationships with your community and help them in a way that is very important to them. </a:t>
            </a:r>
          </a:p>
          <a:p>
            <a:endParaRPr lang="en-US" dirty="0"/>
          </a:p>
        </p:txBody>
      </p:sp>
      <p:sp>
        <p:nvSpPr>
          <p:cNvPr id="4" name="Slide Number Placeholder 3"/>
          <p:cNvSpPr>
            <a:spLocks noGrp="1"/>
          </p:cNvSpPr>
          <p:nvPr>
            <p:ph type="sldNum" sz="quarter" idx="5"/>
          </p:nvPr>
        </p:nvSpPr>
        <p:spPr/>
        <p:txBody>
          <a:bodyPr/>
          <a:lstStyle/>
          <a:p>
            <a:fld id="{C3169A8B-C1A7-457D-9352-4EC4DBD6AF86}" type="slidenum">
              <a:rPr lang="en-US" smtClean="0"/>
              <a:t>11</a:t>
            </a:fld>
            <a:endParaRPr lang="en-US" dirty="0"/>
          </a:p>
        </p:txBody>
      </p:sp>
    </p:spTree>
    <p:extLst>
      <p:ext uri="{BB962C8B-B14F-4D97-AF65-F5344CB8AC3E}">
        <p14:creationId xmlns:p14="http://schemas.microsoft.com/office/powerpoint/2010/main" val="3921390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prepared this presentation as a resource that you can pull up as you are getting ready to put together a GAP workplan, or plan what you’d like to do related to indoor air, healthy homes and asthma outreach and education.  I’m going to breeze through some of this information, but added a lot of detail so that you have it when you are getting ready to plan and build a workplan, or add some activities to a workplan. </a:t>
            </a:r>
          </a:p>
        </p:txBody>
      </p:sp>
      <p:sp>
        <p:nvSpPr>
          <p:cNvPr id="4" name="Slide Number Placeholder 3"/>
          <p:cNvSpPr>
            <a:spLocks noGrp="1"/>
          </p:cNvSpPr>
          <p:nvPr>
            <p:ph type="sldNum" sz="quarter" idx="5"/>
          </p:nvPr>
        </p:nvSpPr>
        <p:spPr/>
        <p:txBody>
          <a:bodyPr/>
          <a:lstStyle/>
          <a:p>
            <a:fld id="{C3169A8B-C1A7-457D-9352-4EC4DBD6AF86}" type="slidenum">
              <a:rPr lang="en-US" smtClean="0"/>
              <a:t>12</a:t>
            </a:fld>
            <a:endParaRPr lang="en-US" dirty="0"/>
          </a:p>
        </p:txBody>
      </p:sp>
    </p:spTree>
    <p:extLst>
      <p:ext uri="{BB962C8B-B14F-4D97-AF65-F5344CB8AC3E}">
        <p14:creationId xmlns:p14="http://schemas.microsoft.com/office/powerpoint/2010/main" val="740226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As Mansel mentioned, education and outreach is the key when doing indoor air quality work. This excerpt from the GAP guidance just demonstrates that importance of education and outreach, identified here as a core environmental program capacity, and this includes doing a baseline needs assessment on different topics. </a:t>
            </a:r>
          </a:p>
          <a:p>
            <a:endParaRPr lang="en-US" dirty="0"/>
          </a:p>
        </p:txBody>
      </p:sp>
      <p:sp>
        <p:nvSpPr>
          <p:cNvPr id="4" name="Slide Number Placeholder 3"/>
          <p:cNvSpPr>
            <a:spLocks noGrp="1"/>
          </p:cNvSpPr>
          <p:nvPr>
            <p:ph type="sldNum" sz="quarter" idx="5"/>
          </p:nvPr>
        </p:nvSpPr>
        <p:spPr/>
        <p:txBody>
          <a:bodyPr/>
          <a:lstStyle/>
          <a:p>
            <a:fld id="{C3169A8B-C1A7-457D-9352-4EC4DBD6AF86}" type="slidenum">
              <a:rPr lang="en-US" smtClean="0"/>
              <a:t>13</a:t>
            </a:fld>
            <a:endParaRPr lang="en-US" dirty="0"/>
          </a:p>
        </p:txBody>
      </p:sp>
    </p:spTree>
    <p:extLst>
      <p:ext uri="{BB962C8B-B14F-4D97-AF65-F5344CB8AC3E}">
        <p14:creationId xmlns:p14="http://schemas.microsoft.com/office/powerpoint/2010/main" val="224784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Guidebook, Education and outreach listed as Capacity B.  You can develop a general environmental education component that focuses on a variety of education and outreach topics such as indoor air, healthy homes, asthma environmental outreach, etc. (since indoor air quality is so closely tied to COVID, the need to work on indoor air quality has never been more clear and necessary. </a:t>
            </a:r>
          </a:p>
          <a:p>
            <a:endParaRPr lang="en-US" dirty="0"/>
          </a:p>
          <a:p>
            <a:r>
              <a:rPr lang="en-US" dirty="0"/>
              <a:t>This includes setting up a system to notify the public of important events, publicize activities (such as your earth day events for example). It includes engaging the community so that they can tell you about their environmental or public health concerns, and it should also set up ways for you, as the Tribal Environmental Protection Program or Agency,  to share information with the community on issues that are important to the tribe, and it should include how you will respond to those issues as well.   </a:t>
            </a:r>
          </a:p>
          <a:p>
            <a:endParaRPr lang="en-US" dirty="0"/>
          </a:p>
        </p:txBody>
      </p:sp>
      <p:sp>
        <p:nvSpPr>
          <p:cNvPr id="4" name="Slide Number Placeholder 3"/>
          <p:cNvSpPr>
            <a:spLocks noGrp="1"/>
          </p:cNvSpPr>
          <p:nvPr>
            <p:ph type="sldNum" sz="quarter" idx="5"/>
          </p:nvPr>
        </p:nvSpPr>
        <p:spPr/>
        <p:txBody>
          <a:bodyPr/>
          <a:lstStyle/>
          <a:p>
            <a:fld id="{C3169A8B-C1A7-457D-9352-4EC4DBD6AF86}" type="slidenum">
              <a:rPr lang="en-US" smtClean="0"/>
              <a:t>14</a:t>
            </a:fld>
            <a:endParaRPr lang="en-US" dirty="0"/>
          </a:p>
        </p:txBody>
      </p:sp>
    </p:spTree>
    <p:extLst>
      <p:ext uri="{BB962C8B-B14F-4D97-AF65-F5344CB8AC3E}">
        <p14:creationId xmlns:p14="http://schemas.microsoft.com/office/powerpoint/2010/main" val="615911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comes directly form the Air Quality Section in the Guidance document – it reiterates that the most important thing to remember, is that the focus of the GAP program is for your Environmental Program to build capacity.  The first stage is to develop the necessary expertise and skills, assign staff, acquire training, compile relevant data, engage the community and collect and analyze data so that you can further develop a program.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3169A8B-C1A7-457D-9352-4EC4DBD6AF86}" type="slidenum">
              <a:rPr lang="en-US" smtClean="0"/>
              <a:t>15</a:t>
            </a:fld>
            <a:endParaRPr lang="en-US" dirty="0"/>
          </a:p>
        </p:txBody>
      </p:sp>
    </p:spTree>
    <p:extLst>
      <p:ext uri="{BB962C8B-B14F-4D97-AF65-F5344CB8AC3E}">
        <p14:creationId xmlns:p14="http://schemas.microsoft.com/office/powerpoint/2010/main" val="607314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capacity indicator, Indicator C, Is focused on building Tribal Ambient and Indoor Air Quality Program Capacities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 highlighted here some examples of program capacities that are eligible under this Indicator and I’ll just mention a few:</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Doing an indoor air quality assessment and report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Establishing a radon program including outreach and education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Preparing recommendations on how to improve indoor air quality</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Establishing a program to do indoor air quality outreach, education and or training for tribal government officials and also for community members</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C3169A8B-C1A7-457D-9352-4EC4DBD6AF86}" type="slidenum">
              <a:rPr lang="en-US" smtClean="0"/>
              <a:t>16</a:t>
            </a:fld>
            <a:endParaRPr lang="en-US" dirty="0"/>
          </a:p>
        </p:txBody>
      </p:sp>
    </p:spTree>
    <p:extLst>
      <p:ext uri="{BB962C8B-B14F-4D97-AF65-F5344CB8AC3E}">
        <p14:creationId xmlns:p14="http://schemas.microsoft.com/office/powerpoint/2010/main" val="3208300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indicator I wanted to point you to is indicator G which focuses on Chemical Safety and Pollution Prevention,—</a:t>
            </a:r>
          </a:p>
          <a:p>
            <a:endParaRPr lang="en-US" dirty="0"/>
          </a:p>
          <a:p>
            <a:r>
              <a:rPr lang="en-US" dirty="0"/>
              <a:t>This one is focused on asbestos, lead, pesticides and other toxics. </a:t>
            </a:r>
          </a:p>
          <a:p>
            <a:endParaRPr lang="en-US" dirty="0"/>
          </a:p>
          <a:p>
            <a:r>
              <a:rPr lang="en-US" dirty="0"/>
              <a:t>So again, doing assessments , establishing community outreach and education programs, establishing a public participation and community involvement programs, and other important work that will improve indoor air quality and environmental health. </a:t>
            </a:r>
          </a:p>
        </p:txBody>
      </p:sp>
      <p:sp>
        <p:nvSpPr>
          <p:cNvPr id="4" name="Slide Number Placeholder 3"/>
          <p:cNvSpPr>
            <a:spLocks noGrp="1"/>
          </p:cNvSpPr>
          <p:nvPr>
            <p:ph type="sldNum" sz="quarter" idx="5"/>
          </p:nvPr>
        </p:nvSpPr>
        <p:spPr/>
        <p:txBody>
          <a:bodyPr/>
          <a:lstStyle/>
          <a:p>
            <a:fld id="{C3169A8B-C1A7-457D-9352-4EC4DBD6AF86}" type="slidenum">
              <a:rPr lang="en-US" smtClean="0"/>
              <a:t>18</a:t>
            </a:fld>
            <a:endParaRPr lang="en-US" dirty="0"/>
          </a:p>
        </p:txBody>
      </p:sp>
    </p:spTree>
    <p:extLst>
      <p:ext uri="{BB962C8B-B14F-4D97-AF65-F5344CB8AC3E}">
        <p14:creationId xmlns:p14="http://schemas.microsoft.com/office/powerpoint/2010/main" val="673119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didn’t list all the capacity indicators, so please make sure to check out the gap guidance and look for more or other capacities to work toward achieving</a:t>
            </a:r>
          </a:p>
          <a:p>
            <a:endParaRPr lang="en-US" dirty="0"/>
          </a:p>
        </p:txBody>
      </p:sp>
      <p:sp>
        <p:nvSpPr>
          <p:cNvPr id="4" name="Slide Number Placeholder 3"/>
          <p:cNvSpPr>
            <a:spLocks noGrp="1"/>
          </p:cNvSpPr>
          <p:nvPr>
            <p:ph type="sldNum" sz="quarter" idx="5"/>
          </p:nvPr>
        </p:nvSpPr>
        <p:spPr/>
        <p:txBody>
          <a:bodyPr/>
          <a:lstStyle/>
          <a:p>
            <a:fld id="{C3169A8B-C1A7-457D-9352-4EC4DBD6AF86}" type="slidenum">
              <a:rPr lang="en-US" smtClean="0"/>
              <a:t>19</a:t>
            </a:fld>
            <a:endParaRPr lang="en-US" dirty="0"/>
          </a:p>
        </p:txBody>
      </p:sp>
    </p:spTree>
    <p:extLst>
      <p:ext uri="{BB962C8B-B14F-4D97-AF65-F5344CB8AC3E}">
        <p14:creationId xmlns:p14="http://schemas.microsoft.com/office/powerpoint/2010/main" val="174060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first item here is a requirement—making sure your EPA-Tribal Environmental Plan or ETEP has education and outreach in it. You can specifically add indoor air, pesticides, healthy homes to your ETEP if you’d like, discuss this with your project officer.  </a:t>
            </a:r>
          </a:p>
          <a:p>
            <a:endParaRPr lang="en-US" dirty="0"/>
          </a:p>
          <a:p>
            <a:r>
              <a:rPr lang="en-US" dirty="0"/>
              <a:t>And please reach out to us for resources and technical assistance.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begin by doing a baseline needs assessment. This will help you organize your thoughts and plan.  </a:t>
            </a:r>
          </a:p>
          <a:p>
            <a:endParaRPr lang="en-US" dirty="0"/>
          </a:p>
        </p:txBody>
      </p:sp>
      <p:sp>
        <p:nvSpPr>
          <p:cNvPr id="4" name="Slide Number Placeholder 3"/>
          <p:cNvSpPr>
            <a:spLocks noGrp="1"/>
          </p:cNvSpPr>
          <p:nvPr>
            <p:ph type="sldNum" sz="quarter" idx="5"/>
          </p:nvPr>
        </p:nvSpPr>
        <p:spPr/>
        <p:txBody>
          <a:bodyPr/>
          <a:lstStyle/>
          <a:p>
            <a:fld id="{C3169A8B-C1A7-457D-9352-4EC4DBD6AF86}" type="slidenum">
              <a:rPr lang="en-US" smtClean="0"/>
              <a:t>20</a:t>
            </a:fld>
            <a:endParaRPr lang="en-US" dirty="0"/>
          </a:p>
        </p:txBody>
      </p:sp>
    </p:spTree>
    <p:extLst>
      <p:ext uri="{BB962C8B-B14F-4D97-AF65-F5344CB8AC3E}">
        <p14:creationId xmlns:p14="http://schemas.microsoft.com/office/powerpoint/2010/main" val="3742378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most of you already have an ETEP in place, your ETEP might already contain general information on Air Quality work. Talk to your project officer to see if you need to update to add detail about focusing on indoor air quality. </a:t>
            </a:r>
          </a:p>
        </p:txBody>
      </p:sp>
      <p:sp>
        <p:nvSpPr>
          <p:cNvPr id="4" name="Slide Number Placeholder 3"/>
          <p:cNvSpPr>
            <a:spLocks noGrp="1"/>
          </p:cNvSpPr>
          <p:nvPr>
            <p:ph type="sldNum" sz="quarter" idx="5"/>
          </p:nvPr>
        </p:nvSpPr>
        <p:spPr/>
        <p:txBody>
          <a:bodyPr/>
          <a:lstStyle/>
          <a:p>
            <a:fld id="{C3169A8B-C1A7-457D-9352-4EC4DBD6AF86}" type="slidenum">
              <a:rPr lang="en-US" smtClean="0"/>
              <a:t>21</a:t>
            </a:fld>
            <a:endParaRPr lang="en-US" dirty="0"/>
          </a:p>
        </p:txBody>
      </p:sp>
    </p:spTree>
    <p:extLst>
      <p:ext uri="{BB962C8B-B14F-4D97-AF65-F5344CB8AC3E}">
        <p14:creationId xmlns:p14="http://schemas.microsoft.com/office/powerpoint/2010/main" val="80216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3237">
              <a:buFont typeface="Arial" panose="020B0604020202020204" pitchFamily="34" charset="0"/>
              <a:buChar char="•"/>
              <a:defRPr/>
            </a:pPr>
            <a:endParaRPr lang="en-US" baseline="0" dirty="0"/>
          </a:p>
          <a:p>
            <a:pPr marL="171450" indent="-171450" defTabSz="933237">
              <a:buFont typeface="Arial" panose="020B0604020202020204" pitchFamily="34" charset="0"/>
              <a:buChar char="•"/>
              <a:defRPr/>
            </a:pPr>
            <a:r>
              <a:rPr lang="en-US" baseline="0" dirty="0"/>
              <a:t>It is estimated that people spend approximately 90% of their time indoors…and that indoor air can be 2 to 5 times more contaminated and sometimes up to 100 times more contaminated than outdoor air. The quality of our indoor air affects us all, but especially the most vulnerable ---the elderly, people with health conditions such as asthma, heart and lung disease-- and especially children because they’re still growing and their organs still developing. </a:t>
            </a:r>
          </a:p>
          <a:p>
            <a:pPr marL="0" indent="0" defTabSz="933237">
              <a:buFont typeface="Arial" panose="020B0604020202020204" pitchFamily="34" charset="0"/>
              <a:buNone/>
              <a:defRPr/>
            </a:pPr>
            <a:endParaRPr lang="en-US" baseline="0" dirty="0"/>
          </a:p>
          <a:p>
            <a:pPr>
              <a:defRPr/>
            </a:pPr>
            <a:br>
              <a:rPr lang="en-US" dirty="0">
                <a:ea typeface="ＭＳ Ｐゴシック" pitchFamily="-65" charset="-128"/>
                <a:cs typeface="ＭＳ Ｐゴシック" pitchFamily="-65" charset="-128"/>
              </a:rPr>
            </a:br>
            <a:endParaRPr lang="en-US" dirty="0">
              <a:ea typeface="ＭＳ Ｐゴシック" pitchFamily="-65" charset="-128"/>
              <a:cs typeface="ＭＳ Ｐゴシック" pitchFamily="-65" charset="-128"/>
            </a:endParaRPr>
          </a:p>
        </p:txBody>
      </p:sp>
      <p:sp>
        <p:nvSpPr>
          <p:cNvPr id="4" name="Slide Number Placeholder 3"/>
          <p:cNvSpPr>
            <a:spLocks noGrp="1"/>
          </p:cNvSpPr>
          <p:nvPr>
            <p:ph type="sldNum" sz="quarter" idx="10"/>
          </p:nvPr>
        </p:nvSpPr>
        <p:spPr/>
        <p:txBody>
          <a:bodyPr/>
          <a:lstStyle/>
          <a:p>
            <a:fld id="{C205C82B-4D51-4015-A007-631B83036A82}" type="slidenum">
              <a:rPr lang="en-US" smtClean="0"/>
              <a:t>3</a:t>
            </a:fld>
            <a:endParaRPr lang="en-US" dirty="0"/>
          </a:p>
        </p:txBody>
      </p:sp>
    </p:spTree>
    <p:extLst>
      <p:ext uri="{BB962C8B-B14F-4D97-AF65-F5344CB8AC3E}">
        <p14:creationId xmlns:p14="http://schemas.microsoft.com/office/powerpoint/2010/main" val="1066845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69A8B-C1A7-457D-9352-4EC4DBD6AF86}" type="slidenum">
              <a:rPr lang="en-US" smtClean="0"/>
              <a:t>22</a:t>
            </a:fld>
            <a:endParaRPr lang="en-US" dirty="0"/>
          </a:p>
        </p:txBody>
      </p:sp>
    </p:spTree>
    <p:extLst>
      <p:ext uri="{BB962C8B-B14F-4D97-AF65-F5344CB8AC3E}">
        <p14:creationId xmlns:p14="http://schemas.microsoft.com/office/powerpoint/2010/main" val="293909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69A8B-C1A7-457D-9352-4EC4DBD6AF86}" type="slidenum">
              <a:rPr lang="en-US" smtClean="0"/>
              <a:t>23</a:t>
            </a:fld>
            <a:endParaRPr lang="en-US" dirty="0"/>
          </a:p>
        </p:txBody>
      </p:sp>
    </p:spTree>
    <p:extLst>
      <p:ext uri="{BB962C8B-B14F-4D97-AF65-F5344CB8AC3E}">
        <p14:creationId xmlns:p14="http://schemas.microsoft.com/office/powerpoint/2010/main" val="484465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that diagram from the GAP guidance that illustrates the steps a Tribe can take to identify and prioritize by doing a baseline needs assessment. This is Appendix 2 from the GAP Guidance. You can use this as you plan and prioritize, or you welcome to develop your own approach. </a:t>
            </a:r>
          </a:p>
          <a:p>
            <a:endParaRPr lang="en-US" dirty="0"/>
          </a:p>
        </p:txBody>
      </p:sp>
      <p:sp>
        <p:nvSpPr>
          <p:cNvPr id="4" name="Slide Number Placeholder 3"/>
          <p:cNvSpPr>
            <a:spLocks noGrp="1"/>
          </p:cNvSpPr>
          <p:nvPr>
            <p:ph type="sldNum" sz="quarter" idx="5"/>
          </p:nvPr>
        </p:nvSpPr>
        <p:spPr/>
        <p:txBody>
          <a:bodyPr/>
          <a:lstStyle/>
          <a:p>
            <a:fld id="{C3169A8B-C1A7-457D-9352-4EC4DBD6AF86}" type="slidenum">
              <a:rPr lang="en-US" smtClean="0"/>
              <a:t>26</a:t>
            </a:fld>
            <a:endParaRPr lang="en-US" dirty="0"/>
          </a:p>
        </p:txBody>
      </p:sp>
    </p:spTree>
    <p:extLst>
      <p:ext uri="{BB962C8B-B14F-4D97-AF65-F5344CB8AC3E}">
        <p14:creationId xmlns:p14="http://schemas.microsoft.com/office/powerpoint/2010/main" val="2860882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69A8B-C1A7-457D-9352-4EC4DBD6AF86}" type="slidenum">
              <a:rPr lang="en-US" smtClean="0"/>
              <a:t>33</a:t>
            </a:fld>
            <a:endParaRPr lang="en-US" dirty="0"/>
          </a:p>
        </p:txBody>
      </p:sp>
    </p:spTree>
    <p:extLst>
      <p:ext uri="{BB962C8B-B14F-4D97-AF65-F5344CB8AC3E}">
        <p14:creationId xmlns:p14="http://schemas.microsoft.com/office/powerpoint/2010/main" val="3459529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Promoting the concept of healthy homes is another possibility. These are the 8 principles of a healthy home. There are many training opportunities available for training in healthy homes, ITEP does an extensive healthy homes training for Tribes that includes a schools walk through to identify indoor air issues.</a:t>
            </a:r>
          </a:p>
        </p:txBody>
      </p:sp>
      <p:sp>
        <p:nvSpPr>
          <p:cNvPr id="4" name="Slide Number Placeholder 3"/>
          <p:cNvSpPr>
            <a:spLocks noGrp="1"/>
          </p:cNvSpPr>
          <p:nvPr>
            <p:ph type="sldNum" sz="quarter" idx="5"/>
          </p:nvPr>
        </p:nvSpPr>
        <p:spPr/>
        <p:txBody>
          <a:bodyPr/>
          <a:lstStyle/>
          <a:p>
            <a:fld id="{C3169A8B-C1A7-457D-9352-4EC4DBD6AF86}" type="slidenum">
              <a:rPr lang="en-US" smtClean="0"/>
              <a:t>34</a:t>
            </a:fld>
            <a:endParaRPr lang="en-US" dirty="0"/>
          </a:p>
        </p:txBody>
      </p:sp>
    </p:spTree>
    <p:extLst>
      <p:ext uri="{BB962C8B-B14F-4D97-AF65-F5344CB8AC3E}">
        <p14:creationId xmlns:p14="http://schemas.microsoft.com/office/powerpoint/2010/main" val="1969521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great sample template from Region 10. There are others templates there as well, on different topics.  This shows activities that you can do, and please remember not to copy and paste directly to your workplan. Region 9 does not allow that, so make sure you modify the template so that it makes sense to you and goes along with the priorities specific to your Tribe, or the Tribe your work with.  A lot of these links here are specific to Region 10, so they will definitely know if you copy and paste. </a:t>
            </a:r>
          </a:p>
        </p:txBody>
      </p:sp>
      <p:sp>
        <p:nvSpPr>
          <p:cNvPr id="4" name="Slide Number Placeholder 3"/>
          <p:cNvSpPr>
            <a:spLocks noGrp="1"/>
          </p:cNvSpPr>
          <p:nvPr>
            <p:ph type="sldNum" sz="quarter" idx="5"/>
          </p:nvPr>
        </p:nvSpPr>
        <p:spPr/>
        <p:txBody>
          <a:bodyPr/>
          <a:lstStyle/>
          <a:p>
            <a:fld id="{C3169A8B-C1A7-457D-9352-4EC4DBD6AF86}" type="slidenum">
              <a:rPr lang="en-US" smtClean="0"/>
              <a:t>36</a:t>
            </a:fld>
            <a:endParaRPr lang="en-US" dirty="0"/>
          </a:p>
        </p:txBody>
      </p:sp>
    </p:spTree>
    <p:extLst>
      <p:ext uri="{BB962C8B-B14F-4D97-AF65-F5344CB8AC3E}">
        <p14:creationId xmlns:p14="http://schemas.microsoft.com/office/powerpoint/2010/main" val="3842671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US Department of health and human services Office of Minority health, American Indian/Alaska Native children are 60% more likely to have asthma as non hispanic white children. This is an alarming statistic!</a:t>
            </a:r>
          </a:p>
          <a:p>
            <a:endParaRPr lang="en-US" dirty="0"/>
          </a:p>
          <a:p>
            <a:r>
              <a:rPr lang="en-US" dirty="0"/>
              <a:t>Asthma is a condition that: • is chronic, meaning that it’s an on-going, long-term health condition; • produces recurring episodes of breathing problems called asthma episodes; • is potentially life-threatening; • can occur at any age; • is not contagious, meaning it cannot spread from one person to another; and • cannot be cured, but can be controlled. </a:t>
            </a:r>
          </a:p>
          <a:p>
            <a:endParaRPr lang="en-US" dirty="0"/>
          </a:p>
          <a:p>
            <a:r>
              <a:rPr lang="en-US" dirty="0"/>
              <a:t>As environmental professionals focused on protecting human health it’s important that we focus on indoor air quality because, as we said earlier, we spend 90% of our time indoors, </a:t>
            </a:r>
            <a:r>
              <a:rPr lang="en-US" b="1" dirty="0"/>
              <a:t>indoor air </a:t>
            </a:r>
            <a:r>
              <a:rPr lang="en-US" dirty="0"/>
              <a:t>combined with outdoor air pollution can be 5 and up to 100 times more contaminated than outdoor air. So an important way to protect human health is by addressing poor indoor air quality, especially if you live an poor ambient our outdoor air quality. (PM, smoke, traffic, pollen)</a:t>
            </a:r>
          </a:p>
          <a:p>
            <a:endParaRPr lang="en-US" dirty="0"/>
          </a:p>
          <a:p>
            <a:r>
              <a:rPr lang="en-US" dirty="0"/>
              <a:t>Asthma is critically important because it can be fatal, but it can be controlled by using medication properly and avoiding environmental triggers. Preventing asthma attacks is extremely important  Especially for families who have children or adults with asthma, who are showing symptoms of uncontrolled asthma, and especially for those without reliable transportation, or that are living in rural areas that are far from medical facilities, or in places where rushing to the emergency room or calling an ambulance isn’t an option. </a:t>
            </a:r>
          </a:p>
          <a:p>
            <a:endParaRPr lang="en-US" dirty="0"/>
          </a:p>
          <a:p>
            <a:r>
              <a:rPr lang="en-US" dirty="0"/>
              <a:t>So this is where you come in. You can assist community members identify environmental asthma triggers and maybe even partner with local health clinics to help families figure out how to use medications.  Please check the GAP guidance and talk to your project officer to discuss how much you can do in this area. Again, as Mansel mentioned this is the type of work that can be so helpful and rewarding. Very different from working to troubleshoot an air monitor or checking results, but equally important.  So let’s talk about those environmental asthma triggers. </a:t>
            </a:r>
          </a:p>
        </p:txBody>
      </p:sp>
      <p:sp>
        <p:nvSpPr>
          <p:cNvPr id="4" name="Slide Number Placeholder 3"/>
          <p:cNvSpPr>
            <a:spLocks noGrp="1"/>
          </p:cNvSpPr>
          <p:nvPr>
            <p:ph type="sldNum" sz="quarter" idx="5"/>
          </p:nvPr>
        </p:nvSpPr>
        <p:spPr/>
        <p:txBody>
          <a:bodyPr/>
          <a:lstStyle/>
          <a:p>
            <a:fld id="{C3169A8B-C1A7-457D-9352-4EC4DBD6AF86}" type="slidenum">
              <a:rPr lang="en-US" smtClean="0"/>
              <a:t>38</a:t>
            </a:fld>
            <a:endParaRPr lang="en-US" dirty="0"/>
          </a:p>
        </p:txBody>
      </p:sp>
    </p:spTree>
    <p:extLst>
      <p:ext uri="{BB962C8B-B14F-4D97-AF65-F5344CB8AC3E}">
        <p14:creationId xmlns:p14="http://schemas.microsoft.com/office/powerpoint/2010/main" val="1923555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Everyone’s asthma is different, they react differently to triggers. There are also emotional triggers, crying, laughing, a scare—I’m not sure we’d classify this as an environmental asthma trigger, but definitely important information to share with folks trying to avoid asthma attacks. So your focus would be on environmental asthma triggers. I’ll go through each of them quickly:</a:t>
            </a:r>
          </a:p>
          <a:p>
            <a:endParaRPr lang="en-US" baseline="0" dirty="0"/>
          </a:p>
          <a:p>
            <a:r>
              <a:rPr lang="en-US" baseline="0" dirty="0"/>
              <a:t>-Dust mites – they are microscopic and form everywhere, and if they are a trigger, cleaning up dust with a wet rag, washing stuffed animals and bedding, using a vacuum with a HEPA filter</a:t>
            </a:r>
          </a:p>
          <a:p>
            <a:r>
              <a:rPr lang="en-US" baseline="0" dirty="0"/>
              <a:t>-Roaches – the droppings and body parts can trigger asthma. Urine from mice and dander can also be a trigger for some, healthy homes, keeping food put away, cleaning up crumbs, fixing leaky faucets (water source) will prevent pests from making themselves at home in your home</a:t>
            </a:r>
          </a:p>
          <a:p>
            <a:r>
              <a:rPr lang="en-US" baseline="0" dirty="0"/>
              <a:t>-Mold is probably one of the most well known of the triggers – can be held at bay by using bathroom fans, keeping your home dry and well ventilated, fixing leaks immediately</a:t>
            </a:r>
          </a:p>
          <a:p>
            <a:r>
              <a:rPr lang="en-US" baseline="0" dirty="0"/>
              <a:t>-Chemicals and cleansers, chemicals, strong odors, this is why using low odor products and recommend healthy cleaning which we will talk about in a bit—</a:t>
            </a:r>
            <a:r>
              <a:rPr lang="en-US" b="1" baseline="0" dirty="0"/>
              <a:t>extremely important information to share now, with COVID, people are cleaning and disinfecting more than usual.</a:t>
            </a:r>
          </a:p>
          <a:p>
            <a:r>
              <a:rPr lang="en-US" baseline="0" dirty="0"/>
              <a:t>-Pet dander – our furry and feathered friends, if you have pets it is very important that you limit the time they spend where an asthmatic sleeps or spends a lot of time. </a:t>
            </a:r>
          </a:p>
          <a:p>
            <a:r>
              <a:rPr lang="en-US" baseline="0" dirty="0"/>
              <a:t>-Cold air – sensitive airways, hyper sensitive airways can constrict with cold air- keeping your house thermically controlled</a:t>
            </a:r>
          </a:p>
          <a:p>
            <a:r>
              <a:rPr lang="en-US" baseline="0" dirty="0"/>
              <a:t>--Scents and odors – another well known asthma trigger that can be easily controlled by not using scented products</a:t>
            </a:r>
          </a:p>
          <a:p>
            <a:r>
              <a:rPr lang="en-US" baseline="0" dirty="0"/>
              <a:t>--Pollen - </a:t>
            </a:r>
          </a:p>
          <a:p>
            <a:r>
              <a:rPr lang="en-US" baseline="0" dirty="0"/>
              <a:t>--Combustion by-products - Burning things release chemicals into the environment, stoves and cooktops, wood burning stoves, release particulate as well and contribute to pollution indoors. If your Tribe uses wood burning stoves, doing education and outreach is important. If you like to cook like I do, ventilation is the key here, using your hood vents is very important. </a:t>
            </a:r>
          </a:p>
          <a:p>
            <a:r>
              <a:rPr lang="en-US" baseline="0" dirty="0"/>
              <a:t>--Outdoor air pollution again, coming inside the home</a:t>
            </a:r>
          </a:p>
          <a:p>
            <a:r>
              <a:rPr lang="en-US" baseline="0" dirty="0"/>
              <a:t>Cigarette smoke – another well known trigger. Folks living in multi-unit housing are exposed to smoke – this could also be an aerosols from e-cigarettes, and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3169A8B-C1A7-457D-9352-4EC4DBD6AF86}" type="slidenum">
              <a:rPr lang="en-US" smtClean="0"/>
              <a:t>39</a:t>
            </a:fld>
            <a:endParaRPr lang="en-US" dirty="0"/>
          </a:p>
        </p:txBody>
      </p:sp>
    </p:spTree>
    <p:extLst>
      <p:ext uri="{BB962C8B-B14F-4D97-AF65-F5344CB8AC3E}">
        <p14:creationId xmlns:p14="http://schemas.microsoft.com/office/powerpoint/2010/main" val="3234478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resources to get you started </a:t>
            </a:r>
          </a:p>
        </p:txBody>
      </p:sp>
      <p:sp>
        <p:nvSpPr>
          <p:cNvPr id="4" name="Slide Number Placeholder 3"/>
          <p:cNvSpPr>
            <a:spLocks noGrp="1"/>
          </p:cNvSpPr>
          <p:nvPr>
            <p:ph type="sldNum" sz="quarter" idx="5"/>
          </p:nvPr>
        </p:nvSpPr>
        <p:spPr/>
        <p:txBody>
          <a:bodyPr/>
          <a:lstStyle/>
          <a:p>
            <a:fld id="{C3169A8B-C1A7-457D-9352-4EC4DBD6AF86}" type="slidenum">
              <a:rPr lang="en-US" smtClean="0"/>
              <a:t>40</a:t>
            </a:fld>
            <a:endParaRPr lang="en-US" dirty="0"/>
          </a:p>
        </p:txBody>
      </p:sp>
    </p:spTree>
    <p:extLst>
      <p:ext uri="{BB962C8B-B14F-4D97-AF65-F5344CB8AC3E}">
        <p14:creationId xmlns:p14="http://schemas.microsoft.com/office/powerpoint/2010/main" val="3812385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resources to get you started </a:t>
            </a:r>
          </a:p>
        </p:txBody>
      </p:sp>
      <p:sp>
        <p:nvSpPr>
          <p:cNvPr id="4" name="Slide Number Placeholder 3"/>
          <p:cNvSpPr>
            <a:spLocks noGrp="1"/>
          </p:cNvSpPr>
          <p:nvPr>
            <p:ph type="sldNum" sz="quarter" idx="5"/>
          </p:nvPr>
        </p:nvSpPr>
        <p:spPr/>
        <p:txBody>
          <a:bodyPr/>
          <a:lstStyle/>
          <a:p>
            <a:fld id="{C3169A8B-C1A7-457D-9352-4EC4DBD6AF86}" type="slidenum">
              <a:rPr lang="en-US" smtClean="0"/>
              <a:t>41</a:t>
            </a:fld>
            <a:endParaRPr lang="en-US" dirty="0"/>
          </a:p>
        </p:txBody>
      </p:sp>
    </p:spTree>
    <p:extLst>
      <p:ext uri="{BB962C8B-B14F-4D97-AF65-F5344CB8AC3E}">
        <p14:creationId xmlns:p14="http://schemas.microsoft.com/office/powerpoint/2010/main" val="1438114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11F6C-FFA1-4FF0-AB0F-86B2F6DB08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079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resources to get you started </a:t>
            </a:r>
          </a:p>
        </p:txBody>
      </p:sp>
      <p:sp>
        <p:nvSpPr>
          <p:cNvPr id="4" name="Slide Number Placeholder 3"/>
          <p:cNvSpPr>
            <a:spLocks noGrp="1"/>
          </p:cNvSpPr>
          <p:nvPr>
            <p:ph type="sldNum" sz="quarter" idx="5"/>
          </p:nvPr>
        </p:nvSpPr>
        <p:spPr/>
        <p:txBody>
          <a:bodyPr/>
          <a:lstStyle/>
          <a:p>
            <a:fld id="{C3169A8B-C1A7-457D-9352-4EC4DBD6AF86}" type="slidenum">
              <a:rPr lang="en-US" smtClean="0"/>
              <a:t>42</a:t>
            </a:fld>
            <a:endParaRPr lang="en-US" dirty="0"/>
          </a:p>
        </p:txBody>
      </p:sp>
    </p:spTree>
    <p:extLst>
      <p:ext uri="{BB962C8B-B14F-4D97-AF65-F5344CB8AC3E}">
        <p14:creationId xmlns:p14="http://schemas.microsoft.com/office/powerpoint/2010/main" val="4121756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Pest Managements outreach to helping the community understand what to do before you reach for chemicals or pesticides…</a:t>
            </a:r>
          </a:p>
        </p:txBody>
      </p:sp>
      <p:sp>
        <p:nvSpPr>
          <p:cNvPr id="4" name="Slide Number Placeholder 3"/>
          <p:cNvSpPr>
            <a:spLocks noGrp="1"/>
          </p:cNvSpPr>
          <p:nvPr>
            <p:ph type="sldNum" sz="quarter" idx="5"/>
          </p:nvPr>
        </p:nvSpPr>
        <p:spPr/>
        <p:txBody>
          <a:bodyPr/>
          <a:lstStyle/>
          <a:p>
            <a:fld id="{C3169A8B-C1A7-457D-9352-4EC4DBD6AF86}" type="slidenum">
              <a:rPr lang="en-US" smtClean="0"/>
              <a:t>46</a:t>
            </a:fld>
            <a:endParaRPr lang="en-US" dirty="0"/>
          </a:p>
        </p:txBody>
      </p:sp>
    </p:spTree>
    <p:extLst>
      <p:ext uri="{BB962C8B-B14F-4D97-AF65-F5344CB8AC3E}">
        <p14:creationId xmlns:p14="http://schemas.microsoft.com/office/powerpoint/2010/main" val="2273873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69A8B-C1A7-457D-9352-4EC4DBD6AF86}" type="slidenum">
              <a:rPr lang="en-US" smtClean="0"/>
              <a:t>47</a:t>
            </a:fld>
            <a:endParaRPr lang="en-US" dirty="0"/>
          </a:p>
        </p:txBody>
      </p:sp>
    </p:spTree>
    <p:extLst>
      <p:ext uri="{BB962C8B-B14F-4D97-AF65-F5344CB8AC3E}">
        <p14:creationId xmlns:p14="http://schemas.microsoft.com/office/powerpoint/2010/main" val="904109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green cleaning, which focuses on eliminating the use of harmful chemicals. </a:t>
            </a:r>
          </a:p>
        </p:txBody>
      </p:sp>
      <p:sp>
        <p:nvSpPr>
          <p:cNvPr id="4" name="Slide Number Placeholder 3"/>
          <p:cNvSpPr>
            <a:spLocks noGrp="1"/>
          </p:cNvSpPr>
          <p:nvPr>
            <p:ph type="sldNum" sz="quarter" idx="10"/>
          </p:nvPr>
        </p:nvSpPr>
        <p:spPr/>
        <p:txBody>
          <a:bodyPr/>
          <a:lstStyle/>
          <a:p>
            <a:fld id="{C3169A8B-C1A7-457D-9352-4EC4DBD6AF86}" type="slidenum">
              <a:rPr lang="en-US" smtClean="0"/>
              <a:t>48</a:t>
            </a:fld>
            <a:endParaRPr lang="en-US" dirty="0"/>
          </a:p>
        </p:txBody>
      </p:sp>
    </p:spTree>
    <p:extLst>
      <p:ext uri="{BB962C8B-B14F-4D97-AF65-F5344CB8AC3E}">
        <p14:creationId xmlns:p14="http://schemas.microsoft.com/office/powerpoint/2010/main" val="7167789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green cleaning, which focuses on eliminating the use of harmful chemicals. </a:t>
            </a:r>
          </a:p>
        </p:txBody>
      </p:sp>
      <p:sp>
        <p:nvSpPr>
          <p:cNvPr id="4" name="Slide Number Placeholder 3"/>
          <p:cNvSpPr>
            <a:spLocks noGrp="1"/>
          </p:cNvSpPr>
          <p:nvPr>
            <p:ph type="sldNum" sz="quarter" idx="10"/>
          </p:nvPr>
        </p:nvSpPr>
        <p:spPr/>
        <p:txBody>
          <a:bodyPr/>
          <a:lstStyle/>
          <a:p>
            <a:fld id="{C3169A8B-C1A7-457D-9352-4EC4DBD6AF86}" type="slidenum">
              <a:rPr lang="en-US" smtClean="0"/>
              <a:t>49</a:t>
            </a:fld>
            <a:endParaRPr lang="en-US" dirty="0"/>
          </a:p>
        </p:txBody>
      </p:sp>
    </p:spTree>
    <p:extLst>
      <p:ext uri="{BB962C8B-B14F-4D97-AF65-F5344CB8AC3E}">
        <p14:creationId xmlns:p14="http://schemas.microsoft.com/office/powerpoint/2010/main" val="919258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69A8B-C1A7-457D-9352-4EC4DBD6AF86}" type="slidenum">
              <a:rPr lang="en-US" smtClean="0"/>
              <a:t>50</a:t>
            </a:fld>
            <a:endParaRPr lang="en-US" dirty="0"/>
          </a:p>
        </p:txBody>
      </p:sp>
    </p:spTree>
    <p:extLst>
      <p:ext uri="{BB962C8B-B14F-4D97-AF65-F5344CB8AC3E}">
        <p14:creationId xmlns:p14="http://schemas.microsoft.com/office/powerpoint/2010/main" val="3864898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needs assessment to determine what the focus is – purchase of instruments depends on needs sometimes</a:t>
            </a:r>
          </a:p>
          <a:p>
            <a:r>
              <a:rPr lang="en-US" dirty="0"/>
              <a:t>CO2 – ventilation</a:t>
            </a:r>
          </a:p>
          <a:p>
            <a:r>
              <a:rPr lang="en-US" dirty="0"/>
              <a:t>Decide why you need it first before you purchase instruments – some Regions require more planning before purchasing instruments</a:t>
            </a:r>
          </a:p>
        </p:txBody>
      </p:sp>
      <p:sp>
        <p:nvSpPr>
          <p:cNvPr id="4" name="Slide Number Placeholder 3"/>
          <p:cNvSpPr>
            <a:spLocks noGrp="1"/>
          </p:cNvSpPr>
          <p:nvPr>
            <p:ph type="sldNum" sz="quarter" idx="5"/>
          </p:nvPr>
        </p:nvSpPr>
        <p:spPr/>
        <p:txBody>
          <a:bodyPr/>
          <a:lstStyle/>
          <a:p>
            <a:fld id="{C3169A8B-C1A7-457D-9352-4EC4DBD6AF86}" type="slidenum">
              <a:rPr lang="en-US" smtClean="0"/>
              <a:t>51</a:t>
            </a:fld>
            <a:endParaRPr lang="en-US" dirty="0"/>
          </a:p>
        </p:txBody>
      </p:sp>
    </p:spTree>
    <p:extLst>
      <p:ext uri="{BB962C8B-B14F-4D97-AF65-F5344CB8AC3E}">
        <p14:creationId xmlns:p14="http://schemas.microsoft.com/office/powerpoint/2010/main" val="2312402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lvl="2" indent="0" algn="l" defTabSz="914400" rtl="0" eaLnBrk="1" fontAlgn="auto" latinLnBrk="0" hangingPunct="1">
              <a:lnSpc>
                <a:spcPct val="90000"/>
              </a:lnSpc>
              <a:spcBef>
                <a:spcPts val="0"/>
              </a:spcBef>
              <a:spcAft>
                <a:spcPts val="0"/>
              </a:spcAft>
              <a:buClrTx/>
              <a:buSzTx/>
              <a:buFontTx/>
              <a:buNone/>
              <a:tabLst/>
              <a:defRPr/>
            </a:pPr>
            <a:r>
              <a:rPr lang="en-US" sz="1600" dirty="0">
                <a:solidFill>
                  <a:schemeClr val="tx1">
                    <a:lumMod val="75000"/>
                    <a:lumOff val="25000"/>
                  </a:schemeClr>
                </a:solidFill>
              </a:rPr>
              <a:t>We hope this has been helpful– in summary it’s all about learning and building your capacity: </a:t>
            </a:r>
          </a:p>
          <a:p>
            <a:pPr marL="914400" marR="0" lvl="2" indent="0" algn="l" defTabSz="914400" rtl="0" eaLnBrk="1" fontAlgn="auto" latinLnBrk="0" hangingPunct="1">
              <a:lnSpc>
                <a:spcPct val="90000"/>
              </a:lnSpc>
              <a:spcBef>
                <a:spcPts val="0"/>
              </a:spcBef>
              <a:spcAft>
                <a:spcPts val="0"/>
              </a:spcAft>
              <a:buClrTx/>
              <a:buSzTx/>
              <a:buFontTx/>
              <a:buNone/>
              <a:tabLst/>
              <a:defRPr/>
            </a:pPr>
            <a:endParaRPr lang="en-US" sz="1600" dirty="0">
              <a:solidFill>
                <a:schemeClr val="tx1">
                  <a:lumMod val="75000"/>
                  <a:lumOff val="25000"/>
                </a:schemeClr>
              </a:solidFill>
            </a:endParaRPr>
          </a:p>
          <a:p>
            <a:pPr marL="914400" marR="0" lvl="2" indent="0" algn="l" defTabSz="914400" rtl="0" eaLnBrk="1" fontAlgn="auto" latinLnBrk="0" hangingPunct="1">
              <a:lnSpc>
                <a:spcPct val="90000"/>
              </a:lnSpc>
              <a:spcBef>
                <a:spcPts val="0"/>
              </a:spcBef>
              <a:spcAft>
                <a:spcPts val="0"/>
              </a:spcAft>
              <a:buClrTx/>
              <a:buSzTx/>
              <a:buFontTx/>
              <a:buNone/>
              <a:tabLst/>
              <a:defRPr/>
            </a:pPr>
            <a:r>
              <a:rPr lang="en-US" sz="1600" dirty="0">
                <a:solidFill>
                  <a:schemeClr val="tx1">
                    <a:lumMod val="75000"/>
                    <a:lumOff val="25000"/>
                  </a:schemeClr>
                </a:solidFill>
              </a:rPr>
              <a:t>Expand your knowledge base is number one. Learn the issues so you can identify priorities as you plan your program.</a:t>
            </a:r>
          </a:p>
          <a:p>
            <a:pPr marL="914400" marR="0" lvl="2" indent="0" algn="l" defTabSz="914400" rtl="0" eaLnBrk="1" fontAlgn="auto" latinLnBrk="0" hangingPunct="1">
              <a:lnSpc>
                <a:spcPct val="90000"/>
              </a:lnSpc>
              <a:spcBef>
                <a:spcPts val="0"/>
              </a:spcBef>
              <a:spcAft>
                <a:spcPts val="0"/>
              </a:spcAft>
              <a:buClrTx/>
              <a:buSzTx/>
              <a:buFontTx/>
              <a:buNone/>
              <a:tabLst/>
              <a:defRPr/>
            </a:pPr>
            <a:endParaRPr lang="en-US" sz="1600" dirty="0">
              <a:solidFill>
                <a:schemeClr val="tx1">
                  <a:lumMod val="75000"/>
                  <a:lumOff val="25000"/>
                </a:schemeClr>
              </a:solidFill>
            </a:endParaRPr>
          </a:p>
          <a:p>
            <a:pPr marL="914400" marR="0" lvl="2" indent="0" algn="l" defTabSz="914400" rtl="0" eaLnBrk="1" fontAlgn="auto" latinLnBrk="0" hangingPunct="1">
              <a:lnSpc>
                <a:spcPct val="90000"/>
              </a:lnSpc>
              <a:spcBef>
                <a:spcPts val="0"/>
              </a:spcBef>
              <a:spcAft>
                <a:spcPts val="0"/>
              </a:spcAft>
              <a:buClrTx/>
              <a:buSzTx/>
              <a:buFontTx/>
              <a:buNone/>
              <a:tabLst/>
              <a:defRPr/>
            </a:pPr>
            <a:r>
              <a:rPr lang="en-US" sz="1600" dirty="0">
                <a:solidFill>
                  <a:schemeClr val="tx1">
                    <a:lumMod val="75000"/>
                    <a:lumOff val="25000"/>
                  </a:schemeClr>
                </a:solidFill>
              </a:rPr>
              <a:t>Identify needed skills and training that you want to acquire to help you do a better job  </a:t>
            </a:r>
          </a:p>
          <a:p>
            <a:pPr marL="914400" marR="0" lvl="2" indent="0" algn="l" defTabSz="914400" rtl="0" eaLnBrk="1" fontAlgn="auto" latinLnBrk="0" hangingPunct="1">
              <a:lnSpc>
                <a:spcPct val="90000"/>
              </a:lnSpc>
              <a:spcBef>
                <a:spcPts val="0"/>
              </a:spcBef>
              <a:spcAft>
                <a:spcPts val="0"/>
              </a:spcAft>
              <a:buClrTx/>
              <a:buSzTx/>
              <a:buFontTx/>
              <a:buNone/>
              <a:tabLst/>
              <a:defRPr/>
            </a:pPr>
            <a:endParaRPr lang="en-US" sz="1600" dirty="0">
              <a:solidFill>
                <a:schemeClr val="tx1">
                  <a:lumMod val="75000"/>
                  <a:lumOff val="25000"/>
                </a:schemeClr>
              </a:solidFill>
            </a:endParaRPr>
          </a:p>
          <a:p>
            <a:pPr marL="914400" marR="0" lvl="2" indent="0" algn="l" defTabSz="914400" rtl="0" eaLnBrk="1" fontAlgn="auto" latinLnBrk="0" hangingPunct="1">
              <a:lnSpc>
                <a:spcPct val="90000"/>
              </a:lnSpc>
              <a:spcBef>
                <a:spcPts val="0"/>
              </a:spcBef>
              <a:spcAft>
                <a:spcPts val="0"/>
              </a:spcAft>
              <a:buClrTx/>
              <a:buSzTx/>
              <a:buFontTx/>
              <a:buNone/>
              <a:tabLst/>
              <a:defRPr/>
            </a:pPr>
            <a:r>
              <a:rPr lang="en-US" sz="1600" dirty="0">
                <a:solidFill>
                  <a:schemeClr val="tx1">
                    <a:lumMod val="75000"/>
                    <a:lumOff val="25000"/>
                  </a:schemeClr>
                </a:solidFill>
              </a:rPr>
              <a:t>Reach out to Tribal Councilmembers and other representatives- you always learn from speaking to others</a:t>
            </a:r>
          </a:p>
          <a:p>
            <a:pPr marL="914400" marR="0" lvl="2" indent="0" algn="l" defTabSz="914400" rtl="0" eaLnBrk="1" fontAlgn="auto" latinLnBrk="0" hangingPunct="1">
              <a:lnSpc>
                <a:spcPct val="90000"/>
              </a:lnSpc>
              <a:spcBef>
                <a:spcPts val="0"/>
              </a:spcBef>
              <a:spcAft>
                <a:spcPts val="0"/>
              </a:spcAft>
              <a:buClrTx/>
              <a:buSzTx/>
              <a:buFontTx/>
              <a:buNone/>
              <a:tabLst/>
              <a:defRPr/>
            </a:pPr>
            <a:endParaRPr lang="en-US" sz="1600" dirty="0">
              <a:solidFill>
                <a:schemeClr val="tx1">
                  <a:lumMod val="75000"/>
                  <a:lumOff val="25000"/>
                </a:schemeClr>
              </a:solidFill>
            </a:endParaRPr>
          </a:p>
          <a:p>
            <a:pPr marL="914400" marR="0" lvl="2" indent="0" algn="l" defTabSz="914400" rtl="0" eaLnBrk="1" fontAlgn="auto" latinLnBrk="0" hangingPunct="1">
              <a:lnSpc>
                <a:spcPct val="90000"/>
              </a:lnSpc>
              <a:spcBef>
                <a:spcPts val="0"/>
              </a:spcBef>
              <a:spcAft>
                <a:spcPts val="0"/>
              </a:spcAft>
              <a:buClrTx/>
              <a:buSzTx/>
              <a:buFontTx/>
              <a:buNone/>
              <a:tabLst/>
              <a:defRPr/>
            </a:pPr>
            <a:r>
              <a:rPr lang="en-US" sz="1600" dirty="0">
                <a:solidFill>
                  <a:schemeClr val="tx1">
                    <a:lumMod val="75000"/>
                    <a:lumOff val="25000"/>
                  </a:schemeClr>
                </a:solidFill>
              </a:rPr>
              <a:t>Reach out to other Tribes doing similar work – if you don’t know who they are, ask me or your project officer and we can find out and get you contacts. </a:t>
            </a:r>
          </a:p>
          <a:p>
            <a:pPr marL="914400" marR="0" lvl="2" indent="0" algn="l" defTabSz="914400" rtl="0" eaLnBrk="1" fontAlgn="auto" latinLnBrk="0" hangingPunct="1">
              <a:lnSpc>
                <a:spcPct val="90000"/>
              </a:lnSpc>
              <a:spcBef>
                <a:spcPts val="0"/>
              </a:spcBef>
              <a:spcAft>
                <a:spcPts val="0"/>
              </a:spcAft>
              <a:buClrTx/>
              <a:buSzTx/>
              <a:buFontTx/>
              <a:buNone/>
              <a:tabLst/>
              <a:defRPr/>
            </a:pPr>
            <a:endParaRPr lang="en-US" sz="1600" dirty="0">
              <a:solidFill>
                <a:schemeClr val="tx1">
                  <a:lumMod val="75000"/>
                  <a:lumOff val="25000"/>
                </a:schemeClr>
              </a:solidFill>
            </a:endParaRPr>
          </a:p>
          <a:p>
            <a:pPr marL="914400" marR="0" lvl="2" indent="0" algn="l" defTabSz="914400" rtl="0" eaLnBrk="1" fontAlgn="auto" latinLnBrk="0" hangingPunct="1">
              <a:lnSpc>
                <a:spcPct val="90000"/>
              </a:lnSpc>
              <a:spcBef>
                <a:spcPts val="0"/>
              </a:spcBef>
              <a:spcAft>
                <a:spcPts val="0"/>
              </a:spcAft>
              <a:buClrTx/>
              <a:buSzTx/>
              <a:buFontTx/>
              <a:buNone/>
              <a:tabLst/>
              <a:defRPr/>
            </a:pPr>
            <a:r>
              <a:rPr lang="en-US" sz="1600" dirty="0">
                <a:solidFill>
                  <a:schemeClr val="tx1">
                    <a:lumMod val="75000"/>
                    <a:lumOff val="25000"/>
                  </a:schemeClr>
                </a:solidFill>
              </a:rPr>
              <a:t>Again, call us at EPA if you need more information, you can also reach out to ITEP for training and technical assistance, and the National Tribal Air Association (NTAA) has an indoor air and woodsmoke workgroup that would really benefit from your participation, google them and check out their website. NAEPC, the Native Environmental Protection Coalition is a Consortia of Tribes and has training every year and asks for input on the type of training that is needed. </a:t>
            </a:r>
          </a:p>
          <a:p>
            <a:pPr marL="914400" marR="0" lvl="2" indent="0" algn="l" defTabSz="914400" rtl="0" eaLnBrk="1" fontAlgn="auto" latinLnBrk="0" hangingPunct="1">
              <a:lnSpc>
                <a:spcPct val="90000"/>
              </a:lnSpc>
              <a:spcBef>
                <a:spcPts val="0"/>
              </a:spcBef>
              <a:spcAft>
                <a:spcPts val="0"/>
              </a:spcAft>
              <a:buClrTx/>
              <a:buSzTx/>
              <a:buFontTx/>
              <a:buNone/>
              <a:tabLst/>
              <a:defRPr/>
            </a:pPr>
            <a:endParaRPr lang="en-US" sz="1600" dirty="0">
              <a:solidFill>
                <a:schemeClr val="tx1">
                  <a:lumMod val="75000"/>
                  <a:lumOff val="25000"/>
                </a:schemeClr>
              </a:solidFill>
            </a:endParaRPr>
          </a:p>
          <a:p>
            <a:pPr marL="914400" marR="0" lvl="2" indent="0" algn="l" defTabSz="914400" rtl="0" eaLnBrk="1" fontAlgn="auto" latinLnBrk="0" hangingPunct="1">
              <a:lnSpc>
                <a:spcPct val="90000"/>
              </a:lnSpc>
              <a:spcBef>
                <a:spcPts val="0"/>
              </a:spcBef>
              <a:spcAft>
                <a:spcPts val="0"/>
              </a:spcAft>
              <a:buClrTx/>
              <a:buSzTx/>
              <a:buFontTx/>
              <a:buNone/>
              <a:tabLst/>
              <a:defRPr/>
            </a:pPr>
            <a:r>
              <a:rPr lang="en-US" sz="1600" dirty="0">
                <a:solidFill>
                  <a:schemeClr val="tx1">
                    <a:lumMod val="75000"/>
                    <a:lumOff val="25000"/>
                  </a:schemeClr>
                </a:solidFill>
              </a:rPr>
              <a:t>Collaborate and coordinate with others working in your Tribal community, local health centers, IHS, HUD, Head Start centers, senior centers and after school youth programs. </a:t>
            </a:r>
          </a:p>
          <a:p>
            <a:pPr marL="914400" marR="0" lvl="2" indent="0" algn="l" defTabSz="914400" rtl="0" eaLnBrk="1" fontAlgn="auto" latinLnBrk="0" hangingPunct="1">
              <a:lnSpc>
                <a:spcPct val="90000"/>
              </a:lnSpc>
              <a:spcBef>
                <a:spcPts val="0"/>
              </a:spcBef>
              <a:spcAft>
                <a:spcPts val="0"/>
              </a:spcAft>
              <a:buClrTx/>
              <a:buSzTx/>
              <a:buFontTx/>
              <a:buNone/>
              <a:tabLst/>
              <a:defRPr/>
            </a:pPr>
            <a:endParaRPr lang="en-US" sz="1600" dirty="0">
              <a:solidFill>
                <a:schemeClr val="tx1">
                  <a:lumMod val="75000"/>
                  <a:lumOff val="25000"/>
                </a:schemeClr>
              </a:solidFill>
            </a:endParaRPr>
          </a:p>
          <a:p>
            <a:pPr marL="914400" marR="0" lvl="2" indent="0" algn="l" defTabSz="914400" rtl="0" eaLnBrk="1" fontAlgn="auto" latinLnBrk="0" hangingPunct="1">
              <a:lnSpc>
                <a:spcPct val="90000"/>
              </a:lnSpc>
              <a:spcBef>
                <a:spcPts val="0"/>
              </a:spcBef>
              <a:spcAft>
                <a:spcPts val="0"/>
              </a:spcAft>
              <a:buClrTx/>
              <a:buSzTx/>
              <a:buFontTx/>
              <a:buNone/>
              <a:tabLst/>
              <a:defRPr/>
            </a:pPr>
            <a:r>
              <a:rPr lang="en-US" sz="1600" dirty="0">
                <a:solidFill>
                  <a:schemeClr val="tx1">
                    <a:lumMod val="75000"/>
                    <a:lumOff val="25000"/>
                  </a:schemeClr>
                </a:solidFill>
              </a:rPr>
              <a:t>Also, identify what tools you need to do your work—a webinar platform in the age of COVID for example, or perhaps actual tools like Carbon Dioxide and Moisture meters which Mansel will talk about in his presentation.</a:t>
            </a:r>
          </a:p>
          <a:p>
            <a:pPr lvl="2">
              <a:lnSpc>
                <a:spcPct val="90000"/>
              </a:lnSpc>
            </a:pPr>
            <a:endParaRPr lang="en-US" sz="1600" dirty="0">
              <a:solidFill>
                <a:schemeClr val="tx1">
                  <a:lumMod val="75000"/>
                  <a:lumOff val="25000"/>
                </a:schemeClr>
              </a:solidFill>
            </a:endParaRPr>
          </a:p>
        </p:txBody>
      </p:sp>
      <p:sp>
        <p:nvSpPr>
          <p:cNvPr id="4" name="Slide Number Placeholder 3"/>
          <p:cNvSpPr>
            <a:spLocks noGrp="1"/>
          </p:cNvSpPr>
          <p:nvPr>
            <p:ph type="sldNum" sz="quarter" idx="5"/>
          </p:nvPr>
        </p:nvSpPr>
        <p:spPr/>
        <p:txBody>
          <a:bodyPr/>
          <a:lstStyle/>
          <a:p>
            <a:fld id="{C3169A8B-C1A7-457D-9352-4EC4DBD6AF86}" type="slidenum">
              <a:rPr lang="en-US" smtClean="0"/>
              <a:t>52</a:t>
            </a:fld>
            <a:endParaRPr lang="en-US" dirty="0"/>
          </a:p>
        </p:txBody>
      </p:sp>
    </p:spTree>
    <p:extLst>
      <p:ext uri="{BB962C8B-B14F-4D97-AF65-F5344CB8AC3E}">
        <p14:creationId xmlns:p14="http://schemas.microsoft.com/office/powerpoint/2010/main" val="1083081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11F6C-FFA1-4FF0-AB0F-86B2F6DB08C3}" type="slidenum">
              <a:rPr lang="en-US" smtClean="0"/>
              <a:t>53</a:t>
            </a:fld>
            <a:endParaRPr lang="en-US" dirty="0"/>
          </a:p>
        </p:txBody>
      </p:sp>
    </p:spTree>
    <p:extLst>
      <p:ext uri="{BB962C8B-B14F-4D97-AF65-F5344CB8AC3E}">
        <p14:creationId xmlns:p14="http://schemas.microsoft.com/office/powerpoint/2010/main" val="3699616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asthma is a huge issue in Native American communities, affecting 12% of people living in tribal communities, which is almost double the current national average of 7.7%. </a:t>
            </a:r>
          </a:p>
          <a:p>
            <a:endParaRPr lang="en-US" dirty="0"/>
          </a:p>
          <a:p>
            <a:r>
              <a:rPr lang="en-US" dirty="0"/>
              <a:t>10.2% of Native children are affected by asthma, compared to 7.5% of the children in the US</a:t>
            </a:r>
          </a:p>
        </p:txBody>
      </p:sp>
      <p:sp>
        <p:nvSpPr>
          <p:cNvPr id="4" name="Slide Number Placeholder 3"/>
          <p:cNvSpPr>
            <a:spLocks noGrp="1"/>
          </p:cNvSpPr>
          <p:nvPr>
            <p:ph type="sldNum" sz="quarter" idx="10"/>
          </p:nvPr>
        </p:nvSpPr>
        <p:spPr/>
        <p:txBody>
          <a:bodyPr/>
          <a:lstStyle/>
          <a:p>
            <a:fld id="{C3169A8B-C1A7-457D-9352-4EC4DBD6AF86}" type="slidenum">
              <a:rPr lang="en-US" smtClean="0"/>
              <a:t>5</a:t>
            </a:fld>
            <a:endParaRPr lang="en-US" dirty="0"/>
          </a:p>
        </p:txBody>
      </p:sp>
    </p:spTree>
    <p:extLst>
      <p:ext uri="{BB962C8B-B14F-4D97-AF65-F5344CB8AC3E}">
        <p14:creationId xmlns:p14="http://schemas.microsoft.com/office/powerpoint/2010/main" val="1392454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69A8B-C1A7-457D-9352-4EC4DBD6AF86}" type="slidenum">
              <a:rPr lang="en-US" smtClean="0"/>
              <a:t>6</a:t>
            </a:fld>
            <a:endParaRPr lang="en-US" dirty="0"/>
          </a:p>
        </p:txBody>
      </p:sp>
    </p:spTree>
    <p:extLst>
      <p:ext uri="{BB962C8B-B14F-4D97-AF65-F5344CB8AC3E}">
        <p14:creationId xmlns:p14="http://schemas.microsoft.com/office/powerpoint/2010/main" val="3374879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69A8B-C1A7-457D-9352-4EC4DBD6AF86}" type="slidenum">
              <a:rPr lang="en-US" smtClean="0"/>
              <a:t>7</a:t>
            </a:fld>
            <a:endParaRPr lang="en-US" dirty="0"/>
          </a:p>
        </p:txBody>
      </p:sp>
    </p:spTree>
    <p:extLst>
      <p:ext uri="{BB962C8B-B14F-4D97-AF65-F5344CB8AC3E}">
        <p14:creationId xmlns:p14="http://schemas.microsoft.com/office/powerpoint/2010/main" val="3600259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MANSEL WILL REPLACE</a:t>
            </a:r>
          </a:p>
        </p:txBody>
      </p:sp>
      <p:sp>
        <p:nvSpPr>
          <p:cNvPr id="4" name="Slide Number Placeholder 3"/>
          <p:cNvSpPr>
            <a:spLocks noGrp="1"/>
          </p:cNvSpPr>
          <p:nvPr>
            <p:ph type="sldNum" sz="quarter" idx="5"/>
          </p:nvPr>
        </p:nvSpPr>
        <p:spPr/>
        <p:txBody>
          <a:bodyPr/>
          <a:lstStyle/>
          <a:p>
            <a:fld id="{C3169A8B-C1A7-457D-9352-4EC4DBD6AF86}" type="slidenum">
              <a:rPr lang="en-US" smtClean="0"/>
              <a:t>8</a:t>
            </a:fld>
            <a:endParaRPr lang="en-US" dirty="0"/>
          </a:p>
        </p:txBody>
      </p:sp>
    </p:spTree>
    <p:extLst>
      <p:ext uri="{BB962C8B-B14F-4D97-AF65-F5344CB8AC3E}">
        <p14:creationId xmlns:p14="http://schemas.microsoft.com/office/powerpoint/2010/main" val="4292172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69A8B-C1A7-457D-9352-4EC4DBD6AF86}" type="slidenum">
              <a:rPr lang="en-US" smtClean="0"/>
              <a:t>9</a:t>
            </a:fld>
            <a:endParaRPr lang="en-US" dirty="0"/>
          </a:p>
        </p:txBody>
      </p:sp>
    </p:spTree>
    <p:extLst>
      <p:ext uri="{BB962C8B-B14F-4D97-AF65-F5344CB8AC3E}">
        <p14:creationId xmlns:p14="http://schemas.microsoft.com/office/powerpoint/2010/main" val="1194273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Prevention is the key  and the purpose is to fix problems</a:t>
            </a:r>
          </a:p>
          <a:p>
            <a:endParaRPr lang="en-US" dirty="0"/>
          </a:p>
          <a:p>
            <a:r>
              <a:rPr lang="en-US" dirty="0"/>
              <a:t>Indoor air is not a regulatory program that has clear standards to follow, so sharing information with the community you serve, on what they can do to improve their indoor air—is extremely important.</a:t>
            </a:r>
          </a:p>
          <a:p>
            <a:endParaRPr lang="en-US" dirty="0"/>
          </a:p>
          <a:p>
            <a:r>
              <a:rPr lang="en-US" dirty="0"/>
              <a:t>We are hoping that you’ll consider adding indoor air activities to future workplans because it’s a direct way to protects human health, it’s something that is real to people, it can have an immediate impact, and personally, I believe it’s also very rewarding work, that allows you to build relationships with your community and help them in a way that is very important to them. </a:t>
            </a:r>
          </a:p>
          <a:p>
            <a:endParaRPr lang="en-US" dirty="0"/>
          </a:p>
        </p:txBody>
      </p:sp>
      <p:sp>
        <p:nvSpPr>
          <p:cNvPr id="4" name="Slide Number Placeholder 3"/>
          <p:cNvSpPr>
            <a:spLocks noGrp="1"/>
          </p:cNvSpPr>
          <p:nvPr>
            <p:ph type="sldNum" sz="quarter" idx="5"/>
          </p:nvPr>
        </p:nvSpPr>
        <p:spPr/>
        <p:txBody>
          <a:bodyPr/>
          <a:lstStyle/>
          <a:p>
            <a:fld id="{C3169A8B-C1A7-457D-9352-4EC4DBD6AF86}" type="slidenum">
              <a:rPr lang="en-US" smtClean="0"/>
              <a:t>10</a:t>
            </a:fld>
            <a:endParaRPr lang="en-US" dirty="0"/>
          </a:p>
        </p:txBody>
      </p:sp>
    </p:spTree>
    <p:extLst>
      <p:ext uri="{BB962C8B-B14F-4D97-AF65-F5344CB8AC3E}">
        <p14:creationId xmlns:p14="http://schemas.microsoft.com/office/powerpoint/2010/main" val="32751197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67731"/>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6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tx1"/>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US"/>
              <a:t>Click to edit Master subtitle style</a:t>
            </a:r>
            <a:endParaRPr lang="en-US" dirty="0"/>
          </a:p>
        </p:txBody>
      </p:sp>
      <p:sp>
        <p:nvSpPr>
          <p:cNvPr id="20" name="Date Placeholder 19"/>
          <p:cNvSpPr>
            <a:spLocks noGrp="1"/>
          </p:cNvSpPr>
          <p:nvPr>
            <p:ph type="dt" sz="half" idx="10"/>
          </p:nvPr>
        </p:nvSpPr>
        <p:spPr>
          <a:xfrm>
            <a:off x="3931920" y="1327188"/>
            <a:ext cx="1280160" cy="457200"/>
          </a:xfrm>
        </p:spPr>
        <p:txBody>
          <a:bodyPr/>
          <a:lstStyle>
            <a:lvl1pPr algn="ctr">
              <a:defRPr sz="1100" spc="0" baseline="0">
                <a:solidFill>
                  <a:schemeClr val="tx1"/>
                </a:solidFill>
                <a:latin typeface="+mn-lt"/>
              </a:defRPr>
            </a:lvl1pPr>
          </a:lstStyle>
          <a:p>
            <a:fld id="{CFBF52EE-16EC-450B-ABBD-AB49EE134888}" type="datetimeFigureOut">
              <a:rPr lang="en-US" smtClean="0"/>
              <a:t>6/1/21</a:t>
            </a:fld>
            <a:endParaRPr lang="en-US" dirty="0"/>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EDFB0F5D-68EC-4B4D-9652-3E7555146643}" type="slidenum">
              <a:rPr lang="en-US" smtClean="0"/>
              <a:t>‹#›</a:t>
            </a:fld>
            <a:endParaRPr lang="en-US" dirty="0"/>
          </a:p>
        </p:txBody>
      </p:sp>
    </p:spTree>
    <p:extLst>
      <p:ext uri="{BB962C8B-B14F-4D97-AF65-F5344CB8AC3E}">
        <p14:creationId xmlns:p14="http://schemas.microsoft.com/office/powerpoint/2010/main" val="4891813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F52EE-16EC-450B-ABBD-AB49EE134888}" type="datetimeFigureOut">
              <a:rPr lang="en-US" smtClean="0"/>
              <a:t>6/1/21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FB0F5D-68EC-4B4D-9652-3E7555146643}" type="slidenum">
              <a:rPr lang="en-US" smtClean="0"/>
              <a:t>‹#›</a:t>
            </a:fld>
            <a:endParaRPr lang="en-US" dirty="0"/>
          </a:p>
        </p:txBody>
      </p:sp>
    </p:spTree>
    <p:extLst>
      <p:ext uri="{BB962C8B-B14F-4D97-AF65-F5344CB8AC3E}">
        <p14:creationId xmlns:p14="http://schemas.microsoft.com/office/powerpoint/2010/main" val="983850781"/>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F52EE-16EC-450B-ABBD-AB49EE134888}" type="datetimeFigureOut">
              <a:rPr lang="en-US" smtClean="0"/>
              <a:t>6/1/21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FB0F5D-68EC-4B4D-9652-3E7555146643}" type="slidenum">
              <a:rPr lang="en-US" smtClean="0"/>
              <a:t>‹#›</a:t>
            </a:fld>
            <a:endParaRPr lang="en-US" dirty="0"/>
          </a:p>
        </p:txBody>
      </p:sp>
    </p:spTree>
    <p:extLst>
      <p:ext uri="{BB962C8B-B14F-4D97-AF65-F5344CB8AC3E}">
        <p14:creationId xmlns:p14="http://schemas.microsoft.com/office/powerpoint/2010/main" val="3314949176"/>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BF52EE-16EC-450B-ABBD-AB49EE134888}" type="datetimeFigureOut">
              <a:rPr lang="en-US" smtClean="0"/>
              <a:t>6/1/21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DFB0F5D-68EC-4B4D-9652-3E7555146643}" type="slidenum">
              <a:rPr lang="en-US" smtClean="0"/>
              <a:t>‹#›</a:t>
            </a:fld>
            <a:endParaRPr lang="en-US" dirty="0"/>
          </a:p>
        </p:txBody>
      </p:sp>
    </p:spTree>
    <p:extLst>
      <p:ext uri="{BB962C8B-B14F-4D97-AF65-F5344CB8AC3E}">
        <p14:creationId xmlns:p14="http://schemas.microsoft.com/office/powerpoint/2010/main" val="260065383"/>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67731"/>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6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tx1"/>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31920" y="1325880"/>
            <a:ext cx="1280160" cy="457200"/>
          </a:xfrm>
        </p:spPr>
        <p:txBody>
          <a:bodyPr/>
          <a:lstStyle>
            <a:lvl1pPr algn="ctr">
              <a:defRPr lang="en-US" sz="1100" kern="1200" spc="0" baseline="0">
                <a:solidFill>
                  <a:schemeClr val="tx1"/>
                </a:solidFill>
                <a:latin typeface="+mn-lt"/>
                <a:ea typeface="+mn-ea"/>
                <a:cs typeface="+mn-cs"/>
              </a:defRPr>
            </a:lvl1pPr>
          </a:lstStyle>
          <a:p>
            <a:fld id="{CFBF52EE-16EC-450B-ABBD-AB49EE134888}" type="datetimeFigureOut">
              <a:rPr lang="en-US" smtClean="0"/>
              <a:t>6/1/21</a:t>
            </a:fld>
            <a:endParaRPr lang="en-US" dirty="0"/>
          </a:p>
        </p:txBody>
      </p:sp>
      <p:sp>
        <p:nvSpPr>
          <p:cNvPr id="5" name="Footer Placeholder 4"/>
          <p:cNvSpPr>
            <a:spLocks noGrp="1"/>
          </p:cNvSpPr>
          <p:nvPr>
            <p:ph type="ftr" sz="quarter" idx="11"/>
          </p:nvPr>
        </p:nvSpPr>
        <p:spPr>
          <a:xfrm>
            <a:off x="1104679" y="5211060"/>
            <a:ext cx="4430268"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6453378" y="5211060"/>
            <a:ext cx="1584198" cy="228600"/>
          </a:xfrm>
        </p:spPr>
        <p:txBody>
          <a:bodyPr/>
          <a:lstStyle/>
          <a:p>
            <a:fld id="{EDFB0F5D-68EC-4B4D-9652-3E7555146643}" type="slidenum">
              <a:rPr lang="en-US" smtClean="0"/>
              <a:t>‹#›</a:t>
            </a:fld>
            <a:endParaRPr lang="en-US" dirty="0"/>
          </a:p>
        </p:txBody>
      </p:sp>
    </p:spTree>
    <p:extLst>
      <p:ext uri="{BB962C8B-B14F-4D97-AF65-F5344CB8AC3E}">
        <p14:creationId xmlns:p14="http://schemas.microsoft.com/office/powerpoint/2010/main" val="12140704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BF52EE-16EC-450B-ABBD-AB49EE134888}" type="datetimeFigureOut">
              <a:rPr lang="en-US" smtClean="0"/>
              <a:t>6/1/21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FB0F5D-68EC-4B4D-9652-3E7555146643}" type="slidenum">
              <a:rPr lang="en-US" smtClean="0"/>
              <a:t>‹#›</a:t>
            </a:fld>
            <a:endParaRPr lang="en-US" dirty="0"/>
          </a:p>
        </p:txBody>
      </p:sp>
    </p:spTree>
    <p:extLst>
      <p:ext uri="{BB962C8B-B14F-4D97-AF65-F5344CB8AC3E}">
        <p14:creationId xmlns:p14="http://schemas.microsoft.com/office/powerpoint/2010/main" val="1544117200"/>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BF52EE-16EC-450B-ABBD-AB49EE134888}" type="datetimeFigureOut">
              <a:rPr lang="en-US" smtClean="0"/>
              <a:t>6/1/21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DFB0F5D-68EC-4B4D-9652-3E7555146643}" type="slidenum">
              <a:rPr lang="en-US" smtClean="0"/>
              <a:t>‹#›</a:t>
            </a:fld>
            <a:endParaRPr lang="en-US" dirty="0"/>
          </a:p>
        </p:txBody>
      </p:sp>
    </p:spTree>
    <p:extLst>
      <p:ext uri="{BB962C8B-B14F-4D97-AF65-F5344CB8AC3E}">
        <p14:creationId xmlns:p14="http://schemas.microsoft.com/office/powerpoint/2010/main" val="1788416268"/>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BF52EE-16EC-450B-ABBD-AB49EE134888}" type="datetimeFigureOut">
              <a:rPr lang="en-US" smtClean="0"/>
              <a:t>6/1/21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DFB0F5D-68EC-4B4D-9652-3E7555146643}" type="slidenum">
              <a:rPr lang="en-US" smtClean="0"/>
              <a:t>‹#›</a:t>
            </a:fld>
            <a:endParaRPr lang="en-US" dirty="0"/>
          </a:p>
        </p:txBody>
      </p:sp>
    </p:spTree>
    <p:extLst>
      <p:ext uri="{BB962C8B-B14F-4D97-AF65-F5344CB8AC3E}">
        <p14:creationId xmlns:p14="http://schemas.microsoft.com/office/powerpoint/2010/main" val="2276678148"/>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BF52EE-16EC-450B-ABBD-AB49EE134888}" type="datetimeFigureOut">
              <a:rPr lang="en-US" smtClean="0"/>
              <a:t>6/1/21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DFB0F5D-68EC-4B4D-9652-3E7555146643}" type="slidenum">
              <a:rPr lang="en-US" smtClean="0"/>
              <a:t>‹#›</a:t>
            </a:fld>
            <a:endParaRPr lang="en-US" dirty="0"/>
          </a:p>
        </p:txBody>
      </p:sp>
    </p:spTree>
    <p:extLst>
      <p:ext uri="{BB962C8B-B14F-4D97-AF65-F5344CB8AC3E}">
        <p14:creationId xmlns:p14="http://schemas.microsoft.com/office/powerpoint/2010/main" val="1982570237"/>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173736"/>
            <a:ext cx="6398514" cy="6510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CFBF52EE-16EC-450B-ABBD-AB49EE134888}" type="datetimeFigureOut">
              <a:rPr lang="en-US" smtClean="0"/>
              <a:t>6/1/21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rgbClr val="FFFFFF"/>
                </a:solidFill>
              </a:defRPr>
            </a:lvl1pPr>
          </a:lstStyle>
          <a:p>
            <a:fld id="{EDFB0F5D-68EC-4B4D-9652-3E7555146643}" type="slidenum">
              <a:rPr lang="en-US" smtClean="0"/>
              <a:t>‹#›</a:t>
            </a:fld>
            <a:endParaRPr lang="en-US" dirty="0"/>
          </a:p>
        </p:txBody>
      </p:sp>
      <p:sp>
        <p:nvSpPr>
          <p:cNvPr id="12" name="Rectangle 11"/>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67942239"/>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173736"/>
            <a:ext cx="6398514" cy="6510528"/>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CFBF52EE-16EC-450B-ABBD-AB49EE134888}" type="datetimeFigureOut">
              <a:rPr lang="en-US" smtClean="0"/>
              <a:t>6/1/21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rgbClr val="FFFFFF"/>
                </a:solidFill>
              </a:defRPr>
            </a:lvl1pPr>
          </a:lstStyle>
          <a:p>
            <a:fld id="{EDFB0F5D-68EC-4B4D-9652-3E7555146643}" type="slidenum">
              <a:rPr lang="en-US" smtClean="0"/>
              <a:t>‹#›</a:t>
            </a:fld>
            <a:endParaRPr lang="en-US" dirty="0"/>
          </a:p>
        </p:txBody>
      </p:sp>
      <p:sp>
        <p:nvSpPr>
          <p:cNvPr id="11" name="Rectangle 10"/>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82234217"/>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4768" y="6309360"/>
            <a:ext cx="2057400" cy="274320"/>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fld id="{CFBF52EE-16EC-450B-ABBD-AB49EE134888}" type="datetimeFigureOut">
              <a:rPr lang="en-US" smtClean="0"/>
              <a:t>6/1/21</a:t>
            </a:fld>
            <a:endParaRPr lang="en-US" dirty="0"/>
          </a:p>
        </p:txBody>
      </p:sp>
      <p:sp>
        <p:nvSpPr>
          <p:cNvPr id="5" name="Footer Placeholder 4"/>
          <p:cNvSpPr>
            <a:spLocks noGrp="1"/>
          </p:cNvSpPr>
          <p:nvPr>
            <p:ph type="ftr" sz="quarter" idx="3"/>
          </p:nvPr>
        </p:nvSpPr>
        <p:spPr>
          <a:xfrm>
            <a:off x="2596896" y="6309360"/>
            <a:ext cx="3950208" cy="274320"/>
          </a:xfrm>
          <a:prstGeom prst="rect">
            <a:avLst/>
          </a:prstGeom>
        </p:spPr>
        <p:txBody>
          <a:bodyPr vert="horz" lIns="91440" tIns="45720" rIns="91440" bIns="45720" rtlCol="0" anchor="b"/>
          <a:lstStyle>
            <a:lvl1pPr algn="ctr">
              <a:defRPr sz="9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7823382" y="6309360"/>
            <a:ext cx="1097280" cy="274320"/>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EDFB0F5D-68EC-4B4D-9652-3E7555146643}" type="slidenum">
              <a:rPr lang="en-US" smtClean="0"/>
              <a:t>‹#›</a:t>
            </a:fld>
            <a:endParaRPr lang="en-US" dirty="0"/>
          </a:p>
        </p:txBody>
      </p:sp>
    </p:spTree>
    <p:extLst>
      <p:ext uri="{BB962C8B-B14F-4D97-AF65-F5344CB8AC3E}">
        <p14:creationId xmlns:p14="http://schemas.microsoft.com/office/powerpoint/2010/main" val="178744377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txStyles>
    <p:title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epa.gov/tribal/frequently-asked-questions-about-indian-environmental-general-assistance-program-gap"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epa.gov/tribal/2013-guidance-award-and-management-general-assistance-agreements-tribes-and-intertribal"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s://www.epa.gov/clean-air-act-overview/plain-english-guide-clean-air-act"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epa.gov/tribal/epa-tribal-environmental-plans-eteps-fact-sheet"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mailto:banos.alheli@epa.gov/619-235-4767" TargetMode="External"/><Relationship Id="rId4" Type="http://schemas.openxmlformats.org/officeDocument/2006/relationships/diagramLayout" Target="../diagrams/layout1.xml"/><Relationship Id="rId9" Type="http://schemas.openxmlformats.org/officeDocument/2006/relationships/hyperlink" Target="mailto:Mansel.Nelson@nau.edu" TargetMode="Externa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epa.gov/sites/production/files/2015-05/documents/gap-guidance-final.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epa.gov/sites/production/files/2017-06/documents/example_1_r9_tribal_environmental_plan_tep.pdf" TargetMode="External"/><Relationship Id="rId4" Type="http://schemas.openxmlformats.org/officeDocument/2006/relationships/hyperlink" Target="https://www.epa.gov/tribal-pacific-sw/epa-pacific-southwest-region-9-sample-tribal-environmental-plans-tep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hyperlink" Target="https://www.hud.gov/program_offices/healthy_homes/tribal_healthy_home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9.tiff"/></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epa.gov/report-environment/indoor-air-quality"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mailto:Josephine.Kamkoff@nau.edu"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diagramLayout" Target="../diagrams/layout3.xml"/><Relationship Id="rId7" Type="http://schemas.openxmlformats.org/officeDocument/2006/relationships/image" Target="../media/image1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hud.gov/sites/documents/HHPGM_FINAL_CH1.PDF" TargetMode="External"/><Relationship Id="rId2" Type="http://schemas.openxmlformats.org/officeDocument/2006/relationships/image" Target="../media/image27.emf"/><Relationship Id="rId1" Type="http://schemas.openxmlformats.org/officeDocument/2006/relationships/slideLayout" Target="../slideLayouts/slideLayout5.xml"/><Relationship Id="rId5" Type="http://schemas.openxmlformats.org/officeDocument/2006/relationships/hyperlink" Target="https://www.epa.gov/indoor-air-quality-iaq/inside-story-guide-indoor-air-quality" TargetMode="External"/><Relationship Id="rId4" Type="http://schemas.openxmlformats.org/officeDocument/2006/relationships/hyperlink" Target="https://www.hud.gov/program_offices/healthy_homes/tribal_healthy_home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epa.gov/sites/production/files/2018-11/documents/r10-gap-tools-air-workplan-templates.pdf"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hyperlink" Target="https://www.epa.gov/indoor-air-quality-iaq/introduction-indoor-air-quality#health"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www.epa.gov/asthma/asthma-home-environment-checklist" TargetMode="External"/><Relationship Id="rId3" Type="http://schemas.openxmlformats.org/officeDocument/2006/relationships/hyperlink" Target="https://www.epa.gov/indoor-air-quality-iaq/indoor-air-quality-tools-tribal-communities" TargetMode="External"/><Relationship Id="rId7" Type="http://schemas.openxmlformats.org/officeDocument/2006/relationships/hyperlink" Target="http://www.rampasthma.org/archives/16288"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hyperlink" Target="https://www.lung.org/lung-health-diseases/lung-disease-lookup/asthma/asthma-education-advocacy/asthma-basics" TargetMode="External"/><Relationship Id="rId5" Type="http://schemas.openxmlformats.org/officeDocument/2006/relationships/hyperlink" Target="https://mediaspace.nau.edu/media/0_aytkad0f" TargetMode="External"/><Relationship Id="rId4" Type="http://schemas.openxmlformats.org/officeDocument/2006/relationships/hyperlink" Target="https://www.epa.gov/sites/production/files/2014-08/documents/asthmabasics_slides.pdf" TargetMode="External"/><Relationship Id="rId9" Type="http://schemas.openxmlformats.org/officeDocument/2006/relationships/hyperlink" Target="https://www.cdc.gov/asthma/default.ht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hyperlink" Target="https://www.epa.gov/sites/production/files/2018-11/documents/r10-gap-tools-air-workplan-templates.pdf" TargetMode="External"/><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epa.gov/ipm/introduction-integrated-pest-management"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hyperlink" Target="http://www.npic.orst.edu/" TargetMode="External"/><Relationship Id="rId4" Type="http://schemas.openxmlformats.org/officeDocument/2006/relationships/hyperlink" Target="http://www.stoppests.org/"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0.png"/><Relationship Id="rId4" Type="http://schemas.openxmlformats.org/officeDocument/2006/relationships/hyperlink" Target="https://www.epa.gov/schools/green-cleaning-sanitizing-and-disinfecting-toolkit-early-care-and-education" TargetMode="Externa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51.tiff"/><Relationship Id="rId5" Type="http://schemas.openxmlformats.org/officeDocument/2006/relationships/hyperlink" Target="https://acis.cals.arizona.edu/docs/default-source/community-ipm-documents/newsletters/april2021azschoolandhomeipmnewletter.pdf" TargetMode="External"/><Relationship Id="rId4" Type="http://schemas.openxmlformats.org/officeDocument/2006/relationships/hyperlink" Target="https://static.ewg.org/pdf/EWG_Tipsheet_COVID-CleaningProducts_PP01.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nchs/fastats/asthma.ht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hyperlink" Target="https://www.cdc.gov/asthma/most_recent_national_asthma_data.htm"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6.xml"/><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Banos.Alheli@epa.gov"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mailto:mansel.nelson@nau.edu" TargetMode="External"/><Relationship Id="rId5" Type="http://schemas.openxmlformats.org/officeDocument/2006/relationships/image" Target="../media/image60.png"/><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2" Type="http://schemas.openxmlformats.org/officeDocument/2006/relationships/hyperlink" Target="mailto:shannon.Danielle@epa.gov"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mailto:shannon.danielle@epa.go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projects.iq.harvard.edu/covid-pm/hom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nau.edu/eeop" TargetMode="Externa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F5D358-4B6E-4933-8498-9255E8542B20}"/>
              </a:ext>
            </a:extLst>
          </p:cNvPr>
          <p:cNvSpPr>
            <a:spLocks noGrp="1"/>
          </p:cNvSpPr>
          <p:nvPr>
            <p:ph type="ctrTitle"/>
          </p:nvPr>
        </p:nvSpPr>
        <p:spPr>
          <a:xfrm>
            <a:off x="1098698" y="3793635"/>
            <a:ext cx="6941210" cy="1614113"/>
          </a:xfrm>
        </p:spPr>
        <p:txBody>
          <a:bodyPr/>
          <a:lstStyle/>
          <a:p>
            <a:r>
              <a:rPr lang="en-US" sz="1400" dirty="0"/>
              <a:t>Mansel Nelson</a:t>
            </a:r>
            <a:br>
              <a:rPr lang="en-US" sz="1400" dirty="0"/>
            </a:br>
            <a:r>
              <a:rPr lang="en-US" sz="1400" dirty="0"/>
              <a:t>Program manager</a:t>
            </a:r>
            <a:br>
              <a:rPr lang="en-US" sz="1400" dirty="0"/>
            </a:br>
            <a:r>
              <a:rPr lang="en-US" sz="1400" dirty="0"/>
              <a:t>institute for tribal environmental professionals</a:t>
            </a:r>
            <a:br>
              <a:rPr lang="en-US" sz="1400" dirty="0"/>
            </a:br>
            <a:br>
              <a:rPr lang="en-US" sz="1400" dirty="0"/>
            </a:br>
            <a:br>
              <a:rPr lang="en-US" sz="1400" dirty="0"/>
            </a:br>
            <a:r>
              <a:rPr lang="en-US" sz="1400" dirty="0"/>
              <a:t>Alheli Baños-Keener</a:t>
            </a:r>
            <a:br>
              <a:rPr lang="en-US" sz="1400" dirty="0"/>
            </a:br>
            <a:r>
              <a:rPr lang="en-US" sz="1400" dirty="0"/>
              <a:t>Indoor environments and asthma coordinator</a:t>
            </a:r>
            <a:br>
              <a:rPr lang="en-US" sz="1400" dirty="0"/>
            </a:br>
            <a:r>
              <a:rPr lang="en-US" sz="1400" dirty="0"/>
              <a:t>USEPA Region 9</a:t>
            </a:r>
          </a:p>
        </p:txBody>
      </p:sp>
      <p:sp>
        <p:nvSpPr>
          <p:cNvPr id="7" name="Subtitle 6">
            <a:extLst>
              <a:ext uri="{FF2B5EF4-FFF2-40B4-BE49-F238E27FC236}">
                <a16:creationId xmlns:a16="http://schemas.microsoft.com/office/drawing/2014/main" id="{1DAA44D4-3522-498F-8736-A64029CD1740}"/>
              </a:ext>
            </a:extLst>
          </p:cNvPr>
          <p:cNvSpPr>
            <a:spLocks noGrp="1"/>
          </p:cNvSpPr>
          <p:nvPr>
            <p:ph type="subTitle" idx="1"/>
          </p:nvPr>
        </p:nvSpPr>
        <p:spPr>
          <a:xfrm>
            <a:off x="1098697" y="2075881"/>
            <a:ext cx="6941209" cy="1546339"/>
          </a:xfrm>
        </p:spPr>
        <p:txBody>
          <a:bodyPr>
            <a:normAutofit/>
          </a:bodyPr>
          <a:lstStyle/>
          <a:p>
            <a:r>
              <a:rPr lang="en-US" sz="2800" dirty="0"/>
              <a:t>Developing a Tribal </a:t>
            </a:r>
          </a:p>
          <a:p>
            <a:r>
              <a:rPr lang="en-US" sz="2800" dirty="0"/>
              <a:t>Indoor Air Program</a:t>
            </a:r>
          </a:p>
          <a:p>
            <a:r>
              <a:rPr lang="en-US" sz="2800" dirty="0"/>
              <a:t>June 2, 2021</a:t>
            </a:r>
          </a:p>
          <a:p>
            <a:endParaRPr lang="en-US" dirty="0"/>
          </a:p>
        </p:txBody>
      </p:sp>
    </p:spTree>
    <p:extLst>
      <p:ext uri="{BB962C8B-B14F-4D97-AF65-F5344CB8AC3E}">
        <p14:creationId xmlns:p14="http://schemas.microsoft.com/office/powerpoint/2010/main" val="3828881186"/>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228BF-1914-47C3-B08A-0043908B77D0}"/>
              </a:ext>
            </a:extLst>
          </p:cNvPr>
          <p:cNvSpPr>
            <a:spLocks noGrp="1"/>
          </p:cNvSpPr>
          <p:nvPr>
            <p:ph type="title"/>
          </p:nvPr>
        </p:nvSpPr>
        <p:spPr>
          <a:xfrm>
            <a:off x="244928" y="218050"/>
            <a:ext cx="8654143" cy="1258411"/>
          </a:xfrm>
        </p:spPr>
        <p:style>
          <a:lnRef idx="3">
            <a:schemeClr val="lt1"/>
          </a:lnRef>
          <a:fillRef idx="1">
            <a:schemeClr val="accent1"/>
          </a:fillRef>
          <a:effectRef idx="1">
            <a:schemeClr val="accent1"/>
          </a:effectRef>
          <a:fontRef idx="minor">
            <a:schemeClr val="lt1"/>
          </a:fontRef>
        </p:style>
        <p:txBody>
          <a:bodyPr>
            <a:normAutofit fontScale="90000"/>
          </a:bodyPr>
          <a:lstStyle/>
          <a:p>
            <a:pPr algn="ctr"/>
            <a:r>
              <a:rPr lang="en-US" sz="4400" dirty="0"/>
              <a:t>Developing a Tribal </a:t>
            </a:r>
            <a:br>
              <a:rPr lang="en-US" sz="4400" dirty="0"/>
            </a:br>
            <a:r>
              <a:rPr lang="en-US" sz="4400" dirty="0"/>
              <a:t>Indoor Air Program through GAP</a:t>
            </a:r>
            <a:endParaRPr lang="en-US" dirty="0"/>
          </a:p>
        </p:txBody>
      </p:sp>
      <p:sp>
        <p:nvSpPr>
          <p:cNvPr id="3" name="Content Placeholder 2">
            <a:extLst>
              <a:ext uri="{FF2B5EF4-FFF2-40B4-BE49-F238E27FC236}">
                <a16:creationId xmlns:a16="http://schemas.microsoft.com/office/drawing/2014/main" id="{A096642A-EB1C-446D-A54C-008D3B453CD6}"/>
              </a:ext>
            </a:extLst>
          </p:cNvPr>
          <p:cNvSpPr>
            <a:spLocks noGrp="1"/>
          </p:cNvSpPr>
          <p:nvPr>
            <p:ph idx="1"/>
          </p:nvPr>
        </p:nvSpPr>
        <p:spPr>
          <a:xfrm>
            <a:off x="731519" y="1972648"/>
            <a:ext cx="7680960" cy="4462807"/>
          </a:xfrm>
        </p:spPr>
        <p:txBody>
          <a:bodyPr>
            <a:normAutofit lnSpcReduction="10000"/>
          </a:bodyPr>
          <a:lstStyle/>
          <a:p>
            <a:r>
              <a:rPr lang="en-US" sz="2400" dirty="0"/>
              <a:t>This is a voluntary program with limited regulations and statutes—unlike ambient air</a:t>
            </a:r>
          </a:p>
          <a:p>
            <a:endParaRPr lang="en-US" sz="2400" dirty="0"/>
          </a:p>
          <a:p>
            <a:r>
              <a:rPr lang="en-US" sz="2400" dirty="0"/>
              <a:t>Education and outreach is key in improving indoor environments and environmental health</a:t>
            </a:r>
          </a:p>
          <a:p>
            <a:endParaRPr lang="en-US" sz="2400" dirty="0"/>
          </a:p>
          <a:p>
            <a:r>
              <a:rPr lang="en-US" sz="2400" dirty="0"/>
              <a:t>Why work on this? </a:t>
            </a:r>
          </a:p>
          <a:p>
            <a:pPr lvl="1"/>
            <a:r>
              <a:rPr lang="en-US" sz="2000" dirty="0"/>
              <a:t>To directly protect human health</a:t>
            </a:r>
          </a:p>
          <a:p>
            <a:pPr lvl="1"/>
            <a:r>
              <a:rPr lang="en-US" sz="2000" dirty="0"/>
              <a:t>Immediate return – it’s practical and tangible </a:t>
            </a:r>
          </a:p>
          <a:p>
            <a:pPr lvl="1"/>
            <a:r>
              <a:rPr lang="en-US" sz="2000" dirty="0"/>
              <a:t>You learn about your community, build relationships and help them in a way that is practical and real to them</a:t>
            </a:r>
          </a:p>
        </p:txBody>
      </p:sp>
    </p:spTree>
    <p:extLst>
      <p:ext uri="{BB962C8B-B14F-4D97-AF65-F5344CB8AC3E}">
        <p14:creationId xmlns:p14="http://schemas.microsoft.com/office/powerpoint/2010/main" val="3544444874"/>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228BF-1914-47C3-B08A-0043908B77D0}"/>
              </a:ext>
            </a:extLst>
          </p:cNvPr>
          <p:cNvSpPr>
            <a:spLocks noGrp="1"/>
          </p:cNvSpPr>
          <p:nvPr>
            <p:ph type="title"/>
          </p:nvPr>
        </p:nvSpPr>
        <p:spPr>
          <a:xfrm>
            <a:off x="244928" y="218050"/>
            <a:ext cx="8654143" cy="1258411"/>
          </a:xfrm>
        </p:spPr>
        <p:style>
          <a:lnRef idx="3">
            <a:schemeClr val="lt1"/>
          </a:lnRef>
          <a:fillRef idx="1">
            <a:schemeClr val="accent1"/>
          </a:fillRef>
          <a:effectRef idx="1">
            <a:schemeClr val="accent1"/>
          </a:effectRef>
          <a:fontRef idx="minor">
            <a:schemeClr val="lt1"/>
          </a:fontRef>
        </p:style>
        <p:txBody>
          <a:bodyPr>
            <a:normAutofit/>
          </a:bodyPr>
          <a:lstStyle/>
          <a:p>
            <a:pPr algn="ctr"/>
            <a:r>
              <a:rPr lang="en-US" sz="4400" dirty="0"/>
              <a:t>POLL</a:t>
            </a:r>
            <a:endParaRPr lang="en-US" dirty="0"/>
          </a:p>
        </p:txBody>
      </p:sp>
      <p:sp>
        <p:nvSpPr>
          <p:cNvPr id="3" name="Content Placeholder 2">
            <a:extLst>
              <a:ext uri="{FF2B5EF4-FFF2-40B4-BE49-F238E27FC236}">
                <a16:creationId xmlns:a16="http://schemas.microsoft.com/office/drawing/2014/main" id="{A096642A-EB1C-446D-A54C-008D3B453CD6}"/>
              </a:ext>
            </a:extLst>
          </p:cNvPr>
          <p:cNvSpPr>
            <a:spLocks noGrp="1"/>
          </p:cNvSpPr>
          <p:nvPr>
            <p:ph idx="1"/>
          </p:nvPr>
        </p:nvSpPr>
        <p:spPr>
          <a:xfrm>
            <a:off x="731519" y="1972648"/>
            <a:ext cx="7680960" cy="4462807"/>
          </a:xfrm>
        </p:spPr>
        <p:txBody>
          <a:bodyPr>
            <a:normAutofit/>
          </a:bodyPr>
          <a:lstStyle/>
          <a:p>
            <a:pPr marL="0" indent="0">
              <a:buNone/>
            </a:pPr>
            <a:r>
              <a:rPr lang="en-US" sz="2000" dirty="0"/>
              <a:t>What funding source(s) do you anticipate using for IAQ activities?</a:t>
            </a:r>
          </a:p>
          <a:p>
            <a:r>
              <a:rPr lang="en-US" sz="2000" dirty="0"/>
              <a:t>GAP</a:t>
            </a:r>
          </a:p>
          <a:p>
            <a:r>
              <a:rPr lang="en-US" sz="2000" dirty="0"/>
              <a:t>CAA103</a:t>
            </a:r>
          </a:p>
          <a:p>
            <a:r>
              <a:rPr lang="en-US" sz="2000" dirty="0"/>
              <a:t>CAA105</a:t>
            </a:r>
          </a:p>
          <a:p>
            <a:r>
              <a:rPr lang="en-US" sz="2000" dirty="0"/>
              <a:t>HUD</a:t>
            </a:r>
          </a:p>
          <a:p>
            <a:r>
              <a:rPr lang="en-US" sz="2000" dirty="0"/>
              <a:t>Other</a:t>
            </a:r>
          </a:p>
        </p:txBody>
      </p:sp>
    </p:spTree>
    <p:extLst>
      <p:ext uri="{BB962C8B-B14F-4D97-AF65-F5344CB8AC3E}">
        <p14:creationId xmlns:p14="http://schemas.microsoft.com/office/powerpoint/2010/main" val="1724353272"/>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340A60-5118-4097-8436-DDC3F6A9592C}"/>
              </a:ext>
            </a:extLst>
          </p:cNvPr>
          <p:cNvSpPr>
            <a:spLocks noGrp="1"/>
          </p:cNvSpPr>
          <p:nvPr>
            <p:ph type="title"/>
          </p:nvPr>
        </p:nvSpPr>
        <p:spPr>
          <a:xfrm>
            <a:off x="1170432" y="2399109"/>
            <a:ext cx="6803136" cy="2587752"/>
          </a:xfrm>
        </p:spPr>
        <p:txBody>
          <a:bodyPr/>
          <a:lstStyle/>
          <a:p>
            <a:r>
              <a:rPr lang="en-US" dirty="0"/>
              <a:t>GAP Eligibility and where </a:t>
            </a:r>
            <a:br>
              <a:rPr lang="en-US" dirty="0"/>
            </a:br>
            <a:r>
              <a:rPr lang="en-US" dirty="0"/>
              <a:t>to begin</a:t>
            </a:r>
            <a:br>
              <a:rPr lang="en-US" dirty="0"/>
            </a:br>
            <a:endParaRPr lang="en-US" dirty="0"/>
          </a:p>
        </p:txBody>
      </p:sp>
      <p:sp>
        <p:nvSpPr>
          <p:cNvPr id="3" name="Content Placeholder 2">
            <a:extLst>
              <a:ext uri="{FF2B5EF4-FFF2-40B4-BE49-F238E27FC236}">
                <a16:creationId xmlns:a16="http://schemas.microsoft.com/office/drawing/2014/main" id="{32634A85-783C-4C1E-B90A-ADB3167D1BEB}"/>
              </a:ext>
            </a:extLst>
          </p:cNvPr>
          <p:cNvSpPr>
            <a:spLocks noGrp="1"/>
          </p:cNvSpPr>
          <p:nvPr>
            <p:ph type="body" idx="1"/>
          </p:nvPr>
        </p:nvSpPr>
        <p:spPr>
          <a:xfrm>
            <a:off x="1170432" y="4522527"/>
            <a:ext cx="6803136" cy="928668"/>
          </a:xfrm>
        </p:spPr>
        <p:txBody>
          <a:bodyPr>
            <a:normAutofit/>
          </a:bodyPr>
          <a:lstStyle/>
          <a:p>
            <a:r>
              <a:rPr lang="en-US" sz="2400" dirty="0"/>
              <a:t>A few examples</a:t>
            </a:r>
          </a:p>
        </p:txBody>
      </p:sp>
    </p:spTree>
    <p:extLst>
      <p:ext uri="{BB962C8B-B14F-4D97-AF65-F5344CB8AC3E}">
        <p14:creationId xmlns:p14="http://schemas.microsoft.com/office/powerpoint/2010/main" val="2127453092"/>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3949A-E9E8-4351-91A0-19C7436663EA}"/>
              </a:ext>
            </a:extLst>
          </p:cNvPr>
          <p:cNvSpPr>
            <a:spLocks noGrp="1"/>
          </p:cNvSpPr>
          <p:nvPr>
            <p:ph type="title"/>
          </p:nvPr>
        </p:nvSpPr>
        <p:spPr>
          <a:xfrm>
            <a:off x="217714" y="274320"/>
            <a:ext cx="8708572" cy="741680"/>
          </a:xfrm>
        </p:spPr>
        <p:style>
          <a:lnRef idx="3">
            <a:schemeClr val="lt1"/>
          </a:lnRef>
          <a:fillRef idx="1">
            <a:schemeClr val="accent1"/>
          </a:fillRef>
          <a:effectRef idx="1">
            <a:schemeClr val="accent1"/>
          </a:effectRef>
          <a:fontRef idx="minor">
            <a:schemeClr val="lt1"/>
          </a:fontRef>
        </p:style>
        <p:txBody>
          <a:bodyPr/>
          <a:lstStyle/>
          <a:p>
            <a:pPr algn="ctr"/>
            <a:r>
              <a:rPr lang="en-US" dirty="0"/>
              <a:t>General GAP Guidance</a:t>
            </a:r>
          </a:p>
        </p:txBody>
      </p:sp>
      <p:sp>
        <p:nvSpPr>
          <p:cNvPr id="3" name="Content Placeholder 2">
            <a:extLst>
              <a:ext uri="{FF2B5EF4-FFF2-40B4-BE49-F238E27FC236}">
                <a16:creationId xmlns:a16="http://schemas.microsoft.com/office/drawing/2014/main" id="{FCB97F7E-3770-46C6-9486-F31F5CA9F761}"/>
              </a:ext>
            </a:extLst>
          </p:cNvPr>
          <p:cNvSpPr>
            <a:spLocks noGrp="1"/>
          </p:cNvSpPr>
          <p:nvPr>
            <p:ph idx="1"/>
          </p:nvPr>
        </p:nvSpPr>
        <p:spPr>
          <a:xfrm>
            <a:off x="621792" y="1463039"/>
            <a:ext cx="7680960" cy="4748575"/>
          </a:xfrm>
        </p:spPr>
        <p:txBody>
          <a:bodyPr>
            <a:normAutofit/>
          </a:bodyPr>
          <a:lstStyle/>
          <a:p>
            <a:pPr marL="0" indent="0">
              <a:buNone/>
            </a:pPr>
            <a:r>
              <a:rPr lang="en-US" sz="2400" b="1" dirty="0"/>
              <a:t>1.2 Program Priorities</a:t>
            </a:r>
          </a:p>
          <a:p>
            <a:pPr marL="0" indent="0">
              <a:buNone/>
            </a:pPr>
            <a:r>
              <a:rPr lang="en-US" dirty="0"/>
              <a:t>“Funding is provided under GAP for the purposes of planning, developing, and establishing tribal environmental protection programs consistent with programs and authorities administered by the EPA”. </a:t>
            </a:r>
            <a:endParaRPr lang="en-US" b="1" dirty="0"/>
          </a:p>
          <a:p>
            <a:pPr marL="0" indent="0">
              <a:buNone/>
            </a:pPr>
            <a:r>
              <a:rPr lang="en-US" dirty="0"/>
              <a:t>As further detailed in Appendix I (aka: Guidebook), </a:t>
            </a:r>
            <a:r>
              <a:rPr lang="en-US" b="1" dirty="0"/>
              <a:t>GAP resources should support</a:t>
            </a:r>
            <a:r>
              <a:rPr lang="en-US" dirty="0"/>
              <a:t>: </a:t>
            </a:r>
          </a:p>
          <a:p>
            <a:r>
              <a:rPr lang="en-US" dirty="0"/>
              <a:t>Developing and maintaining </a:t>
            </a:r>
            <a:r>
              <a:rPr lang="en-US" b="1" u="sng" dirty="0"/>
              <a:t>core environmental program capacities</a:t>
            </a:r>
            <a:r>
              <a:rPr lang="en-US" dirty="0"/>
              <a:t> (administrative, financial management, information management, </a:t>
            </a:r>
            <a:r>
              <a:rPr lang="en-US" b="1" dirty="0"/>
              <a:t>environmental baseline needs assessment, public education/communication,</a:t>
            </a:r>
            <a:r>
              <a:rPr lang="en-US" dirty="0"/>
              <a:t> legal, and technical/analytical)</a:t>
            </a:r>
          </a:p>
          <a:p>
            <a:endParaRPr lang="en-US" dirty="0"/>
          </a:p>
        </p:txBody>
      </p:sp>
      <p:sp>
        <p:nvSpPr>
          <p:cNvPr id="4" name="Footer Placeholder 3">
            <a:extLst>
              <a:ext uri="{FF2B5EF4-FFF2-40B4-BE49-F238E27FC236}">
                <a16:creationId xmlns:a16="http://schemas.microsoft.com/office/drawing/2014/main" id="{0B8214BF-3E38-484E-B0F0-F3B172A714F4}"/>
              </a:ext>
            </a:extLst>
          </p:cNvPr>
          <p:cNvSpPr>
            <a:spLocks noGrp="1"/>
          </p:cNvSpPr>
          <p:nvPr>
            <p:ph type="ftr" sz="quarter" idx="11"/>
          </p:nvPr>
        </p:nvSpPr>
        <p:spPr/>
        <p:txBody>
          <a:bodyPr/>
          <a:lstStyle/>
          <a:p>
            <a:r>
              <a:rPr lang="en-US" dirty="0"/>
              <a:t>Guidance -  page 2 of 22</a:t>
            </a:r>
          </a:p>
        </p:txBody>
      </p:sp>
    </p:spTree>
    <p:extLst>
      <p:ext uri="{BB962C8B-B14F-4D97-AF65-F5344CB8AC3E}">
        <p14:creationId xmlns:p14="http://schemas.microsoft.com/office/powerpoint/2010/main" val="3000864457"/>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E997A-42E6-4E6E-9E60-331F26AAFF5B}"/>
              </a:ext>
            </a:extLst>
          </p:cNvPr>
          <p:cNvSpPr>
            <a:spLocks noGrp="1"/>
          </p:cNvSpPr>
          <p:nvPr>
            <p:ph type="title"/>
          </p:nvPr>
        </p:nvSpPr>
        <p:spPr>
          <a:xfrm>
            <a:off x="272143" y="274320"/>
            <a:ext cx="8621485" cy="1101898"/>
          </a:xfrm>
        </p:spPr>
        <p:style>
          <a:lnRef idx="3">
            <a:schemeClr val="lt1"/>
          </a:lnRef>
          <a:fillRef idx="1">
            <a:schemeClr val="accent1"/>
          </a:fillRef>
          <a:effectRef idx="1">
            <a:schemeClr val="accent1"/>
          </a:effectRef>
          <a:fontRef idx="minor">
            <a:schemeClr val="lt1"/>
          </a:fontRef>
        </p:style>
        <p:txBody>
          <a:bodyPr>
            <a:normAutofit/>
          </a:bodyPr>
          <a:lstStyle/>
          <a:p>
            <a:r>
              <a:rPr lang="en-US" sz="3600" dirty="0"/>
              <a:t>B: Building Core Environmental Protection Program Capacities</a:t>
            </a:r>
          </a:p>
        </p:txBody>
      </p:sp>
      <p:sp>
        <p:nvSpPr>
          <p:cNvPr id="3" name="Content Placeholder 2">
            <a:extLst>
              <a:ext uri="{FF2B5EF4-FFF2-40B4-BE49-F238E27FC236}">
                <a16:creationId xmlns:a16="http://schemas.microsoft.com/office/drawing/2014/main" id="{B631B840-ED53-4D7D-AFF8-C3AF17A9C86A}"/>
              </a:ext>
            </a:extLst>
          </p:cNvPr>
          <p:cNvSpPr>
            <a:spLocks noGrp="1"/>
          </p:cNvSpPr>
          <p:nvPr>
            <p:ph idx="1"/>
          </p:nvPr>
        </p:nvSpPr>
        <p:spPr>
          <a:xfrm>
            <a:off x="272143" y="1597066"/>
            <a:ext cx="8621485" cy="4491446"/>
          </a:xfrm>
        </p:spPr>
        <p:txBody>
          <a:bodyPr>
            <a:normAutofit/>
          </a:bodyPr>
          <a:lstStyle/>
          <a:p>
            <a:pPr marL="0" indent="0">
              <a:buNone/>
            </a:pPr>
            <a:r>
              <a:rPr lang="en-US" sz="2000" b="1" dirty="0"/>
              <a:t>B.6 Establishing Core Public Participation, Community Involvement, Education, and Communication Capacities</a:t>
            </a:r>
          </a:p>
          <a:p>
            <a:pPr marL="0" indent="0">
              <a:buNone/>
            </a:pPr>
            <a:endParaRPr lang="en-US" b="1" dirty="0"/>
          </a:p>
          <a:p>
            <a:pPr marL="0" indent="0">
              <a:buNone/>
            </a:pPr>
            <a:r>
              <a:rPr lang="en-US" dirty="0"/>
              <a:t>Establishing public participation, community involvement, education, and communication core capacities includes </a:t>
            </a:r>
            <a:r>
              <a:rPr lang="en-US" b="1" i="1" dirty="0">
                <a:highlight>
                  <a:srgbClr val="C0C0C0"/>
                </a:highlight>
              </a:rPr>
              <a:t>assessing, modifying, or developing systems </a:t>
            </a:r>
            <a:r>
              <a:rPr lang="en-US" dirty="0">
                <a:highlight>
                  <a:srgbClr val="C0C0C0"/>
                </a:highlight>
              </a:rPr>
              <a:t>to ensure that the tribal environmental protection program can </a:t>
            </a:r>
            <a:r>
              <a:rPr lang="en-US" b="1" dirty="0">
                <a:highlight>
                  <a:srgbClr val="C0C0C0"/>
                </a:highlight>
              </a:rPr>
              <a:t>notify the general public</a:t>
            </a:r>
            <a:r>
              <a:rPr lang="en-US" dirty="0">
                <a:highlight>
                  <a:srgbClr val="C0C0C0"/>
                </a:highlight>
              </a:rPr>
              <a:t> of </a:t>
            </a:r>
            <a:r>
              <a:rPr lang="en-US" b="1" dirty="0">
                <a:highlight>
                  <a:srgbClr val="C0C0C0"/>
                </a:highlight>
              </a:rPr>
              <a:t>important events</a:t>
            </a:r>
            <a:r>
              <a:rPr lang="en-US" dirty="0">
                <a:highlight>
                  <a:srgbClr val="C0C0C0"/>
                </a:highlight>
              </a:rPr>
              <a:t> or information</a:t>
            </a:r>
            <a:r>
              <a:rPr lang="en-US" dirty="0"/>
              <a:t>, </a:t>
            </a:r>
            <a:r>
              <a:rPr lang="en-US" b="1" dirty="0"/>
              <a:t>publicize activities</a:t>
            </a:r>
            <a:r>
              <a:rPr lang="en-US" dirty="0"/>
              <a:t> related to its projects and programs, </a:t>
            </a:r>
            <a:r>
              <a:rPr lang="en-US" b="1" i="1" dirty="0">
                <a:highlight>
                  <a:srgbClr val="C0C0C0"/>
                </a:highlight>
              </a:rPr>
              <a:t>engage community members to understand their environmental and public health concerns, </a:t>
            </a:r>
            <a:r>
              <a:rPr lang="en-US" b="1" i="1" dirty="0"/>
              <a:t>educate the public on human health and environmental protection issues important to the tribe, and be responsive to concerns raised.</a:t>
            </a:r>
            <a:r>
              <a:rPr lang="en-US" dirty="0"/>
              <a:t> These systems should identify the various routes or methods of disseminating information, and the time frame and particular audience that each method would reach. </a:t>
            </a:r>
          </a:p>
        </p:txBody>
      </p:sp>
      <p:sp>
        <p:nvSpPr>
          <p:cNvPr id="4" name="Footer Placeholder 3">
            <a:extLst>
              <a:ext uri="{FF2B5EF4-FFF2-40B4-BE49-F238E27FC236}">
                <a16:creationId xmlns:a16="http://schemas.microsoft.com/office/drawing/2014/main" id="{3C3B1A87-782F-4DF7-9D93-E545D4B51EEE}"/>
              </a:ext>
            </a:extLst>
          </p:cNvPr>
          <p:cNvSpPr>
            <a:spLocks noGrp="1"/>
          </p:cNvSpPr>
          <p:nvPr>
            <p:ph type="ftr" sz="quarter" idx="11"/>
          </p:nvPr>
        </p:nvSpPr>
        <p:spPr/>
        <p:txBody>
          <a:bodyPr/>
          <a:lstStyle/>
          <a:p>
            <a:r>
              <a:rPr lang="en-US" dirty="0"/>
              <a:t>Guidebook - page 5 of 42</a:t>
            </a:r>
          </a:p>
        </p:txBody>
      </p:sp>
    </p:spTree>
    <p:extLst>
      <p:ext uri="{BB962C8B-B14F-4D97-AF65-F5344CB8AC3E}">
        <p14:creationId xmlns:p14="http://schemas.microsoft.com/office/powerpoint/2010/main" val="4192154603"/>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3949A-E9E8-4351-91A0-19C7436663EA}"/>
              </a:ext>
            </a:extLst>
          </p:cNvPr>
          <p:cNvSpPr>
            <a:spLocks noGrp="1"/>
          </p:cNvSpPr>
          <p:nvPr>
            <p:ph type="title"/>
          </p:nvPr>
        </p:nvSpPr>
        <p:spPr>
          <a:xfrm>
            <a:off x="217714" y="274320"/>
            <a:ext cx="8708572" cy="1230015"/>
          </a:xfrm>
        </p:spPr>
        <p:style>
          <a:lnRef idx="3">
            <a:schemeClr val="lt1"/>
          </a:lnRef>
          <a:fillRef idx="1">
            <a:schemeClr val="accent1"/>
          </a:fillRef>
          <a:effectRef idx="1">
            <a:schemeClr val="accent1"/>
          </a:effectRef>
          <a:fontRef idx="minor">
            <a:schemeClr val="lt1"/>
          </a:fontRef>
        </p:style>
        <p:txBody>
          <a:bodyPr>
            <a:normAutofit/>
          </a:bodyPr>
          <a:lstStyle/>
          <a:p>
            <a:pPr algn="ctr"/>
            <a:r>
              <a:rPr lang="en-US" dirty="0"/>
              <a:t>C: Building capacity on Air Quality from the GAP Guidebook</a:t>
            </a:r>
          </a:p>
        </p:txBody>
      </p:sp>
      <p:sp>
        <p:nvSpPr>
          <p:cNvPr id="3" name="Content Placeholder 2">
            <a:extLst>
              <a:ext uri="{FF2B5EF4-FFF2-40B4-BE49-F238E27FC236}">
                <a16:creationId xmlns:a16="http://schemas.microsoft.com/office/drawing/2014/main" id="{FCB97F7E-3770-46C6-9486-F31F5CA9F761}"/>
              </a:ext>
            </a:extLst>
          </p:cNvPr>
          <p:cNvSpPr>
            <a:spLocks noGrp="1"/>
          </p:cNvSpPr>
          <p:nvPr>
            <p:ph idx="1"/>
          </p:nvPr>
        </p:nvSpPr>
        <p:spPr>
          <a:xfrm>
            <a:off x="369869" y="1749669"/>
            <a:ext cx="8404261" cy="4202723"/>
          </a:xfrm>
        </p:spPr>
        <p:txBody>
          <a:bodyPr>
            <a:normAutofit/>
          </a:bodyPr>
          <a:lstStyle/>
          <a:p>
            <a:pPr marL="0" indent="0">
              <a:buNone/>
            </a:pPr>
            <a:r>
              <a:rPr lang="en-US" sz="2000" dirty="0"/>
              <a:t>Air: “The first stage in developing an air quality management program is to </a:t>
            </a:r>
            <a:r>
              <a:rPr lang="en-US" sz="2000" b="1" dirty="0"/>
              <a:t>develop the necessary expertise and skills to identify, address, and manage air quality issues</a:t>
            </a:r>
            <a:r>
              <a:rPr lang="en-US" sz="2000" dirty="0"/>
              <a:t>. Tribal capacity-building activities should focus on </a:t>
            </a:r>
            <a:r>
              <a:rPr lang="en-US" sz="2000" b="1" dirty="0"/>
              <a:t>assigning staff, acquiring initial training, compiling relevant data</a:t>
            </a:r>
            <a:r>
              <a:rPr lang="en-US" sz="2000" dirty="0"/>
              <a:t> on which the tribe can make program development decisions, </a:t>
            </a:r>
            <a:r>
              <a:rPr lang="en-US" sz="2000" b="1" dirty="0"/>
              <a:t>engaging the tribal community on air quality issues</a:t>
            </a:r>
            <a:r>
              <a:rPr lang="en-US" sz="2000" dirty="0"/>
              <a:t>, </a:t>
            </a:r>
            <a:r>
              <a:rPr lang="en-US" sz="2000" b="1" dirty="0"/>
              <a:t>collecting and analyzing new air quality data</a:t>
            </a:r>
            <a:r>
              <a:rPr lang="en-US" sz="2000" dirty="0"/>
              <a:t>, and using this information to make decisions on further development of an air quality management program.” </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0B8214BF-3E38-484E-B0F0-F3B172A714F4}"/>
              </a:ext>
            </a:extLst>
          </p:cNvPr>
          <p:cNvSpPr>
            <a:spLocks noGrp="1"/>
          </p:cNvSpPr>
          <p:nvPr>
            <p:ph type="ftr" sz="quarter" idx="11"/>
          </p:nvPr>
        </p:nvSpPr>
        <p:spPr/>
        <p:txBody>
          <a:bodyPr/>
          <a:lstStyle/>
          <a:p>
            <a:r>
              <a:rPr lang="en-US" b="1" dirty="0"/>
              <a:t>Guidebook - page 15 of 42</a:t>
            </a:r>
          </a:p>
        </p:txBody>
      </p:sp>
    </p:spTree>
    <p:extLst>
      <p:ext uri="{BB962C8B-B14F-4D97-AF65-F5344CB8AC3E}">
        <p14:creationId xmlns:p14="http://schemas.microsoft.com/office/powerpoint/2010/main" val="210019903"/>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E997A-42E6-4E6E-9E60-331F26AAFF5B}"/>
              </a:ext>
            </a:extLst>
          </p:cNvPr>
          <p:cNvSpPr>
            <a:spLocks noGrp="1"/>
          </p:cNvSpPr>
          <p:nvPr>
            <p:ph type="title"/>
          </p:nvPr>
        </p:nvSpPr>
        <p:spPr>
          <a:xfrm>
            <a:off x="272143" y="274320"/>
            <a:ext cx="8621485" cy="1097280"/>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en-US" dirty="0"/>
              <a:t>C: Building Tribal Ambient and Indoor Air Quality Program Capacities </a:t>
            </a:r>
          </a:p>
        </p:txBody>
      </p:sp>
      <p:sp>
        <p:nvSpPr>
          <p:cNvPr id="3" name="Content Placeholder 2">
            <a:extLst>
              <a:ext uri="{FF2B5EF4-FFF2-40B4-BE49-F238E27FC236}">
                <a16:creationId xmlns:a16="http://schemas.microsoft.com/office/drawing/2014/main" id="{B631B840-ED53-4D7D-AFF8-C3AF17A9C86A}"/>
              </a:ext>
            </a:extLst>
          </p:cNvPr>
          <p:cNvSpPr>
            <a:spLocks noGrp="1"/>
          </p:cNvSpPr>
          <p:nvPr>
            <p:ph idx="1"/>
          </p:nvPr>
        </p:nvSpPr>
        <p:spPr>
          <a:xfrm>
            <a:off x="272144" y="1645920"/>
            <a:ext cx="8546542" cy="4734462"/>
          </a:xfrm>
        </p:spPr>
        <p:txBody>
          <a:bodyPr>
            <a:noAutofit/>
          </a:bodyPr>
          <a:lstStyle/>
          <a:p>
            <a:pPr>
              <a:buFont typeface="Wingdings" panose="05000000000000000000" pitchFamily="2" charset="2"/>
              <a:buChar char="q"/>
            </a:pPr>
            <a:r>
              <a:rPr lang="en-US" dirty="0"/>
              <a:t>C.3.1 Tribe has established a </a:t>
            </a:r>
            <a:r>
              <a:rPr lang="en-US" b="1" dirty="0">
                <a:highlight>
                  <a:srgbClr val="C0C0C0"/>
                </a:highlight>
              </a:rPr>
              <a:t>staffing plan </a:t>
            </a:r>
            <a:r>
              <a:rPr lang="en-US" dirty="0"/>
              <a:t>(position description and recruitment/retention/promotion plan) for who will serve as </a:t>
            </a:r>
            <a:r>
              <a:rPr lang="en-US" b="1" dirty="0"/>
              <a:t>tribal air quality/indoor air quality program coordinator</a:t>
            </a:r>
            <a:r>
              <a:rPr lang="en-US" dirty="0"/>
              <a:t>(s). </a:t>
            </a:r>
          </a:p>
          <a:p>
            <a:pPr>
              <a:buFont typeface="Wingdings" panose="05000000000000000000" pitchFamily="2" charset="2"/>
              <a:buChar char="q"/>
            </a:pPr>
            <a:r>
              <a:rPr lang="en-US" dirty="0"/>
              <a:t>C.3.3 Staff has completed appropriate </a:t>
            </a:r>
            <a:r>
              <a:rPr lang="en-US" b="1" dirty="0">
                <a:highlight>
                  <a:srgbClr val="C0C0C0"/>
                </a:highlight>
              </a:rPr>
              <a:t>indoor air quality training </a:t>
            </a:r>
            <a:r>
              <a:rPr lang="en-US" dirty="0"/>
              <a:t>and acquired skills related to indoor air quality (e.g., </a:t>
            </a:r>
            <a:r>
              <a:rPr lang="en-US" b="1" dirty="0">
                <a:highlight>
                  <a:srgbClr val="C0C0C0"/>
                </a:highlight>
              </a:rPr>
              <a:t>Healthy Homes training</a:t>
            </a:r>
            <a:r>
              <a:rPr lang="en-US" dirty="0"/>
              <a:t>) </a:t>
            </a:r>
          </a:p>
          <a:p>
            <a:pPr>
              <a:buFont typeface="Wingdings" panose="05000000000000000000" pitchFamily="2" charset="2"/>
              <a:buChar char="q"/>
            </a:pPr>
            <a:r>
              <a:rPr lang="en-US" dirty="0"/>
              <a:t>C.3.5 Tribe is receiving </a:t>
            </a:r>
            <a:r>
              <a:rPr lang="en-US" b="1" dirty="0">
                <a:highlight>
                  <a:srgbClr val="C0C0C0"/>
                </a:highlight>
              </a:rPr>
              <a:t>funding under the CAA </a:t>
            </a:r>
            <a:r>
              <a:rPr lang="en-US" dirty="0"/>
              <a:t>or other related EPA media specific program. </a:t>
            </a:r>
          </a:p>
          <a:p>
            <a:pPr>
              <a:buFont typeface="Wingdings" panose="05000000000000000000" pitchFamily="2" charset="2"/>
              <a:buChar char="q"/>
            </a:pPr>
            <a:r>
              <a:rPr lang="en-US" dirty="0"/>
              <a:t>C.3.10 Tribe has completed an </a:t>
            </a:r>
            <a:r>
              <a:rPr lang="en-US" b="1" dirty="0">
                <a:highlight>
                  <a:srgbClr val="C0C0C0"/>
                </a:highlight>
              </a:rPr>
              <a:t>indoor air quality assessment and report</a:t>
            </a:r>
            <a:r>
              <a:rPr lang="en-US" dirty="0"/>
              <a:t>. </a:t>
            </a:r>
          </a:p>
          <a:p>
            <a:pPr>
              <a:buFont typeface="Wingdings" panose="05000000000000000000" pitchFamily="2" charset="2"/>
              <a:buChar char="q"/>
            </a:pPr>
            <a:r>
              <a:rPr lang="en-US" dirty="0"/>
              <a:t>C.3.11 Tribe has </a:t>
            </a:r>
            <a:r>
              <a:rPr lang="en-US" b="1" dirty="0">
                <a:highlight>
                  <a:srgbClr val="C0C0C0"/>
                </a:highlight>
              </a:rPr>
              <a:t>established a radon program</a:t>
            </a:r>
            <a:r>
              <a:rPr lang="en-US" dirty="0"/>
              <a:t> that tests residential and other occupied structures for radon, identifies those above the EPA action level, and </a:t>
            </a:r>
            <a:r>
              <a:rPr lang="en-US" b="1" dirty="0">
                <a:highlight>
                  <a:srgbClr val="C0C0C0"/>
                </a:highlight>
              </a:rPr>
              <a:t>conducts outreach and education in the community</a:t>
            </a:r>
            <a:r>
              <a:rPr lang="en-US" dirty="0"/>
              <a:t>. </a:t>
            </a:r>
          </a:p>
        </p:txBody>
      </p:sp>
      <p:sp>
        <p:nvSpPr>
          <p:cNvPr id="4" name="Footer Placeholder 3">
            <a:extLst>
              <a:ext uri="{FF2B5EF4-FFF2-40B4-BE49-F238E27FC236}">
                <a16:creationId xmlns:a16="http://schemas.microsoft.com/office/drawing/2014/main" id="{3C3B1A87-782F-4DF7-9D93-E545D4B51EEE}"/>
              </a:ext>
            </a:extLst>
          </p:cNvPr>
          <p:cNvSpPr>
            <a:spLocks noGrp="1"/>
          </p:cNvSpPr>
          <p:nvPr>
            <p:ph type="ftr" sz="quarter" idx="11"/>
          </p:nvPr>
        </p:nvSpPr>
        <p:spPr>
          <a:xfrm>
            <a:off x="2596896" y="6380382"/>
            <a:ext cx="3950208" cy="274320"/>
          </a:xfrm>
        </p:spPr>
        <p:txBody>
          <a:bodyPr/>
          <a:lstStyle/>
          <a:p>
            <a:r>
              <a:rPr lang="en-US" dirty="0"/>
              <a:t>Guidebook - page 15 of 42</a:t>
            </a:r>
          </a:p>
        </p:txBody>
      </p:sp>
    </p:spTree>
    <p:extLst>
      <p:ext uri="{BB962C8B-B14F-4D97-AF65-F5344CB8AC3E}">
        <p14:creationId xmlns:p14="http://schemas.microsoft.com/office/powerpoint/2010/main" val="1294687763"/>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D8941-E063-422F-AE8C-78D837920BAA}"/>
              </a:ext>
            </a:extLst>
          </p:cNvPr>
          <p:cNvSpPr>
            <a:spLocks noGrp="1"/>
          </p:cNvSpPr>
          <p:nvPr>
            <p:ph type="title"/>
          </p:nvPr>
        </p:nvSpPr>
        <p:spPr>
          <a:xfrm>
            <a:off x="267854" y="260930"/>
            <a:ext cx="8626763" cy="1517765"/>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fontScale="90000"/>
          </a:bodyPr>
          <a:lstStyle/>
          <a:p>
            <a:r>
              <a:rPr lang="en-US" dirty="0">
                <a:solidFill>
                  <a:schemeClr val="lt1"/>
                </a:solidFill>
                <a:latin typeface="+mn-lt"/>
              </a:rPr>
              <a:t>C: </a:t>
            </a:r>
            <a:r>
              <a:rPr lang="en-US" dirty="0"/>
              <a:t>Building Tribal Ambient and Indoor Air Quality Program Capacities</a:t>
            </a:r>
            <a:r>
              <a:rPr lang="en-US" dirty="0">
                <a:solidFill>
                  <a:schemeClr val="lt1"/>
                </a:solidFill>
                <a:latin typeface="+mn-lt"/>
              </a:rPr>
              <a:t>(cont.)</a:t>
            </a:r>
          </a:p>
        </p:txBody>
      </p:sp>
      <p:sp>
        <p:nvSpPr>
          <p:cNvPr id="3" name="Content Placeholder 2">
            <a:extLst>
              <a:ext uri="{FF2B5EF4-FFF2-40B4-BE49-F238E27FC236}">
                <a16:creationId xmlns:a16="http://schemas.microsoft.com/office/drawing/2014/main" id="{4AF78755-409B-47FA-A05B-F99F495D71DE}"/>
              </a:ext>
            </a:extLst>
          </p:cNvPr>
          <p:cNvSpPr>
            <a:spLocks noGrp="1"/>
          </p:cNvSpPr>
          <p:nvPr>
            <p:ph idx="1"/>
          </p:nvPr>
        </p:nvSpPr>
        <p:spPr>
          <a:xfrm>
            <a:off x="267854" y="1899139"/>
            <a:ext cx="8626763" cy="4580792"/>
          </a:xfrm>
        </p:spPr>
        <p:txBody>
          <a:bodyPr>
            <a:normAutofit/>
          </a:bodyPr>
          <a:lstStyle/>
          <a:p>
            <a:pPr>
              <a:buFont typeface="Wingdings" panose="05000000000000000000" pitchFamily="2" charset="2"/>
              <a:buChar char="q"/>
            </a:pPr>
            <a:r>
              <a:rPr lang="en-US" dirty="0"/>
              <a:t>C 3.12 Tribe has </a:t>
            </a:r>
            <a:r>
              <a:rPr lang="en-US" b="1" dirty="0">
                <a:highlight>
                  <a:srgbClr val="C0C0C0"/>
                </a:highlight>
              </a:rPr>
              <a:t>prepared a report recommending actions to improve indoor air quality</a:t>
            </a:r>
            <a:r>
              <a:rPr lang="en-US" b="1" dirty="0"/>
              <a:t> </a:t>
            </a:r>
            <a:r>
              <a:rPr lang="en-US" dirty="0"/>
              <a:t>and reduce levels for radon, mold, moisture, and environmental pollutants. </a:t>
            </a:r>
          </a:p>
          <a:p>
            <a:pPr>
              <a:buFont typeface="Wingdings" panose="05000000000000000000" pitchFamily="2" charset="2"/>
              <a:buChar char="q"/>
            </a:pPr>
            <a:r>
              <a:rPr lang="en-US" dirty="0"/>
              <a:t>C 3.13 Tribe has </a:t>
            </a:r>
            <a:r>
              <a:rPr lang="en-US" b="1" dirty="0">
                <a:highlight>
                  <a:srgbClr val="C0C0C0"/>
                </a:highlight>
              </a:rPr>
              <a:t>incorporated indoor air quality improvements or features as part of building renovation programs</a:t>
            </a:r>
            <a:r>
              <a:rPr lang="en-US" b="1" dirty="0"/>
              <a:t> </a:t>
            </a:r>
            <a:r>
              <a:rPr lang="en-US" dirty="0"/>
              <a:t>(e.g., weatherization and rehabilitation) and new construction. </a:t>
            </a:r>
          </a:p>
          <a:p>
            <a:pPr>
              <a:buFont typeface="Wingdings" panose="05000000000000000000" pitchFamily="2" charset="2"/>
              <a:buChar char="q"/>
            </a:pPr>
            <a:r>
              <a:rPr lang="en-US" dirty="0"/>
              <a:t>C 3.31 Tribe has </a:t>
            </a:r>
            <a:r>
              <a:rPr lang="en-US" b="1" dirty="0">
                <a:highlight>
                  <a:srgbClr val="C0C0C0"/>
                </a:highlight>
              </a:rPr>
              <a:t>enacted green building codes, guidelines and/or protocols that promote healthier indoor air quality </a:t>
            </a:r>
            <a:r>
              <a:rPr lang="en-US" dirty="0"/>
              <a:t>and apply these practices to new and retrofitted buildings. </a:t>
            </a:r>
          </a:p>
          <a:p>
            <a:pPr>
              <a:buFont typeface="Wingdings" panose="05000000000000000000" pitchFamily="2" charset="2"/>
              <a:buChar char="q"/>
            </a:pPr>
            <a:r>
              <a:rPr lang="en-US" dirty="0"/>
              <a:t>C 3.32 Tribe has established </a:t>
            </a:r>
            <a:r>
              <a:rPr lang="en-US" b="1" dirty="0">
                <a:highlight>
                  <a:srgbClr val="C0C0C0"/>
                </a:highlight>
              </a:rPr>
              <a:t>a program to conduct indoor air quality outreach, education, and/or training</a:t>
            </a:r>
            <a:r>
              <a:rPr lang="en-US" b="1" dirty="0"/>
              <a:t> </a:t>
            </a:r>
            <a:r>
              <a:rPr lang="en-US" dirty="0"/>
              <a:t>for tribal government personnel and/or community members. </a:t>
            </a:r>
          </a:p>
          <a:p>
            <a:pPr>
              <a:buFont typeface="Wingdings" panose="05000000000000000000" pitchFamily="2" charset="2"/>
              <a:buChar char="q"/>
            </a:pPr>
            <a:r>
              <a:rPr lang="en-US" dirty="0"/>
              <a:t>C.3.33 Tribe has with effective compliance assurance and enforcement provisions </a:t>
            </a:r>
            <a:r>
              <a:rPr lang="en-US" b="1" dirty="0">
                <a:highlight>
                  <a:srgbClr val="C0C0C0"/>
                </a:highlight>
              </a:rPr>
              <a:t>enacted indoor air quality laws, codes, and/or regulations</a:t>
            </a:r>
            <a:endParaRPr lang="en-US" dirty="0">
              <a:highlight>
                <a:srgbClr val="C0C0C0"/>
              </a:highlight>
            </a:endParaRPr>
          </a:p>
          <a:p>
            <a:endParaRPr lang="en-US" dirty="0"/>
          </a:p>
        </p:txBody>
      </p:sp>
    </p:spTree>
    <p:extLst>
      <p:ext uri="{BB962C8B-B14F-4D97-AF65-F5344CB8AC3E}">
        <p14:creationId xmlns:p14="http://schemas.microsoft.com/office/powerpoint/2010/main" val="275643706"/>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8BA7F7-111C-4D09-91CE-41FCD7C442E9}"/>
              </a:ext>
            </a:extLst>
          </p:cNvPr>
          <p:cNvSpPr>
            <a:spLocks noGrp="1"/>
          </p:cNvSpPr>
          <p:nvPr>
            <p:ph type="title"/>
          </p:nvPr>
        </p:nvSpPr>
        <p:spPr>
          <a:xfrm>
            <a:off x="239485" y="250708"/>
            <a:ext cx="8665029" cy="1371600"/>
          </a:xfrm>
        </p:spPr>
        <p:style>
          <a:lnRef idx="3">
            <a:schemeClr val="lt1"/>
          </a:lnRef>
          <a:fillRef idx="1">
            <a:schemeClr val="accent1"/>
          </a:fillRef>
          <a:effectRef idx="1">
            <a:schemeClr val="accent1"/>
          </a:effectRef>
          <a:fontRef idx="minor">
            <a:schemeClr val="lt1"/>
          </a:fontRef>
        </p:style>
        <p:txBody>
          <a:bodyPr>
            <a:normAutofit/>
          </a:bodyPr>
          <a:lstStyle/>
          <a:p>
            <a:r>
              <a:rPr lang="en-US" sz="3200" dirty="0"/>
              <a:t>G: Building Tribal Chemical Safety and Pollution Prevention Program Capacities</a:t>
            </a:r>
          </a:p>
        </p:txBody>
      </p:sp>
      <p:sp>
        <p:nvSpPr>
          <p:cNvPr id="3" name="Content Placeholder 2">
            <a:extLst>
              <a:ext uri="{FF2B5EF4-FFF2-40B4-BE49-F238E27FC236}">
                <a16:creationId xmlns:a16="http://schemas.microsoft.com/office/drawing/2014/main" id="{CF5ED666-CDDB-46B3-9579-5CCE12F47C11}"/>
              </a:ext>
            </a:extLst>
          </p:cNvPr>
          <p:cNvSpPr>
            <a:spLocks noGrp="1"/>
          </p:cNvSpPr>
          <p:nvPr>
            <p:ph idx="1"/>
          </p:nvPr>
        </p:nvSpPr>
        <p:spPr>
          <a:xfrm>
            <a:off x="380999" y="1830978"/>
            <a:ext cx="8382000" cy="4615542"/>
          </a:xfrm>
        </p:spPr>
        <p:txBody>
          <a:bodyPr>
            <a:normAutofit fontScale="92500" lnSpcReduction="10000"/>
          </a:bodyPr>
          <a:lstStyle/>
          <a:p>
            <a:r>
              <a:rPr lang="en-US" sz="1700" dirty="0"/>
              <a:t>G.3.4 - Tribe has completed an asbestos, pesticides, lead-based paint, and </a:t>
            </a:r>
            <a:r>
              <a:rPr lang="en-US" sz="1700" b="1" dirty="0">
                <a:highlight>
                  <a:srgbClr val="C0C0C0"/>
                </a:highlight>
              </a:rPr>
              <a:t>pesticides needs assessment </a:t>
            </a:r>
            <a:r>
              <a:rPr lang="en-US" sz="1700" dirty="0"/>
              <a:t>that: collects and evaluates existing data on pesticide use and other relevant factors; assesses the need to develop related projects and/or programs; and evaluates short-term and long-term options to address those identified needs. </a:t>
            </a:r>
          </a:p>
          <a:p>
            <a:r>
              <a:rPr lang="en-US" sz="1700" dirty="0"/>
              <a:t>G.3.5 - Tribal staff has acquired necessary </a:t>
            </a:r>
            <a:r>
              <a:rPr lang="en-US" sz="1700" b="1" dirty="0">
                <a:highlight>
                  <a:srgbClr val="C0C0C0"/>
                </a:highlight>
              </a:rPr>
              <a:t>training/accreditation/certification to conduct lead-based paint hazard evaluations</a:t>
            </a:r>
            <a:r>
              <a:rPr lang="en-US" sz="1700" dirty="0"/>
              <a:t> at pre-1978 tribal housing/pre1978 child occupied facilities. </a:t>
            </a:r>
          </a:p>
          <a:p>
            <a:r>
              <a:rPr lang="en-US" sz="1700" dirty="0"/>
              <a:t>G.3.7 Tribe has </a:t>
            </a:r>
            <a:r>
              <a:rPr lang="en-US" sz="1700" b="1" dirty="0">
                <a:highlight>
                  <a:srgbClr val="C0C0C0"/>
                </a:highlight>
              </a:rPr>
              <a:t>established community outreach/education programs</a:t>
            </a:r>
            <a:r>
              <a:rPr lang="en-US" sz="1700" dirty="0"/>
              <a:t>. </a:t>
            </a:r>
          </a:p>
          <a:p>
            <a:r>
              <a:rPr lang="en-US" sz="1700" dirty="0"/>
              <a:t>G.3.8 Tribe has established </a:t>
            </a:r>
            <a:r>
              <a:rPr lang="en-US" sz="1700" b="1" dirty="0">
                <a:highlight>
                  <a:srgbClr val="C0C0C0"/>
                </a:highlight>
              </a:rPr>
              <a:t>mechanisms to provide meaningful opportunities for public participation/community involvement </a:t>
            </a:r>
            <a:r>
              <a:rPr lang="en-US" sz="1700" dirty="0"/>
              <a:t>to identify concerns related to chemical safety and pollution prevention and/or solicit input on decisions. </a:t>
            </a:r>
          </a:p>
          <a:p>
            <a:r>
              <a:rPr lang="en-US" sz="1700" dirty="0"/>
              <a:t>G.3.9 Tribe has </a:t>
            </a:r>
            <a:r>
              <a:rPr lang="en-US" sz="1700" b="1" dirty="0">
                <a:highlight>
                  <a:srgbClr val="C0C0C0"/>
                </a:highlight>
              </a:rPr>
              <a:t>completed inventory of all pre-1978 target housing and child-occupied buildings</a:t>
            </a:r>
            <a:r>
              <a:rPr lang="en-US" sz="1700" dirty="0">
                <a:highlight>
                  <a:srgbClr val="C0C0C0"/>
                </a:highlight>
              </a:rPr>
              <a:t> and gathered information on the presence of </a:t>
            </a:r>
            <a:r>
              <a:rPr lang="en-US" sz="1700" b="1" dirty="0">
                <a:highlight>
                  <a:srgbClr val="C0C0C0"/>
                </a:highlight>
              </a:rPr>
              <a:t>lead-based paint </a:t>
            </a:r>
            <a:r>
              <a:rPr lang="en-US" sz="1700" dirty="0"/>
              <a:t>and/or lead-based paint hazards in or around these buildings. </a:t>
            </a:r>
          </a:p>
          <a:p>
            <a:r>
              <a:rPr lang="en-US" sz="1700" dirty="0"/>
              <a:t>G.3.10 Tribe has completed </a:t>
            </a:r>
            <a:r>
              <a:rPr lang="en-US" sz="1700" dirty="0">
                <a:highlight>
                  <a:srgbClr val="C0C0C0"/>
                </a:highlight>
              </a:rPr>
              <a:t>an </a:t>
            </a:r>
            <a:r>
              <a:rPr lang="en-US" sz="1700" b="1" dirty="0">
                <a:highlight>
                  <a:srgbClr val="C0C0C0"/>
                </a:highlight>
              </a:rPr>
              <a:t>inventory of asbestos </a:t>
            </a:r>
            <a:r>
              <a:rPr lang="en-US" sz="1700" dirty="0">
                <a:highlight>
                  <a:srgbClr val="C0C0C0"/>
                </a:highlight>
              </a:rPr>
              <a:t>(in accordance with the AHERA), </a:t>
            </a:r>
            <a:r>
              <a:rPr lang="en-US" sz="1700" b="1" dirty="0">
                <a:highlight>
                  <a:srgbClr val="C0C0C0"/>
                </a:highlight>
              </a:rPr>
              <a:t>pesticides, and toxics</a:t>
            </a:r>
            <a:r>
              <a:rPr lang="en-US" sz="1700" dirty="0">
                <a:highlight>
                  <a:srgbClr val="C0C0C0"/>
                </a:highlight>
              </a:rPr>
              <a:t> </a:t>
            </a:r>
            <a:r>
              <a:rPr lang="en-US" sz="1700" b="1" dirty="0">
                <a:highlight>
                  <a:srgbClr val="C0C0C0"/>
                </a:highlight>
              </a:rPr>
              <a:t>in K-12 schools</a:t>
            </a:r>
            <a:r>
              <a:rPr lang="en-US" sz="1700" dirty="0">
                <a:highlight>
                  <a:srgbClr val="C0C0C0"/>
                </a:highlight>
              </a:rPr>
              <a:t>. </a:t>
            </a:r>
          </a:p>
          <a:p>
            <a:endParaRPr lang="en-US" dirty="0"/>
          </a:p>
        </p:txBody>
      </p:sp>
      <p:sp>
        <p:nvSpPr>
          <p:cNvPr id="6" name="Footer Placeholder 5">
            <a:extLst>
              <a:ext uri="{FF2B5EF4-FFF2-40B4-BE49-F238E27FC236}">
                <a16:creationId xmlns:a16="http://schemas.microsoft.com/office/drawing/2014/main" id="{9FA57294-DF81-4E60-83CA-51F78E4885E4}"/>
              </a:ext>
            </a:extLst>
          </p:cNvPr>
          <p:cNvSpPr>
            <a:spLocks noGrp="1"/>
          </p:cNvSpPr>
          <p:nvPr>
            <p:ph type="ftr" sz="quarter" idx="11"/>
          </p:nvPr>
        </p:nvSpPr>
        <p:spPr>
          <a:xfrm>
            <a:off x="2596895" y="6172200"/>
            <a:ext cx="3950208" cy="274320"/>
          </a:xfrm>
        </p:spPr>
        <p:txBody>
          <a:bodyPr/>
          <a:lstStyle/>
          <a:p>
            <a:r>
              <a:rPr lang="en-US" dirty="0"/>
              <a:t>Guidebook - page 40 of 42</a:t>
            </a:r>
          </a:p>
        </p:txBody>
      </p:sp>
    </p:spTree>
    <p:extLst>
      <p:ext uri="{BB962C8B-B14F-4D97-AF65-F5344CB8AC3E}">
        <p14:creationId xmlns:p14="http://schemas.microsoft.com/office/powerpoint/2010/main" val="1050371780"/>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3949A-E9E8-4351-91A0-19C7436663EA}"/>
              </a:ext>
            </a:extLst>
          </p:cNvPr>
          <p:cNvSpPr>
            <a:spLocks noGrp="1"/>
          </p:cNvSpPr>
          <p:nvPr>
            <p:ph type="title"/>
          </p:nvPr>
        </p:nvSpPr>
        <p:spPr>
          <a:xfrm>
            <a:off x="217714" y="274320"/>
            <a:ext cx="8708572" cy="1371600"/>
          </a:xfrm>
        </p:spPr>
        <p:style>
          <a:lnRef idx="3">
            <a:schemeClr val="lt1"/>
          </a:lnRef>
          <a:fillRef idx="1">
            <a:schemeClr val="accent1"/>
          </a:fillRef>
          <a:effectRef idx="1">
            <a:schemeClr val="accent1"/>
          </a:effectRef>
          <a:fontRef idx="minor">
            <a:schemeClr val="lt1"/>
          </a:fontRef>
        </p:style>
        <p:txBody>
          <a:bodyPr/>
          <a:lstStyle/>
          <a:p>
            <a:pPr algn="ctr"/>
            <a:r>
              <a:rPr lang="en-US" dirty="0"/>
              <a:t>GAP Guidance</a:t>
            </a:r>
          </a:p>
        </p:txBody>
      </p:sp>
      <p:sp>
        <p:nvSpPr>
          <p:cNvPr id="3" name="Content Placeholder 2">
            <a:extLst>
              <a:ext uri="{FF2B5EF4-FFF2-40B4-BE49-F238E27FC236}">
                <a16:creationId xmlns:a16="http://schemas.microsoft.com/office/drawing/2014/main" id="{FCB97F7E-3770-46C6-9486-F31F5CA9F761}"/>
              </a:ext>
            </a:extLst>
          </p:cNvPr>
          <p:cNvSpPr>
            <a:spLocks noGrp="1"/>
          </p:cNvSpPr>
          <p:nvPr>
            <p:ph idx="1"/>
          </p:nvPr>
        </p:nvSpPr>
        <p:spPr>
          <a:xfrm>
            <a:off x="731520" y="1844502"/>
            <a:ext cx="7680960" cy="3931920"/>
          </a:xfrm>
        </p:spPr>
        <p:txBody>
          <a:bodyPr>
            <a:normAutofit/>
          </a:bodyPr>
          <a:lstStyle/>
          <a:p>
            <a:r>
              <a:rPr lang="en-US" dirty="0"/>
              <a:t>FAQ’s answer many important questions that have come up over the years: </a:t>
            </a:r>
            <a:r>
              <a:rPr lang="en-US" dirty="0">
                <a:hlinkClick r:id="rId3"/>
              </a:rPr>
              <a:t>https://www.epa.gov/tribal/frequently-asked-questions-about-indian-environmental-general-assistance-program-gap</a:t>
            </a:r>
            <a:r>
              <a:rPr lang="en-US" dirty="0"/>
              <a:t> </a:t>
            </a:r>
          </a:p>
          <a:p>
            <a:endParaRPr lang="en-US" dirty="0"/>
          </a:p>
          <a:p>
            <a:r>
              <a:rPr lang="en-US" dirty="0"/>
              <a:t>The full, 2013 GAP Guidance is here: </a:t>
            </a:r>
            <a:r>
              <a:rPr lang="en-US" dirty="0">
                <a:hlinkClick r:id="rId4"/>
              </a:rPr>
              <a:t>https://www.epa.gov/tribal/2013-guidance-award-and-management-general-assistance-agreements-tribes-and-intertribal</a:t>
            </a:r>
            <a:r>
              <a:rPr lang="en-US" dirty="0"/>
              <a:t>  </a:t>
            </a:r>
          </a:p>
          <a:p>
            <a:endParaRPr lang="en-US" dirty="0"/>
          </a:p>
        </p:txBody>
      </p:sp>
      <p:sp>
        <p:nvSpPr>
          <p:cNvPr id="4" name="Footer Placeholder 3">
            <a:extLst>
              <a:ext uri="{FF2B5EF4-FFF2-40B4-BE49-F238E27FC236}">
                <a16:creationId xmlns:a16="http://schemas.microsoft.com/office/drawing/2014/main" id="{0B8214BF-3E38-484E-B0F0-F3B172A714F4}"/>
              </a:ext>
            </a:extLst>
          </p:cNvPr>
          <p:cNvSpPr>
            <a:spLocks noGrp="1"/>
          </p:cNvSpPr>
          <p:nvPr>
            <p:ph type="ftr" sz="quarter" idx="11"/>
          </p:nvPr>
        </p:nvSpPr>
        <p:spPr/>
        <p:txBody>
          <a:bodyPr/>
          <a:lstStyle/>
          <a:p>
            <a:r>
              <a:rPr lang="en-US" dirty="0"/>
              <a:t>Guidance -  page 2 of 22</a:t>
            </a:r>
          </a:p>
        </p:txBody>
      </p:sp>
    </p:spTree>
    <p:extLst>
      <p:ext uri="{BB962C8B-B14F-4D97-AF65-F5344CB8AC3E}">
        <p14:creationId xmlns:p14="http://schemas.microsoft.com/office/powerpoint/2010/main" val="1346190931"/>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17"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734" y="226665"/>
            <a:ext cx="8791956" cy="6382512"/>
          </a:xfrm>
          <a:prstGeom prst="rect">
            <a:avLst/>
          </a:prstGeom>
          <a:ln w="6350" cap="flat" cmpd="sng" algn="ctr">
            <a:noFill/>
            <a:prstDash val="solid"/>
          </a:ln>
          <a:effectLst>
            <a:softEdge rad="0"/>
          </a:effectLst>
        </p:spPr>
      </p:sp>
      <p:sp>
        <p:nvSpPr>
          <p:cNvPr id="3" name="Content Placeholder 2">
            <a:extLst>
              <a:ext uri="{FF2B5EF4-FFF2-40B4-BE49-F238E27FC236}">
                <a16:creationId xmlns:a16="http://schemas.microsoft.com/office/drawing/2014/main" id="{B63D312D-7220-4A12-B08E-ACD5039E9706}"/>
              </a:ext>
            </a:extLst>
          </p:cNvPr>
          <p:cNvSpPr>
            <a:spLocks noGrp="1"/>
          </p:cNvSpPr>
          <p:nvPr>
            <p:ph idx="1"/>
          </p:nvPr>
        </p:nvSpPr>
        <p:spPr>
          <a:xfrm>
            <a:off x="780966" y="2004843"/>
            <a:ext cx="7344156" cy="3407862"/>
          </a:xfrm>
        </p:spPr>
        <p:txBody>
          <a:bodyPr>
            <a:normAutofit/>
          </a:bodyPr>
          <a:lstStyle/>
          <a:p>
            <a:pPr marL="274320" lvl="1" indent="0" algn="ctr">
              <a:buNone/>
            </a:pPr>
            <a:r>
              <a:rPr lang="en-US" sz="3200" dirty="0"/>
              <a:t>“You could go days without food and hours without water, but you would last only a few minutes without air”</a:t>
            </a:r>
          </a:p>
          <a:p>
            <a:pPr marL="274320" lvl="1" indent="0" algn="ctr">
              <a:buNone/>
            </a:pPr>
            <a:r>
              <a:rPr lang="en-US" sz="1400" dirty="0">
                <a:hlinkClick r:id="rId2"/>
              </a:rPr>
              <a:t>The Plain English Guide to the Clean Air Act</a:t>
            </a:r>
            <a:endParaRPr lang="en-US" sz="1400" dirty="0"/>
          </a:p>
        </p:txBody>
      </p:sp>
    </p:spTree>
    <p:extLst>
      <p:ext uri="{BB962C8B-B14F-4D97-AF65-F5344CB8AC3E}">
        <p14:creationId xmlns:p14="http://schemas.microsoft.com/office/powerpoint/2010/main" val="3358926554"/>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C14EDC2-DD7B-4200-B422-B4133F301797}"/>
              </a:ext>
            </a:extLst>
          </p:cNvPr>
          <p:cNvGraphicFramePr/>
          <p:nvPr>
            <p:extLst>
              <p:ext uri="{D42A27DB-BD31-4B8C-83A1-F6EECF244321}">
                <p14:modId xmlns:p14="http://schemas.microsoft.com/office/powerpoint/2010/main" val="796677268"/>
              </p:ext>
            </p:extLst>
          </p:nvPr>
        </p:nvGraphicFramePr>
        <p:xfrm>
          <a:off x="628650" y="365126"/>
          <a:ext cx="7886700" cy="888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F6DFF079-F339-4758-B346-41CE2A0E94A8}"/>
              </a:ext>
            </a:extLst>
          </p:cNvPr>
          <p:cNvSpPr>
            <a:spLocks noGrp="1"/>
          </p:cNvSpPr>
          <p:nvPr>
            <p:ph type="title"/>
          </p:nvPr>
        </p:nvSpPr>
        <p:spPr>
          <a:xfrm>
            <a:off x="236306" y="222635"/>
            <a:ext cx="8671388" cy="701001"/>
          </a:xfrm>
        </p:spPr>
        <p:style>
          <a:lnRef idx="3">
            <a:schemeClr val="lt1"/>
          </a:lnRef>
          <a:fillRef idx="1">
            <a:schemeClr val="accent1"/>
          </a:fillRef>
          <a:effectRef idx="1">
            <a:schemeClr val="accent1"/>
          </a:effectRef>
          <a:fontRef idx="minor">
            <a:schemeClr val="lt1"/>
          </a:fontRef>
        </p:style>
        <p:txBody>
          <a:bodyPr/>
          <a:lstStyle/>
          <a:p>
            <a:pPr algn="ctr"/>
            <a:r>
              <a:rPr lang="en-US" dirty="0"/>
              <a:t>First Steps</a:t>
            </a:r>
          </a:p>
        </p:txBody>
      </p:sp>
      <p:sp>
        <p:nvSpPr>
          <p:cNvPr id="3" name="Content Placeholder 2">
            <a:extLst>
              <a:ext uri="{FF2B5EF4-FFF2-40B4-BE49-F238E27FC236}">
                <a16:creationId xmlns:a16="http://schemas.microsoft.com/office/drawing/2014/main" id="{5CA50BA0-2A62-4F81-842A-7D337A7375BF}"/>
              </a:ext>
            </a:extLst>
          </p:cNvPr>
          <p:cNvSpPr>
            <a:spLocks noGrp="1"/>
          </p:cNvSpPr>
          <p:nvPr>
            <p:ph idx="1"/>
          </p:nvPr>
        </p:nvSpPr>
        <p:spPr>
          <a:xfrm>
            <a:off x="395056" y="1395938"/>
            <a:ext cx="8353888" cy="4448485"/>
          </a:xfrm>
        </p:spPr>
        <p:txBody>
          <a:bodyPr>
            <a:normAutofit/>
          </a:bodyPr>
          <a:lstStyle/>
          <a:p>
            <a:r>
              <a:rPr lang="en-US" sz="2200" dirty="0"/>
              <a:t>Work with your Project Officer to see if you need to modify your </a:t>
            </a:r>
            <a:r>
              <a:rPr lang="en-US" sz="2200" dirty="0">
                <a:hlinkClick r:id="rId8"/>
              </a:rPr>
              <a:t>EPA-Tribal Environmental Plan</a:t>
            </a:r>
            <a:r>
              <a:rPr lang="en-US" sz="2200" dirty="0"/>
              <a:t> (ETEP) to include indoor air quality, environmental health, education and outreach. This is your strategic planning document.  </a:t>
            </a:r>
          </a:p>
          <a:p>
            <a:endParaRPr lang="en-US" sz="2200" dirty="0"/>
          </a:p>
          <a:p>
            <a:r>
              <a:rPr lang="en-US" sz="2200" dirty="0"/>
              <a:t>Reach out for technical assistance as needed: </a:t>
            </a:r>
          </a:p>
          <a:p>
            <a:pPr lvl="1"/>
            <a:r>
              <a:rPr lang="en-US" sz="2000" dirty="0"/>
              <a:t>Mansel Nelson: </a:t>
            </a:r>
            <a:r>
              <a:rPr lang="en-US" sz="2000" dirty="0">
                <a:hlinkClick r:id="rId9"/>
              </a:rPr>
              <a:t>Mansel.Nelson@nau.edu</a:t>
            </a:r>
            <a:r>
              <a:rPr lang="en-US" sz="2000" dirty="0"/>
              <a:t>/928-523-1275, or Alheli Banos-Keener: </a:t>
            </a:r>
            <a:r>
              <a:rPr lang="en-US" sz="2000" dirty="0">
                <a:solidFill>
                  <a:srgbClr val="F49100"/>
                </a:solidFill>
                <a:hlinkClick r:id="rId10">
                  <a:extLst>
                    <a:ext uri="{A12FA001-AC4F-418D-AE19-62706E023703}">
                      <ahyp:hlinkClr xmlns:ahyp="http://schemas.microsoft.com/office/drawing/2018/hyperlinkcolor" val="tx"/>
                    </a:ext>
                  </a:extLst>
                </a:hlinkClick>
              </a:rPr>
              <a:t>banos.alheli@epa.gov</a:t>
            </a:r>
            <a:r>
              <a:rPr lang="en-US" sz="2000" dirty="0">
                <a:hlinkClick r:id="rId10">
                  <a:extLst>
                    <a:ext uri="{A12FA001-AC4F-418D-AE19-62706E023703}">
                      <ahyp:hlinkClr xmlns:ahyp="http://schemas.microsoft.com/office/drawing/2018/hyperlinkcolor" val="tx"/>
                    </a:ext>
                  </a:extLst>
                </a:hlinkClick>
              </a:rPr>
              <a:t>/619-235-4767</a:t>
            </a:r>
            <a:r>
              <a:rPr lang="en-US" sz="2000" dirty="0"/>
              <a:t> and/or talk to your project officer</a:t>
            </a:r>
            <a:r>
              <a:rPr lang="en-US" sz="2000" dirty="0">
                <a:highlight>
                  <a:srgbClr val="FFFF00"/>
                </a:highlight>
              </a:rPr>
              <a:t> </a:t>
            </a:r>
          </a:p>
          <a:p>
            <a:endParaRPr lang="en-US" sz="2200" dirty="0"/>
          </a:p>
          <a:p>
            <a:r>
              <a:rPr lang="en-US" sz="2200" dirty="0"/>
              <a:t>Create an indoor air baseline needs assessment</a:t>
            </a:r>
          </a:p>
          <a:p>
            <a:endParaRPr lang="en-US" sz="2200" dirty="0"/>
          </a:p>
        </p:txBody>
      </p:sp>
    </p:spTree>
    <p:extLst>
      <p:ext uri="{BB962C8B-B14F-4D97-AF65-F5344CB8AC3E}">
        <p14:creationId xmlns:p14="http://schemas.microsoft.com/office/powerpoint/2010/main" val="189529977"/>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C14EDC2-DD7B-4200-B422-B4133F301797}"/>
              </a:ext>
            </a:extLst>
          </p:cNvPr>
          <p:cNvGraphicFramePr/>
          <p:nvPr/>
        </p:nvGraphicFramePr>
        <p:xfrm>
          <a:off x="628650" y="365126"/>
          <a:ext cx="7886700" cy="888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F6DFF079-F339-4758-B346-41CE2A0E94A8}"/>
              </a:ext>
            </a:extLst>
          </p:cNvPr>
          <p:cNvSpPr>
            <a:spLocks noGrp="1"/>
          </p:cNvSpPr>
          <p:nvPr>
            <p:ph type="title"/>
          </p:nvPr>
        </p:nvSpPr>
        <p:spPr>
          <a:xfrm>
            <a:off x="236306" y="222635"/>
            <a:ext cx="8671388" cy="710238"/>
          </a:xfrm>
        </p:spPr>
        <p:style>
          <a:lnRef idx="3">
            <a:schemeClr val="lt1"/>
          </a:lnRef>
          <a:fillRef idx="1">
            <a:schemeClr val="accent1"/>
          </a:fillRef>
          <a:effectRef idx="1">
            <a:schemeClr val="accent1"/>
          </a:effectRef>
          <a:fontRef idx="minor">
            <a:schemeClr val="lt1"/>
          </a:fontRef>
        </p:style>
        <p:txBody>
          <a:bodyPr>
            <a:normAutofit fontScale="90000"/>
          </a:bodyPr>
          <a:lstStyle/>
          <a:p>
            <a:pPr algn="ctr"/>
            <a:r>
              <a:rPr lang="en-US" dirty="0"/>
              <a:t>EPA-Tribal Environmental Plan (ETEP)</a:t>
            </a:r>
          </a:p>
        </p:txBody>
      </p:sp>
      <p:sp>
        <p:nvSpPr>
          <p:cNvPr id="3" name="Content Placeholder 2">
            <a:extLst>
              <a:ext uri="{FF2B5EF4-FFF2-40B4-BE49-F238E27FC236}">
                <a16:creationId xmlns:a16="http://schemas.microsoft.com/office/drawing/2014/main" id="{5CA50BA0-2A62-4F81-842A-7D337A7375BF}"/>
              </a:ext>
            </a:extLst>
          </p:cNvPr>
          <p:cNvSpPr>
            <a:spLocks noGrp="1"/>
          </p:cNvSpPr>
          <p:nvPr>
            <p:ph idx="1"/>
          </p:nvPr>
        </p:nvSpPr>
        <p:spPr>
          <a:xfrm>
            <a:off x="330428" y="1395938"/>
            <a:ext cx="8353888" cy="4988084"/>
          </a:xfrm>
        </p:spPr>
        <p:txBody>
          <a:bodyPr>
            <a:normAutofit/>
          </a:bodyPr>
          <a:lstStyle/>
          <a:p>
            <a:pPr marL="0" indent="0">
              <a:buNone/>
            </a:pPr>
            <a:r>
              <a:rPr lang="en-US" dirty="0"/>
              <a:t>The ETEP is a strategic planning document that covers 4-5 years and it can be updated as priorities change, or new priorities emerge. Talk to your project officer to see if modifications need to be made to your plan.</a:t>
            </a:r>
          </a:p>
          <a:p>
            <a:pPr marL="0" indent="0">
              <a:buNone/>
            </a:pPr>
            <a:endParaRPr lang="en-US" dirty="0"/>
          </a:p>
          <a:p>
            <a:pPr marL="0" indent="0">
              <a:buNone/>
            </a:pPr>
            <a:r>
              <a:rPr lang="en-US" b="1" u="sng" dirty="0"/>
              <a:t>Minimum ETEP Requirements (see GAP Guidance, page 16 of 22</a:t>
            </a:r>
            <a:r>
              <a:rPr lang="en-US" dirty="0"/>
              <a:t>)</a:t>
            </a:r>
          </a:p>
          <a:p>
            <a:pPr lvl="0"/>
            <a:r>
              <a:rPr lang="en-US" dirty="0"/>
              <a:t>Identification of environmental issues facing the tribe. </a:t>
            </a:r>
          </a:p>
          <a:p>
            <a:pPr lvl="1"/>
            <a:r>
              <a:rPr lang="en-US" dirty="0"/>
              <a:t>Perhaps you don’t know yet and would like to build capacity to find out.</a:t>
            </a:r>
          </a:p>
          <a:p>
            <a:pPr lvl="1"/>
            <a:endParaRPr lang="en-US" dirty="0"/>
          </a:p>
          <a:p>
            <a:pPr lvl="0"/>
            <a:r>
              <a:rPr lang="en-US" dirty="0"/>
              <a:t>Identification of tribal priorities (roughly 4-10 priorities)</a:t>
            </a:r>
          </a:p>
          <a:p>
            <a:pPr lvl="1"/>
            <a:r>
              <a:rPr lang="en-US" dirty="0"/>
              <a:t>Work with the Tribe and community to identify these. Is it </a:t>
            </a:r>
            <a:r>
              <a:rPr lang="en-US" u="sng" dirty="0"/>
              <a:t>all</a:t>
            </a:r>
            <a:r>
              <a:rPr lang="en-US" dirty="0"/>
              <a:t> indoor air issues in tribal buildings, schools, daycares, homes, or specific issues such as housing deficiencies and how to address them? You may not know what the priorities are, so you want to build capacity, investigate and do a baseline needs assessment.  </a:t>
            </a:r>
          </a:p>
          <a:p>
            <a:endParaRPr lang="en-US" sz="2200" dirty="0"/>
          </a:p>
        </p:txBody>
      </p:sp>
    </p:spTree>
    <p:extLst>
      <p:ext uri="{BB962C8B-B14F-4D97-AF65-F5344CB8AC3E}">
        <p14:creationId xmlns:p14="http://schemas.microsoft.com/office/powerpoint/2010/main" val="1582814822"/>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AAF76-AA2F-4983-9FB6-444579BC3855}"/>
              </a:ext>
            </a:extLst>
          </p:cNvPr>
          <p:cNvSpPr>
            <a:spLocks noGrp="1"/>
          </p:cNvSpPr>
          <p:nvPr>
            <p:ph idx="1"/>
          </p:nvPr>
        </p:nvSpPr>
        <p:spPr>
          <a:xfrm>
            <a:off x="731520" y="1392865"/>
            <a:ext cx="7680960" cy="5242499"/>
          </a:xfrm>
        </p:spPr>
        <p:txBody>
          <a:bodyPr>
            <a:normAutofit/>
          </a:bodyPr>
          <a:lstStyle/>
          <a:p>
            <a:pPr lvl="0"/>
            <a:r>
              <a:rPr lang="en-US" sz="2400" dirty="0"/>
              <a:t>Long-term goal (4-5 years) for addressing each issue (with capacity indicators from the </a:t>
            </a:r>
            <a:r>
              <a:rPr lang="en-US" sz="2400" dirty="0">
                <a:hlinkClick r:id="rId3"/>
              </a:rPr>
              <a:t>GAP Guidance</a:t>
            </a:r>
            <a:r>
              <a:rPr lang="en-US" sz="2400" dirty="0"/>
              <a:t> and Guidebook)</a:t>
            </a:r>
          </a:p>
          <a:p>
            <a:pPr lvl="0"/>
            <a:r>
              <a:rPr lang="en-US" sz="2400" dirty="0"/>
              <a:t>Intermediate (1-4 year) plans for working towards long-term goals (rough timeline, and key milestones)</a:t>
            </a:r>
          </a:p>
          <a:p>
            <a:pPr lvl="0"/>
            <a:r>
              <a:rPr lang="en-US" sz="2400" dirty="0"/>
              <a:t>Funding and/or technical assistance needed (from EPA or otherwise) to achieve intermediate and long-term objectives.</a:t>
            </a:r>
          </a:p>
          <a:p>
            <a:pPr lvl="0"/>
            <a:r>
              <a:rPr lang="en-US" sz="2400" b="1" dirty="0">
                <a:hlinkClick r:id="rId4"/>
              </a:rPr>
              <a:t>R9 Sample ETEPs</a:t>
            </a:r>
            <a:endParaRPr lang="en-US" sz="2400" dirty="0"/>
          </a:p>
          <a:p>
            <a:pPr lvl="0"/>
            <a:r>
              <a:rPr lang="en-US" sz="2400" b="1" dirty="0">
                <a:hlinkClick r:id="rId5"/>
              </a:rPr>
              <a:t>R9 sample ETEP with an indoor air component</a:t>
            </a:r>
            <a:endParaRPr lang="en-US" sz="2400" dirty="0">
              <a:highlight>
                <a:srgbClr val="FFFF00"/>
              </a:highlight>
            </a:endParaRPr>
          </a:p>
          <a:p>
            <a:endParaRPr lang="en-US" dirty="0"/>
          </a:p>
        </p:txBody>
      </p:sp>
      <p:sp>
        <p:nvSpPr>
          <p:cNvPr id="4" name="Title 1">
            <a:extLst>
              <a:ext uri="{FF2B5EF4-FFF2-40B4-BE49-F238E27FC236}">
                <a16:creationId xmlns:a16="http://schemas.microsoft.com/office/drawing/2014/main" id="{908A1EF4-DC7E-41EC-877F-D4632CD8141D}"/>
              </a:ext>
            </a:extLst>
          </p:cNvPr>
          <p:cNvSpPr>
            <a:spLocks noGrp="1"/>
          </p:cNvSpPr>
          <p:nvPr>
            <p:ph type="title"/>
          </p:nvPr>
        </p:nvSpPr>
        <p:spPr>
          <a:xfrm>
            <a:off x="236306" y="222635"/>
            <a:ext cx="8671388" cy="1079692"/>
          </a:xfrm>
        </p:spPr>
        <p:style>
          <a:lnRef idx="3">
            <a:schemeClr val="lt1"/>
          </a:lnRef>
          <a:fillRef idx="1">
            <a:schemeClr val="accent1"/>
          </a:fillRef>
          <a:effectRef idx="1">
            <a:schemeClr val="accent1"/>
          </a:effectRef>
          <a:fontRef idx="minor">
            <a:schemeClr val="lt1"/>
          </a:fontRef>
        </p:style>
        <p:txBody>
          <a:bodyPr>
            <a:normAutofit fontScale="90000"/>
          </a:bodyPr>
          <a:lstStyle/>
          <a:p>
            <a:pPr algn="ctr"/>
            <a:r>
              <a:rPr lang="en-US" dirty="0"/>
              <a:t>EPA-Tribal Environmental Plan (ETEP)</a:t>
            </a:r>
            <a:br>
              <a:rPr lang="en-US" dirty="0"/>
            </a:br>
            <a:r>
              <a:rPr lang="en-US" sz="2800" i="1" dirty="0"/>
              <a:t>continued…</a:t>
            </a:r>
          </a:p>
        </p:txBody>
      </p:sp>
    </p:spTree>
    <p:extLst>
      <p:ext uri="{BB962C8B-B14F-4D97-AF65-F5344CB8AC3E}">
        <p14:creationId xmlns:p14="http://schemas.microsoft.com/office/powerpoint/2010/main" val="1083389272"/>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340A60-5118-4097-8436-DDC3F6A9592C}"/>
              </a:ext>
            </a:extLst>
          </p:cNvPr>
          <p:cNvSpPr>
            <a:spLocks noGrp="1"/>
          </p:cNvSpPr>
          <p:nvPr>
            <p:ph type="title"/>
          </p:nvPr>
        </p:nvSpPr>
        <p:spPr/>
        <p:txBody>
          <a:bodyPr/>
          <a:lstStyle/>
          <a:p>
            <a:r>
              <a:rPr lang="en-US" dirty="0"/>
              <a:t>Needs Assessment</a:t>
            </a:r>
            <a:br>
              <a:rPr lang="en-US" dirty="0"/>
            </a:br>
            <a:endParaRPr lang="en-US" dirty="0"/>
          </a:p>
        </p:txBody>
      </p:sp>
      <p:sp>
        <p:nvSpPr>
          <p:cNvPr id="3" name="Content Placeholder 2">
            <a:extLst>
              <a:ext uri="{FF2B5EF4-FFF2-40B4-BE49-F238E27FC236}">
                <a16:creationId xmlns:a16="http://schemas.microsoft.com/office/drawing/2014/main" id="{32634A85-783C-4C1E-B90A-ADB3167D1BEB}"/>
              </a:ext>
            </a:extLst>
          </p:cNvPr>
          <p:cNvSpPr>
            <a:spLocks noGrp="1"/>
          </p:cNvSpPr>
          <p:nvPr>
            <p:ph type="body" idx="1"/>
          </p:nvPr>
        </p:nvSpPr>
        <p:spPr>
          <a:xfrm>
            <a:off x="1172718" y="4256314"/>
            <a:ext cx="6803136" cy="928668"/>
          </a:xfrm>
        </p:spPr>
        <p:txBody>
          <a:bodyPr>
            <a:normAutofit/>
          </a:bodyPr>
          <a:lstStyle/>
          <a:p>
            <a:r>
              <a:rPr lang="en-US" sz="2400" dirty="0"/>
              <a:t>A few examples</a:t>
            </a:r>
          </a:p>
        </p:txBody>
      </p:sp>
    </p:spTree>
    <p:extLst>
      <p:ext uri="{BB962C8B-B14F-4D97-AF65-F5344CB8AC3E}">
        <p14:creationId xmlns:p14="http://schemas.microsoft.com/office/powerpoint/2010/main" val="3026382547"/>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9FC03-D68E-4D40-BE70-0236F7292BCC}"/>
              </a:ext>
            </a:extLst>
          </p:cNvPr>
          <p:cNvSpPr>
            <a:spLocks noGrp="1"/>
          </p:cNvSpPr>
          <p:nvPr>
            <p:ph type="title"/>
          </p:nvPr>
        </p:nvSpPr>
        <p:spPr>
          <a:xfrm>
            <a:off x="387927" y="292738"/>
            <a:ext cx="8331200" cy="603190"/>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p>
            <a:pPr algn="ctr"/>
            <a:r>
              <a:rPr lang="en-US" sz="3100" dirty="0">
                <a:solidFill>
                  <a:schemeClr val="lt1"/>
                </a:solidFill>
                <a:latin typeface="+mn-lt"/>
              </a:rPr>
              <a:t>Doing a needs assessment </a:t>
            </a:r>
          </a:p>
        </p:txBody>
      </p:sp>
      <p:sp>
        <p:nvSpPr>
          <p:cNvPr id="3" name="Content Placeholder 2">
            <a:extLst>
              <a:ext uri="{FF2B5EF4-FFF2-40B4-BE49-F238E27FC236}">
                <a16:creationId xmlns:a16="http://schemas.microsoft.com/office/drawing/2014/main" id="{42D8E857-6C30-4859-9513-0863C6EF79B4}"/>
              </a:ext>
            </a:extLst>
          </p:cNvPr>
          <p:cNvSpPr>
            <a:spLocks noGrp="1"/>
          </p:cNvSpPr>
          <p:nvPr>
            <p:ph idx="1"/>
          </p:nvPr>
        </p:nvSpPr>
        <p:spPr>
          <a:xfrm>
            <a:off x="667910" y="1296258"/>
            <a:ext cx="7680960" cy="4859382"/>
          </a:xfrm>
        </p:spPr>
        <p:txBody>
          <a:bodyPr>
            <a:normAutofit/>
          </a:bodyPr>
          <a:lstStyle/>
          <a:p>
            <a:r>
              <a:rPr lang="en-US" dirty="0"/>
              <a:t>Use a healthy homes checklists to guide you: </a:t>
            </a:r>
            <a:r>
              <a:rPr lang="en-US" dirty="0">
                <a:hlinkClick r:id="rId2"/>
              </a:rPr>
              <a:t>HUD Tribal Healthy Homes Publications</a:t>
            </a:r>
            <a:endParaRPr lang="en-US" dirty="0">
              <a:highlight>
                <a:srgbClr val="FFFF00"/>
              </a:highlight>
            </a:endParaRPr>
          </a:p>
          <a:p>
            <a:pPr marL="0" indent="0">
              <a:buNone/>
            </a:pPr>
            <a:endParaRPr lang="en-US" dirty="0"/>
          </a:p>
          <a:p>
            <a:r>
              <a:rPr lang="en-US" dirty="0"/>
              <a:t>High level needs assessment is done for a Tribe </a:t>
            </a:r>
          </a:p>
          <a:p>
            <a:pPr lvl="1"/>
            <a:r>
              <a:rPr lang="en-US" dirty="0"/>
              <a:t>What resources and issues do you need to identify</a:t>
            </a:r>
          </a:p>
          <a:p>
            <a:pPr lvl="1"/>
            <a:r>
              <a:rPr lang="en-US" dirty="0"/>
              <a:t>Talk to the health clinic, housing office, facilities managers, maintenance staff at schools, health department, nurses at the school, daycare, community health outreach workers</a:t>
            </a:r>
          </a:p>
          <a:p>
            <a:pPr lvl="1"/>
            <a:r>
              <a:rPr lang="en-US" dirty="0"/>
              <a:t>Find out information and get feedback on asthma rates, housing maintenance needs (mold or leaky roofs), lead paint, wood stove usage (or drive around and see smoke coming from homes). </a:t>
            </a:r>
          </a:p>
          <a:p>
            <a:pPr lvl="1"/>
            <a:endParaRPr lang="en-US" dirty="0"/>
          </a:p>
          <a:p>
            <a:r>
              <a:rPr lang="en-US" dirty="0"/>
              <a:t>Check with your PO to see if you need to do a Quality Assurance Project Plan (QAPP). If you are collecting data, a QAPP may be needed.</a:t>
            </a:r>
          </a:p>
        </p:txBody>
      </p:sp>
    </p:spTree>
    <p:extLst>
      <p:ext uri="{BB962C8B-B14F-4D97-AF65-F5344CB8AC3E}">
        <p14:creationId xmlns:p14="http://schemas.microsoft.com/office/powerpoint/2010/main" val="103774435"/>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9B969E-CD96-4162-BA90-449BBDA95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17371"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useBgFill="1">
        <p:nvSpPr>
          <p:cNvPr id="13" name="Rectangle 12">
            <a:extLst>
              <a:ext uri="{FF2B5EF4-FFF2-40B4-BE49-F238E27FC236}">
                <a16:creationId xmlns:a16="http://schemas.microsoft.com/office/drawing/2014/main" id="{6B6401A4-FEE5-4976-857C-1FD0CDB2E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7371" y="0"/>
            <a:ext cx="61265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id="{318110D9-50D7-4221-A111-D0C6D586605B}"/>
              </a:ext>
            </a:extLst>
          </p:cNvPr>
          <p:cNvPicPr>
            <a:picLocks noChangeAspect="1"/>
          </p:cNvPicPr>
          <p:nvPr/>
        </p:nvPicPr>
        <p:blipFill>
          <a:blip r:embed="rId2"/>
          <a:stretch>
            <a:fillRect/>
          </a:stretch>
        </p:blipFill>
        <p:spPr>
          <a:xfrm>
            <a:off x="2565695" y="804330"/>
            <a:ext cx="6727596" cy="4778813"/>
          </a:xfrm>
          <a:prstGeom prst="rect">
            <a:avLst/>
          </a:prstGeom>
        </p:spPr>
      </p:pic>
      <p:sp>
        <p:nvSpPr>
          <p:cNvPr id="15" name="Rectangle 14">
            <a:extLst>
              <a:ext uri="{FF2B5EF4-FFF2-40B4-BE49-F238E27FC236}">
                <a16:creationId xmlns:a16="http://schemas.microsoft.com/office/drawing/2014/main" id="{047AF1DF-6993-45FB-92A5-C36B1A680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18771" cy="6858000"/>
          </a:xfrm>
          <a:prstGeom prst="rect">
            <a:avLst/>
          </a:prstGeom>
          <a:blipFill dpi="0" rotWithShape="1">
            <a:blip r:embed="rId3">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C45CA09-C8AD-424E-B718-B9EB05CF74B2}"/>
              </a:ext>
            </a:extLst>
          </p:cNvPr>
          <p:cNvSpPr>
            <a:spLocks noGrp="1"/>
          </p:cNvSpPr>
          <p:nvPr>
            <p:ph type="title"/>
          </p:nvPr>
        </p:nvSpPr>
        <p:spPr>
          <a:xfrm>
            <a:off x="333211" y="211597"/>
            <a:ext cx="2269862" cy="952123"/>
          </a:xfrm>
        </p:spPr>
        <p:txBody>
          <a:bodyPr>
            <a:normAutofit/>
          </a:bodyPr>
          <a:lstStyle/>
          <a:p>
            <a:r>
              <a:rPr lang="en-US" sz="2400" b="1" dirty="0">
                <a:solidFill>
                  <a:srgbClr val="FFFFFF"/>
                </a:solidFill>
              </a:rPr>
              <a:t>Partnerships</a:t>
            </a:r>
            <a:r>
              <a:rPr lang="en-US" sz="2400" dirty="0">
                <a:solidFill>
                  <a:srgbClr val="FFFFFF"/>
                </a:solidFill>
              </a:rPr>
              <a:t> </a:t>
            </a:r>
          </a:p>
        </p:txBody>
      </p:sp>
      <p:sp>
        <p:nvSpPr>
          <p:cNvPr id="8" name="Content Placeholder 7">
            <a:extLst>
              <a:ext uri="{FF2B5EF4-FFF2-40B4-BE49-F238E27FC236}">
                <a16:creationId xmlns:a16="http://schemas.microsoft.com/office/drawing/2014/main" id="{9E935FB8-41B3-427B-94C7-88DC6898D873}"/>
              </a:ext>
            </a:extLst>
          </p:cNvPr>
          <p:cNvSpPr>
            <a:spLocks noGrp="1"/>
          </p:cNvSpPr>
          <p:nvPr>
            <p:ph idx="1"/>
          </p:nvPr>
        </p:nvSpPr>
        <p:spPr>
          <a:xfrm>
            <a:off x="333211" y="1892855"/>
            <a:ext cx="2166330" cy="2817690"/>
          </a:xfrm>
        </p:spPr>
        <p:txBody>
          <a:bodyPr vert="horz" lIns="91440" tIns="45720" rIns="91440" bIns="45720" rtlCol="0" anchor="t">
            <a:normAutofit/>
          </a:bodyPr>
          <a:lstStyle/>
          <a:p>
            <a:r>
              <a:rPr lang="en-US" sz="2000" dirty="0">
                <a:solidFill>
                  <a:srgbClr val="FFFFFF"/>
                </a:solidFill>
              </a:rPr>
              <a:t>Environmental Staff</a:t>
            </a:r>
          </a:p>
          <a:p>
            <a:endParaRPr lang="en-US" sz="2000" dirty="0">
              <a:solidFill>
                <a:srgbClr val="FFFFFF"/>
              </a:solidFill>
            </a:endParaRPr>
          </a:p>
          <a:p>
            <a:pPr>
              <a:buClr>
                <a:srgbClr val="262626"/>
              </a:buClr>
            </a:pPr>
            <a:r>
              <a:rPr lang="en-US" sz="2000" dirty="0">
                <a:solidFill>
                  <a:srgbClr val="FFFFFF"/>
                </a:solidFill>
              </a:rPr>
              <a:t>Housing Staff</a:t>
            </a:r>
          </a:p>
          <a:p>
            <a:pPr>
              <a:buClr>
                <a:srgbClr val="262626"/>
              </a:buClr>
            </a:pPr>
            <a:endParaRPr lang="en-US" sz="2000" dirty="0">
              <a:solidFill>
                <a:srgbClr val="FFFFFF"/>
              </a:solidFill>
            </a:endParaRPr>
          </a:p>
          <a:p>
            <a:pPr>
              <a:buClr>
                <a:srgbClr val="262626"/>
              </a:buClr>
            </a:pPr>
            <a:r>
              <a:rPr lang="en-US" sz="2000" dirty="0">
                <a:solidFill>
                  <a:srgbClr val="FFFFFF"/>
                </a:solidFill>
              </a:rPr>
              <a:t>Health Staff</a:t>
            </a:r>
          </a:p>
          <a:p>
            <a:pPr>
              <a:buClr>
                <a:srgbClr val="262626"/>
              </a:buClr>
            </a:pPr>
            <a:endParaRPr lang="en-US" sz="1400" dirty="0">
              <a:solidFill>
                <a:srgbClr val="FFFFFF"/>
              </a:solidFill>
            </a:endParaRPr>
          </a:p>
          <a:p>
            <a:pPr>
              <a:buClr>
                <a:srgbClr val="262626"/>
              </a:buClr>
            </a:pPr>
            <a:endParaRPr lang="en-US" sz="1400" dirty="0">
              <a:solidFill>
                <a:srgbClr val="FFFFFF"/>
              </a:solidFill>
            </a:endParaRPr>
          </a:p>
        </p:txBody>
      </p:sp>
    </p:spTree>
    <p:extLst>
      <p:ext uri="{BB962C8B-B14F-4D97-AF65-F5344CB8AC3E}">
        <p14:creationId xmlns:p14="http://schemas.microsoft.com/office/powerpoint/2010/main" val="4623864"/>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999FE9C-D8F9-4F9B-B95B-608C3EF6B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237744"/>
            <a:ext cx="8791956" cy="6382512"/>
          </a:xfrm>
          <a:prstGeom prst="rect">
            <a:avLst/>
          </a:prstGeom>
          <a:solidFill>
            <a:schemeClr val="bg2"/>
          </a:solidFill>
          <a:ln w="6350" cap="flat" cmpd="sng" algn="ctr">
            <a:noFill/>
            <a:prstDash val="solid"/>
          </a:ln>
          <a:effectLst>
            <a:softEdge rad="0"/>
          </a:effectLst>
        </p:spPr>
      </p:sp>
      <p:sp>
        <p:nvSpPr>
          <p:cNvPr id="19" name="Rectangle 18">
            <a:extLst>
              <a:ext uri="{FF2B5EF4-FFF2-40B4-BE49-F238E27FC236}">
                <a16:creationId xmlns:a16="http://schemas.microsoft.com/office/drawing/2014/main" id="{0E9B969E-CD96-4162-BA90-449BBDA95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17371"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useBgFill="1">
        <p:nvSpPr>
          <p:cNvPr id="21" name="Rectangle 20">
            <a:extLst>
              <a:ext uri="{FF2B5EF4-FFF2-40B4-BE49-F238E27FC236}">
                <a16:creationId xmlns:a16="http://schemas.microsoft.com/office/drawing/2014/main" id="{6B6401A4-FEE5-4976-857C-1FD0CDB2E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7371" y="0"/>
            <a:ext cx="61265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1B262CE-F55A-4E8A-83D8-BD9E7762EE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243" b="11816"/>
          <a:stretch/>
        </p:blipFill>
        <p:spPr>
          <a:xfrm>
            <a:off x="3323851" y="47272"/>
            <a:ext cx="5536064" cy="6709658"/>
          </a:xfrm>
          <a:prstGeom prst="rect">
            <a:avLst/>
          </a:prstGeom>
        </p:spPr>
      </p:pic>
      <p:sp>
        <p:nvSpPr>
          <p:cNvPr id="23" name="Rectangle 22">
            <a:extLst>
              <a:ext uri="{FF2B5EF4-FFF2-40B4-BE49-F238E27FC236}">
                <a16:creationId xmlns:a16="http://schemas.microsoft.com/office/drawing/2014/main" id="{047AF1DF-6993-45FB-92A5-C36B1A680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18771" cy="6858000"/>
          </a:xfrm>
          <a:prstGeom prst="rect">
            <a:avLst/>
          </a:prstGeom>
          <a:blipFill dpi="0" rotWithShape="1">
            <a:blip r:embed="rId4">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E9A6323E-BD66-4CD6-A153-96E61A154921}"/>
              </a:ext>
            </a:extLst>
          </p:cNvPr>
          <p:cNvSpPr>
            <a:spLocks noGrp="1"/>
          </p:cNvSpPr>
          <p:nvPr>
            <p:ph type="title"/>
          </p:nvPr>
        </p:nvSpPr>
        <p:spPr>
          <a:xfrm>
            <a:off x="482574" y="643464"/>
            <a:ext cx="2166258" cy="2349118"/>
          </a:xfrm>
        </p:spPr>
        <p:txBody>
          <a:bodyPr vert="horz" lIns="91440" tIns="45720" rIns="91440" bIns="45720" rtlCol="0" anchor="ctr">
            <a:normAutofit/>
          </a:bodyPr>
          <a:lstStyle/>
          <a:p>
            <a:r>
              <a:rPr lang="en-US" sz="2800" dirty="0"/>
              <a:t>From the GAP Guidebook Appendix II</a:t>
            </a:r>
          </a:p>
        </p:txBody>
      </p:sp>
    </p:spTree>
    <p:extLst>
      <p:ext uri="{BB962C8B-B14F-4D97-AF65-F5344CB8AC3E}">
        <p14:creationId xmlns:p14="http://schemas.microsoft.com/office/powerpoint/2010/main" val="1230132350"/>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F1FCF-C43F-4A66-9CF4-4562340B3FCD}"/>
              </a:ext>
            </a:extLst>
          </p:cNvPr>
          <p:cNvSpPr>
            <a:spLocks noGrp="1"/>
          </p:cNvSpPr>
          <p:nvPr>
            <p:ph type="title"/>
          </p:nvPr>
        </p:nvSpPr>
        <p:spPr>
          <a:xfrm>
            <a:off x="731520" y="479308"/>
            <a:ext cx="7680960" cy="533063"/>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p>
            <a:pPr algn="ctr"/>
            <a:r>
              <a:rPr lang="en-US" sz="3600" dirty="0">
                <a:solidFill>
                  <a:schemeClr val="lt1"/>
                </a:solidFill>
                <a:latin typeface="+mn-lt"/>
              </a:rPr>
              <a:t>Possible Priority - COVID</a:t>
            </a:r>
          </a:p>
        </p:txBody>
      </p:sp>
      <p:sp>
        <p:nvSpPr>
          <p:cNvPr id="6" name="Content Placeholder 5">
            <a:extLst>
              <a:ext uri="{FF2B5EF4-FFF2-40B4-BE49-F238E27FC236}">
                <a16:creationId xmlns:a16="http://schemas.microsoft.com/office/drawing/2014/main" id="{203F5370-1E80-2C43-BD2F-41249FDBC151}"/>
              </a:ext>
            </a:extLst>
          </p:cNvPr>
          <p:cNvSpPr>
            <a:spLocks noGrp="1"/>
          </p:cNvSpPr>
          <p:nvPr>
            <p:ph idx="1"/>
          </p:nvPr>
        </p:nvSpPr>
        <p:spPr>
          <a:xfrm>
            <a:off x="731520" y="1172392"/>
            <a:ext cx="7680960" cy="4222568"/>
          </a:xfrm>
        </p:spPr>
        <p:txBody>
          <a:bodyPr/>
          <a:lstStyle/>
          <a:p>
            <a:pPr marL="0" indent="0">
              <a:buNone/>
            </a:pPr>
            <a:r>
              <a:rPr lang="en-US" dirty="0"/>
              <a:t>Preparation for Re-Opening</a:t>
            </a:r>
          </a:p>
          <a:p>
            <a:pPr marL="0" indent="0">
              <a:buNone/>
            </a:pPr>
            <a:endParaRPr lang="en-US" dirty="0"/>
          </a:p>
          <a:p>
            <a:pPr marL="0" indent="0">
              <a:buNone/>
            </a:pPr>
            <a:r>
              <a:rPr lang="en-US" dirty="0"/>
              <a:t>CDC acknowledges COVID aerosol</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Ventilation and filtration</a:t>
            </a:r>
          </a:p>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id="{D78E968A-6D8D-3A4F-9606-CB196B00E1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55029" y="1847625"/>
            <a:ext cx="4112623" cy="1880403"/>
          </a:xfrm>
          <a:prstGeom prst="rect">
            <a:avLst/>
          </a:prstGeom>
        </p:spPr>
      </p:pic>
      <p:pic>
        <p:nvPicPr>
          <p:cNvPr id="8" name="Picture 7">
            <a:extLst>
              <a:ext uri="{FF2B5EF4-FFF2-40B4-BE49-F238E27FC236}">
                <a16:creationId xmlns:a16="http://schemas.microsoft.com/office/drawing/2014/main" id="{159F16E2-8C6C-E24E-97F4-A9827A45489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10004" y="3940629"/>
            <a:ext cx="4157647" cy="2601686"/>
          </a:xfrm>
          <a:prstGeom prst="rect">
            <a:avLst/>
          </a:prstGeom>
        </p:spPr>
      </p:pic>
    </p:spTree>
    <p:extLst>
      <p:ext uri="{BB962C8B-B14F-4D97-AF65-F5344CB8AC3E}">
        <p14:creationId xmlns:p14="http://schemas.microsoft.com/office/powerpoint/2010/main" val="184951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F1FCF-C43F-4A66-9CF4-4562340B3FCD}"/>
              </a:ext>
            </a:extLst>
          </p:cNvPr>
          <p:cNvSpPr>
            <a:spLocks noGrp="1"/>
          </p:cNvSpPr>
          <p:nvPr>
            <p:ph type="title"/>
          </p:nvPr>
        </p:nvSpPr>
        <p:spPr>
          <a:xfrm>
            <a:off x="290946" y="230908"/>
            <a:ext cx="8562108" cy="618838"/>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p>
            <a:pPr algn="ctr"/>
            <a:r>
              <a:rPr lang="en-US" sz="3600" dirty="0">
                <a:solidFill>
                  <a:schemeClr val="lt1"/>
                </a:solidFill>
                <a:latin typeface="+mn-lt"/>
              </a:rPr>
              <a:t>Possible Priorities</a:t>
            </a:r>
          </a:p>
        </p:txBody>
      </p:sp>
      <p:pic>
        <p:nvPicPr>
          <p:cNvPr id="4" name="Picture 4">
            <a:extLst>
              <a:ext uri="{FF2B5EF4-FFF2-40B4-BE49-F238E27FC236}">
                <a16:creationId xmlns:a16="http://schemas.microsoft.com/office/drawing/2014/main" id="{8D34C289-B7CA-4B70-8659-095B50B3D6AC}"/>
              </a:ext>
            </a:extLst>
          </p:cNvPr>
          <p:cNvPicPr>
            <a:picLocks noGrp="1" noChangeAspect="1"/>
          </p:cNvPicPr>
          <p:nvPr>
            <p:ph idx="1"/>
          </p:nvPr>
        </p:nvPicPr>
        <p:blipFill>
          <a:blip r:embed="rId3"/>
          <a:stretch>
            <a:fillRect/>
          </a:stretch>
        </p:blipFill>
        <p:spPr>
          <a:xfrm>
            <a:off x="1128566" y="1119826"/>
            <a:ext cx="6886868" cy="4196314"/>
          </a:xfrm>
        </p:spPr>
      </p:pic>
    </p:spTree>
    <p:extLst>
      <p:ext uri="{BB962C8B-B14F-4D97-AF65-F5344CB8AC3E}">
        <p14:creationId xmlns:p14="http://schemas.microsoft.com/office/powerpoint/2010/main" val="33743128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E3C12E2-E8EF-4350-9A68-39E9087B149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4800" y="1119554"/>
            <a:ext cx="8493784" cy="5428361"/>
          </a:xfrm>
          <a:prstGeom prst="rect">
            <a:avLst/>
          </a:prstGeom>
        </p:spPr>
      </p:pic>
      <p:sp>
        <p:nvSpPr>
          <p:cNvPr id="2" name="Title 1">
            <a:extLst>
              <a:ext uri="{FF2B5EF4-FFF2-40B4-BE49-F238E27FC236}">
                <a16:creationId xmlns:a16="http://schemas.microsoft.com/office/drawing/2014/main" id="{CB76CBFB-50E6-4151-A42A-F3A6CC85649D}"/>
              </a:ext>
            </a:extLst>
          </p:cNvPr>
          <p:cNvSpPr>
            <a:spLocks noGrp="1"/>
          </p:cNvSpPr>
          <p:nvPr>
            <p:ph type="title"/>
          </p:nvPr>
        </p:nvSpPr>
        <p:spPr>
          <a:xfrm>
            <a:off x="304800" y="221673"/>
            <a:ext cx="8543636" cy="775854"/>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p>
            <a:pPr algn="ctr"/>
            <a:r>
              <a:rPr lang="en-US" sz="3600" dirty="0">
                <a:solidFill>
                  <a:schemeClr val="lt1"/>
                </a:solidFill>
                <a:latin typeface="+mn-lt"/>
              </a:rPr>
              <a:t>Quality Assurance Project Plans</a:t>
            </a:r>
          </a:p>
        </p:txBody>
      </p:sp>
      <p:sp>
        <p:nvSpPr>
          <p:cNvPr id="3" name="Subtitle 2">
            <a:extLst>
              <a:ext uri="{FF2B5EF4-FFF2-40B4-BE49-F238E27FC236}">
                <a16:creationId xmlns:a16="http://schemas.microsoft.com/office/drawing/2014/main" id="{BB9A32BF-2371-46EF-84CE-173030A39622}"/>
              </a:ext>
            </a:extLst>
          </p:cNvPr>
          <p:cNvSpPr>
            <a:spLocks noGrp="1"/>
          </p:cNvSpPr>
          <p:nvPr>
            <p:ph type="body" sz="half" idx="4294967295"/>
          </p:nvPr>
        </p:nvSpPr>
        <p:spPr>
          <a:xfrm>
            <a:off x="3001819" y="1369844"/>
            <a:ext cx="5663209" cy="3502025"/>
          </a:xfrm>
        </p:spPr>
        <p:txBody>
          <a:bodyPr>
            <a:noAutofit/>
          </a:bodyPr>
          <a:lstStyle/>
          <a:p>
            <a:pPr marL="0" indent="0">
              <a:buNone/>
            </a:pPr>
            <a:r>
              <a:rPr lang="en-US" sz="4050" dirty="0"/>
              <a:t>A QAPP describes your plan for collecting and using environmental information and data.</a:t>
            </a:r>
          </a:p>
        </p:txBody>
      </p:sp>
      <p:pic>
        <p:nvPicPr>
          <p:cNvPr id="6" name="Graphic 5" descr="Rubber duck">
            <a:extLst>
              <a:ext uri="{FF2B5EF4-FFF2-40B4-BE49-F238E27FC236}">
                <a16:creationId xmlns:a16="http://schemas.microsoft.com/office/drawing/2014/main" id="{74510363-8760-4FB6-9604-3D44992FCF7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800" y="4993897"/>
            <a:ext cx="1704109" cy="1704109"/>
          </a:xfrm>
          <a:prstGeom prst="rect">
            <a:avLst/>
          </a:prstGeom>
        </p:spPr>
      </p:pic>
      <p:sp>
        <p:nvSpPr>
          <p:cNvPr id="7" name="Speech Bubble: Oval 6">
            <a:extLst>
              <a:ext uri="{FF2B5EF4-FFF2-40B4-BE49-F238E27FC236}">
                <a16:creationId xmlns:a16="http://schemas.microsoft.com/office/drawing/2014/main" id="{1363B662-DC2C-4302-A49C-90A939D3117B}"/>
              </a:ext>
            </a:extLst>
          </p:cNvPr>
          <p:cNvSpPr/>
          <p:nvPr/>
        </p:nvSpPr>
        <p:spPr>
          <a:xfrm>
            <a:off x="1442192" y="4528147"/>
            <a:ext cx="1133434" cy="68744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QAPP QAPP</a:t>
            </a:r>
          </a:p>
        </p:txBody>
      </p:sp>
    </p:spTree>
    <p:extLst>
      <p:ext uri="{BB962C8B-B14F-4D97-AF65-F5344CB8AC3E}">
        <p14:creationId xmlns:p14="http://schemas.microsoft.com/office/powerpoint/2010/main" val="1661810253"/>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36480" y="3772523"/>
            <a:ext cx="8671040" cy="2964092"/>
          </a:xfrm>
          <a:prstGeom prst="rect">
            <a:avLst/>
          </a:prstGeom>
          <a:solidFill>
            <a:schemeClr val="accent1">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36480" y="274638"/>
            <a:ext cx="8671040" cy="867398"/>
          </a:xfrm>
        </p:spPr>
        <p:style>
          <a:lnRef idx="3">
            <a:schemeClr val="lt1"/>
          </a:lnRef>
          <a:fillRef idx="1">
            <a:schemeClr val="accent1"/>
          </a:fillRef>
          <a:effectRef idx="1">
            <a:schemeClr val="accent1"/>
          </a:effectRef>
          <a:fontRef idx="minor">
            <a:schemeClr val="lt1"/>
          </a:fontRef>
        </p:style>
        <p:txBody>
          <a:bodyPr anchor="t">
            <a:normAutofit fontScale="90000"/>
          </a:bodyPr>
          <a:lstStyle/>
          <a:p>
            <a:pPr algn="ctr"/>
            <a:r>
              <a:rPr lang="en-US" sz="4400" dirty="0">
                <a:solidFill>
                  <a:schemeClr val="bg1"/>
                </a:solidFill>
              </a:rPr>
              <a:t>Indoor Air Quality and Health</a:t>
            </a:r>
            <a:br>
              <a:rPr lang="en-US" dirty="0">
                <a:solidFill>
                  <a:schemeClr val="bg1"/>
                </a:solidFill>
              </a:rPr>
            </a:br>
            <a:endParaRPr lang="en-US" dirty="0">
              <a:solidFill>
                <a:schemeClr val="bg1"/>
              </a:solidFill>
            </a:endParaRPr>
          </a:p>
        </p:txBody>
      </p:sp>
      <p:sp>
        <p:nvSpPr>
          <p:cNvPr id="10" name="TextBox 9"/>
          <p:cNvSpPr txBox="1"/>
          <p:nvPr/>
        </p:nvSpPr>
        <p:spPr>
          <a:xfrm>
            <a:off x="303040" y="4017169"/>
            <a:ext cx="3337040" cy="2185214"/>
          </a:xfrm>
          <a:prstGeom prst="rect">
            <a:avLst/>
          </a:prstGeom>
          <a:noFill/>
        </p:spPr>
        <p:txBody>
          <a:bodyPr wrap="square" rtlCol="0">
            <a:spAutoFit/>
          </a:bodyPr>
          <a:lstStyle/>
          <a:p>
            <a:pPr>
              <a:defRPr/>
            </a:pPr>
            <a:r>
              <a:rPr lang="en-US" sz="2400" b="1" dirty="0">
                <a:ea typeface="ＭＳ Ｐゴシック" pitchFamily="-65" charset="-128"/>
                <a:cs typeface="ＭＳ Ｐゴシック" pitchFamily="-65" charset="-128"/>
              </a:rPr>
              <a:t>Sensitive groups: </a:t>
            </a:r>
          </a:p>
          <a:p>
            <a:pPr marL="285750" indent="-285750">
              <a:buFont typeface="Arial" panose="020B0604020202020204" pitchFamily="34" charset="0"/>
              <a:buChar char="•"/>
              <a:defRPr/>
            </a:pPr>
            <a:r>
              <a:rPr lang="en-US" sz="2000" b="1" dirty="0">
                <a:ea typeface="ＭＳ Ｐゴシック" pitchFamily="-65" charset="-128"/>
                <a:cs typeface="ＭＳ Ｐゴシック" pitchFamily="-65" charset="-128"/>
              </a:rPr>
              <a:t>Elders</a:t>
            </a:r>
          </a:p>
          <a:p>
            <a:pPr marL="285750" indent="-285750">
              <a:buFont typeface="Arial" panose="020B0604020202020204" pitchFamily="34" charset="0"/>
              <a:buChar char="•"/>
              <a:defRPr/>
            </a:pPr>
            <a:r>
              <a:rPr lang="en-US" sz="2000" b="1" dirty="0">
                <a:ea typeface="ＭＳ Ｐゴシック" pitchFamily="-65" charset="-128"/>
                <a:cs typeface="ＭＳ Ｐゴシック" pitchFamily="-65" charset="-128"/>
              </a:rPr>
              <a:t>Those suffering </a:t>
            </a:r>
            <a:br>
              <a:rPr lang="en-US" sz="2000" b="1" dirty="0">
                <a:ea typeface="ＭＳ Ｐゴシック" pitchFamily="-65" charset="-128"/>
                <a:cs typeface="ＭＳ Ｐゴシック" pitchFamily="-65" charset="-128"/>
              </a:rPr>
            </a:br>
            <a:r>
              <a:rPr lang="en-US" sz="2000" b="1" dirty="0">
                <a:ea typeface="ＭＳ Ｐゴシック" pitchFamily="-65" charset="-128"/>
                <a:cs typeface="ＭＳ Ｐゴシック" pitchFamily="-65" charset="-128"/>
              </a:rPr>
              <a:t>from heart and </a:t>
            </a:r>
            <a:br>
              <a:rPr lang="en-US" sz="2000" b="1" dirty="0">
                <a:ea typeface="ＭＳ Ｐゴシック" pitchFamily="-65" charset="-128"/>
                <a:cs typeface="ＭＳ Ｐゴシック" pitchFamily="-65" charset="-128"/>
              </a:rPr>
            </a:br>
            <a:r>
              <a:rPr lang="en-US" sz="2000" b="1" dirty="0">
                <a:ea typeface="ＭＳ Ｐゴシック" pitchFamily="-65" charset="-128"/>
                <a:cs typeface="ＭＳ Ｐゴシック" pitchFamily="-65" charset="-128"/>
              </a:rPr>
              <a:t>lung disease</a:t>
            </a:r>
          </a:p>
          <a:p>
            <a:pPr marL="285750" indent="-285750">
              <a:buFont typeface="Arial" panose="020B0604020202020204" pitchFamily="34" charset="0"/>
              <a:buChar char="•"/>
              <a:defRPr/>
            </a:pPr>
            <a:r>
              <a:rPr lang="en-US" sz="2000" b="1" dirty="0">
                <a:ea typeface="ＭＳ Ｐゴシック" pitchFamily="-65" charset="-128"/>
                <a:cs typeface="ＭＳ Ｐゴシック" pitchFamily="-65" charset="-128"/>
              </a:rPr>
              <a:t>Asthmatics</a:t>
            </a:r>
            <a:endParaRPr lang="en-US" sz="1200" b="1" dirty="0">
              <a:ea typeface="ＭＳ Ｐゴシック" pitchFamily="-65" charset="-128"/>
              <a:cs typeface="ＭＳ Ｐゴシック" pitchFamily="-65" charset="-128"/>
            </a:endParaRPr>
          </a:p>
          <a:p>
            <a:pPr lvl="1">
              <a:defRPr/>
            </a:pPr>
            <a:endParaRPr lang="en-US" sz="1200" b="1" dirty="0">
              <a:ea typeface="ＭＳ Ｐゴシック" pitchFamily="-65" charset="-128"/>
              <a:cs typeface="ＭＳ Ｐゴシック" pitchFamily="-65" charset="-128"/>
            </a:endParaRPr>
          </a:p>
        </p:txBody>
      </p:sp>
      <p:sp>
        <p:nvSpPr>
          <p:cNvPr id="6" name="TextBox 5"/>
          <p:cNvSpPr txBox="1"/>
          <p:nvPr/>
        </p:nvSpPr>
        <p:spPr>
          <a:xfrm>
            <a:off x="3725920" y="4029480"/>
            <a:ext cx="5029200" cy="2172903"/>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lvl="1">
              <a:defRPr/>
            </a:pPr>
            <a:r>
              <a:rPr lang="en-US" sz="2000" b="1" dirty="0">
                <a:ea typeface="ＭＳ Ｐゴシック" pitchFamily="-65" charset="-128"/>
                <a:cs typeface="ＭＳ Ｐゴシック" pitchFamily="-65" charset="-128"/>
              </a:rPr>
              <a:t>Children:</a:t>
            </a:r>
          </a:p>
          <a:p>
            <a:pPr marL="577850" indent="-285750">
              <a:lnSpc>
                <a:spcPct val="80000"/>
              </a:lnSpc>
              <a:buFont typeface="Arial" panose="020B0604020202020204" pitchFamily="34" charset="0"/>
              <a:buChar char="•"/>
            </a:pPr>
            <a:r>
              <a:rPr lang="en-US" sz="1600" dirty="0"/>
              <a:t>Breathe more than adults, relative to their body weight</a:t>
            </a:r>
          </a:p>
          <a:p>
            <a:pPr marL="577850" indent="-285750">
              <a:lnSpc>
                <a:spcPct val="80000"/>
              </a:lnSpc>
              <a:buFont typeface="Arial" panose="020B0604020202020204" pitchFamily="34" charset="0"/>
              <a:buChar char="•"/>
            </a:pPr>
            <a:r>
              <a:rPr lang="en-US" sz="1600" dirty="0"/>
              <a:t>Children are rapidly growing and developing </a:t>
            </a:r>
          </a:p>
          <a:p>
            <a:pPr marL="577850" indent="-285750">
              <a:lnSpc>
                <a:spcPct val="80000"/>
              </a:lnSpc>
              <a:buFont typeface="Arial" panose="020B0604020202020204" pitchFamily="34" charset="0"/>
              <a:buChar char="•"/>
            </a:pPr>
            <a:r>
              <a:rPr lang="en-US" sz="1600" dirty="0"/>
              <a:t>Less developed natural defenses</a:t>
            </a:r>
          </a:p>
          <a:p>
            <a:pPr marL="577850" indent="-285750">
              <a:lnSpc>
                <a:spcPct val="80000"/>
              </a:lnSpc>
              <a:buFont typeface="Arial" panose="020B0604020202020204" pitchFamily="34" charset="0"/>
              <a:buChar char="•"/>
            </a:pPr>
            <a:r>
              <a:rPr lang="en-US" sz="1600" dirty="0"/>
              <a:t>Spend more time close to the floor, where contaminant levels can be higher</a:t>
            </a:r>
          </a:p>
          <a:p>
            <a:pPr marL="577850" indent="-285750">
              <a:lnSpc>
                <a:spcPct val="80000"/>
              </a:lnSpc>
              <a:buFont typeface="Arial" panose="020B0604020202020204" pitchFamily="34" charset="0"/>
              <a:buChar char="•"/>
            </a:pPr>
            <a:r>
              <a:rPr lang="en-US" sz="1600" dirty="0"/>
              <a:t>Childhood exposures can have life-long effects</a:t>
            </a:r>
            <a:endParaRPr lang="en-US" dirty="0"/>
          </a:p>
        </p:txBody>
      </p:sp>
      <p:pic>
        <p:nvPicPr>
          <p:cNvPr id="7" name="Picture 6"/>
          <p:cNvPicPr>
            <a:picLocks noChangeAspect="1"/>
          </p:cNvPicPr>
          <p:nvPr/>
        </p:nvPicPr>
        <p:blipFill>
          <a:blip r:embed="rId3"/>
          <a:stretch>
            <a:fillRect/>
          </a:stretch>
        </p:blipFill>
        <p:spPr>
          <a:xfrm>
            <a:off x="3573520" y="1335669"/>
            <a:ext cx="5334000" cy="2243221"/>
          </a:xfrm>
          <a:prstGeom prst="rect">
            <a:avLst/>
          </a:prstGeom>
        </p:spPr>
      </p:pic>
      <p:sp>
        <p:nvSpPr>
          <p:cNvPr id="8" name="TextBox 7"/>
          <p:cNvSpPr txBox="1"/>
          <p:nvPr/>
        </p:nvSpPr>
        <p:spPr>
          <a:xfrm>
            <a:off x="236480" y="1335669"/>
            <a:ext cx="3337040" cy="2246769"/>
          </a:xfrm>
          <a:prstGeom prst="rect">
            <a:avLst/>
          </a:prstGeom>
          <a:solidFill>
            <a:schemeClr val="bg1"/>
          </a:solidFill>
        </p:spPr>
        <p:txBody>
          <a:bodyPr wrap="square" rtlCol="0">
            <a:spAutoFit/>
          </a:bodyPr>
          <a:lstStyle/>
          <a:p>
            <a:pPr>
              <a:defRPr/>
            </a:pPr>
            <a:r>
              <a:rPr lang="en-US" sz="1600" dirty="0"/>
              <a:t>EPA studies show that indoor air pollutants can be two to five times— and occasionally more than 100 times— higher than outdoor levels</a:t>
            </a:r>
          </a:p>
          <a:p>
            <a:pPr>
              <a:defRPr/>
            </a:pPr>
            <a:endParaRPr lang="en-US" sz="1600" dirty="0"/>
          </a:p>
          <a:p>
            <a:pPr>
              <a:defRPr/>
            </a:pPr>
            <a:r>
              <a:rPr lang="en-US" sz="1100" dirty="0"/>
              <a:t>Source, EPA Report on the Environment: </a:t>
            </a:r>
            <a:r>
              <a:rPr lang="en-US" sz="1100" dirty="0">
                <a:hlinkClick r:id="rId4">
                  <a:extLst>
                    <a:ext uri="{A12FA001-AC4F-418D-AE19-62706E023703}">
                      <ahyp:hlinkClr xmlns:ahyp="http://schemas.microsoft.com/office/drawing/2018/hyperlinkcolor" val="tx"/>
                    </a:ext>
                  </a:extLst>
                </a:hlinkClick>
              </a:rPr>
              <a:t>https://www.epa.gov/report-environment/indoor-air-quality</a:t>
            </a:r>
            <a:endParaRPr lang="en-US" sz="1100" dirty="0"/>
          </a:p>
          <a:p>
            <a:pPr>
              <a:defRPr/>
            </a:pPr>
            <a:endParaRPr lang="en-US" sz="1100" b="1" dirty="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081137685"/>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BC09D-1B9F-4458-A817-13F182216FB0}"/>
              </a:ext>
            </a:extLst>
          </p:cNvPr>
          <p:cNvSpPr>
            <a:spLocks noGrp="1"/>
          </p:cNvSpPr>
          <p:nvPr>
            <p:ph type="title"/>
          </p:nvPr>
        </p:nvSpPr>
        <p:spPr>
          <a:xfrm>
            <a:off x="249382" y="263903"/>
            <a:ext cx="8599054" cy="641261"/>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p>
            <a:pPr algn="ctr"/>
            <a:r>
              <a:rPr lang="en-US" sz="3100" dirty="0">
                <a:solidFill>
                  <a:schemeClr val="lt1"/>
                </a:solidFill>
                <a:latin typeface="+mn-lt"/>
              </a:rPr>
              <a:t>Quality Assurance Project Plan (QAPP)</a:t>
            </a:r>
          </a:p>
        </p:txBody>
      </p:sp>
      <p:sp>
        <p:nvSpPr>
          <p:cNvPr id="3" name="Content Placeholder 2">
            <a:extLst>
              <a:ext uri="{FF2B5EF4-FFF2-40B4-BE49-F238E27FC236}">
                <a16:creationId xmlns:a16="http://schemas.microsoft.com/office/drawing/2014/main" id="{AA5A234D-92BF-4798-8EC5-46B2A79447E8}"/>
              </a:ext>
            </a:extLst>
          </p:cNvPr>
          <p:cNvSpPr>
            <a:spLocks noGrp="1"/>
          </p:cNvSpPr>
          <p:nvPr>
            <p:ph idx="1"/>
          </p:nvPr>
        </p:nvSpPr>
        <p:spPr>
          <a:xfrm>
            <a:off x="708429" y="1040916"/>
            <a:ext cx="7680960" cy="4639536"/>
          </a:xfrm>
        </p:spPr>
        <p:txBody>
          <a:bodyPr vert="horz" lIns="91440" tIns="45720" rIns="91440" bIns="45720" rtlCol="0" anchor="t">
            <a:normAutofit lnSpcReduction="10000"/>
          </a:bodyPr>
          <a:lstStyle/>
          <a:p>
            <a:r>
              <a:rPr lang="en-US" sz="2000" dirty="0"/>
              <a:t>Check with your project officer - Regional requirements can vary</a:t>
            </a:r>
          </a:p>
          <a:p>
            <a:endParaRPr lang="en-US" sz="2000" dirty="0"/>
          </a:p>
          <a:p>
            <a:r>
              <a:rPr lang="en-US" sz="2000" dirty="0"/>
              <a:t>Look into developing QAPPs, especially if you are going to be doing home assessments. </a:t>
            </a:r>
          </a:p>
          <a:p>
            <a:endParaRPr lang="en-US" sz="2000" dirty="0"/>
          </a:p>
          <a:p>
            <a:r>
              <a:rPr lang="en-US" sz="2000" dirty="0"/>
              <a:t>Plan early and prepare for a QAPP – avoid delays</a:t>
            </a:r>
          </a:p>
          <a:p>
            <a:endParaRPr lang="en-US" sz="2000" dirty="0"/>
          </a:p>
          <a:p>
            <a:r>
              <a:rPr lang="en-US" sz="2000" dirty="0"/>
              <a:t>The process for an IAQ QAPP is different from the traditional “TURBO QAPP” used for ambient air. </a:t>
            </a:r>
          </a:p>
          <a:p>
            <a:endParaRPr lang="en-US" sz="2000" dirty="0"/>
          </a:p>
          <a:p>
            <a:r>
              <a:rPr lang="en-US" sz="2000" dirty="0"/>
              <a:t>QAPPs are needed if you are doing observation and gathering/collecting information</a:t>
            </a:r>
          </a:p>
          <a:p>
            <a:pPr marL="0" indent="0">
              <a:buNone/>
            </a:pPr>
            <a:endParaRPr lang="en-US" sz="2000" dirty="0"/>
          </a:p>
          <a:p>
            <a:endParaRPr lang="en-US" sz="2000" dirty="0"/>
          </a:p>
          <a:p>
            <a:endParaRPr lang="en-US" dirty="0"/>
          </a:p>
          <a:p>
            <a:endParaRPr lang="en-US" dirty="0"/>
          </a:p>
        </p:txBody>
      </p:sp>
    </p:spTree>
    <p:extLst>
      <p:ext uri="{BB962C8B-B14F-4D97-AF65-F5344CB8AC3E}">
        <p14:creationId xmlns:p14="http://schemas.microsoft.com/office/powerpoint/2010/main" val="3178339809"/>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EF61-445F-442B-93C0-463CF30FADE3}"/>
              </a:ext>
            </a:extLst>
          </p:cNvPr>
          <p:cNvSpPr>
            <a:spLocks noGrp="1"/>
          </p:cNvSpPr>
          <p:nvPr>
            <p:ph type="title"/>
          </p:nvPr>
        </p:nvSpPr>
        <p:spPr>
          <a:xfrm>
            <a:off x="304800" y="250955"/>
            <a:ext cx="8534400" cy="622729"/>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p>
            <a:pPr algn="ctr"/>
            <a:r>
              <a:rPr lang="en-US" sz="3600" dirty="0">
                <a:solidFill>
                  <a:schemeClr val="lt1"/>
                </a:solidFill>
                <a:latin typeface="+mn-lt"/>
              </a:rPr>
              <a:t>Does My Project Need A QAPP?</a:t>
            </a:r>
          </a:p>
        </p:txBody>
      </p:sp>
      <p:sp>
        <p:nvSpPr>
          <p:cNvPr id="3" name="Content Placeholder 2">
            <a:extLst>
              <a:ext uri="{FF2B5EF4-FFF2-40B4-BE49-F238E27FC236}">
                <a16:creationId xmlns:a16="http://schemas.microsoft.com/office/drawing/2014/main" id="{EFEC5C4D-C9CE-4870-83AD-3250D6B39D9B}"/>
              </a:ext>
            </a:extLst>
          </p:cNvPr>
          <p:cNvSpPr>
            <a:spLocks noGrp="1"/>
          </p:cNvSpPr>
          <p:nvPr>
            <p:ph idx="1"/>
          </p:nvPr>
        </p:nvSpPr>
        <p:spPr>
          <a:xfrm>
            <a:off x="731520" y="1265382"/>
            <a:ext cx="7680960" cy="2955636"/>
          </a:xfrm>
        </p:spPr>
        <p:txBody>
          <a:bodyPr>
            <a:normAutofit fontScale="92500" lnSpcReduction="10000"/>
          </a:bodyPr>
          <a:lstStyle/>
          <a:p>
            <a:r>
              <a:rPr lang="en-US" dirty="0">
                <a:effectLst/>
              </a:rPr>
              <a:t>In addition to your project officer, </a:t>
            </a:r>
            <a:r>
              <a:rPr lang="en-US" dirty="0"/>
              <a:t>the regional </a:t>
            </a:r>
            <a:r>
              <a:rPr lang="en-US" dirty="0">
                <a:effectLst/>
              </a:rPr>
              <a:t>Quality Assurance Unit will be a good place to </a:t>
            </a:r>
            <a:r>
              <a:rPr lang="en-US" dirty="0"/>
              <a:t>begin, especially if this is a new project, or you are new to environmental project planning.</a:t>
            </a:r>
          </a:p>
          <a:p>
            <a:endParaRPr lang="en-US" dirty="0"/>
          </a:p>
          <a:p>
            <a:r>
              <a:rPr lang="en-US" dirty="0"/>
              <a:t>By law, any EPA-funded monitoring project must have an EPA-approved QAPP before it can begin collecting samples. </a:t>
            </a:r>
          </a:p>
          <a:p>
            <a:endParaRPr lang="en-US" dirty="0"/>
          </a:p>
          <a:p>
            <a:r>
              <a:rPr lang="en-US" dirty="0"/>
              <a:t>The purpose of this requirement is to ensure that the data collected by monitoring projects are of known and suitable quality and quantity.</a:t>
            </a:r>
          </a:p>
        </p:txBody>
      </p:sp>
      <p:pic>
        <p:nvPicPr>
          <p:cNvPr id="5" name="Graphic 4" descr="Rubber duck">
            <a:extLst>
              <a:ext uri="{FF2B5EF4-FFF2-40B4-BE49-F238E27FC236}">
                <a16:creationId xmlns:a16="http://schemas.microsoft.com/office/drawing/2014/main" id="{9CCE9636-CBB7-4C83-B367-9978483C029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96118" y="5324455"/>
            <a:ext cx="980731" cy="980731"/>
          </a:xfrm>
          <a:prstGeom prst="rect">
            <a:avLst/>
          </a:prstGeom>
        </p:spPr>
      </p:pic>
      <p:sp>
        <p:nvSpPr>
          <p:cNvPr id="6" name="Speech Bubble: Oval 5">
            <a:extLst>
              <a:ext uri="{FF2B5EF4-FFF2-40B4-BE49-F238E27FC236}">
                <a16:creationId xmlns:a16="http://schemas.microsoft.com/office/drawing/2014/main" id="{8C45735D-7958-41D3-8734-FCBEDEC33E99}"/>
              </a:ext>
            </a:extLst>
          </p:cNvPr>
          <p:cNvSpPr/>
          <p:nvPr/>
        </p:nvSpPr>
        <p:spPr>
          <a:xfrm>
            <a:off x="2476850" y="4801169"/>
            <a:ext cx="1078978" cy="52328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QAPP QAPP</a:t>
            </a:r>
          </a:p>
        </p:txBody>
      </p:sp>
      <p:sp>
        <p:nvSpPr>
          <p:cNvPr id="4" name="Rectangle 3">
            <a:extLst>
              <a:ext uri="{FF2B5EF4-FFF2-40B4-BE49-F238E27FC236}">
                <a16:creationId xmlns:a16="http://schemas.microsoft.com/office/drawing/2014/main" id="{AE18D30B-9A65-43E5-9913-82EEA56D26E1}"/>
              </a:ext>
            </a:extLst>
          </p:cNvPr>
          <p:cNvSpPr/>
          <p:nvPr/>
        </p:nvSpPr>
        <p:spPr>
          <a:xfrm>
            <a:off x="4131254" y="4585791"/>
            <a:ext cx="4793006" cy="1477328"/>
          </a:xfrm>
          <a:prstGeom prst="rect">
            <a:avLst/>
          </a:prstGeom>
        </p:spPr>
        <p:txBody>
          <a:bodyPr wrap="square">
            <a:spAutoFit/>
          </a:bodyPr>
          <a:lstStyle/>
          <a:p>
            <a:r>
              <a:rPr lang="en-US" b="1" dirty="0"/>
              <a:t>QAPP CONTACT:</a:t>
            </a:r>
          </a:p>
          <a:p>
            <a:r>
              <a:rPr lang="en-US" dirty="0"/>
              <a:t>Josie Kamkoff- ITEP </a:t>
            </a:r>
            <a:r>
              <a:rPr lang="en-US" dirty="0">
                <a:hlinkClick r:id="rId4"/>
              </a:rPr>
              <a:t>Josephine.Kamkoff@nau.edu</a:t>
            </a:r>
            <a:endParaRPr lang="en-US" dirty="0"/>
          </a:p>
          <a:p>
            <a:endParaRPr lang="en-US" dirty="0"/>
          </a:p>
          <a:p>
            <a:r>
              <a:rPr lang="en-US" dirty="0"/>
              <a:t> </a:t>
            </a:r>
          </a:p>
        </p:txBody>
      </p:sp>
    </p:spTree>
    <p:extLst>
      <p:ext uri="{BB962C8B-B14F-4D97-AF65-F5344CB8AC3E}">
        <p14:creationId xmlns:p14="http://schemas.microsoft.com/office/powerpoint/2010/main" val="521989849"/>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662C-55AF-48D3-A223-D1A4F67AC021}"/>
              </a:ext>
            </a:extLst>
          </p:cNvPr>
          <p:cNvSpPr>
            <a:spLocks noGrp="1"/>
          </p:cNvSpPr>
          <p:nvPr>
            <p:ph type="title"/>
          </p:nvPr>
        </p:nvSpPr>
        <p:spPr>
          <a:xfrm>
            <a:off x="300789" y="226172"/>
            <a:ext cx="8434137" cy="1097302"/>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p>
            <a:pPr algn="ctr"/>
            <a:r>
              <a:rPr lang="en-US" sz="3600" dirty="0">
                <a:solidFill>
                  <a:schemeClr val="lt1"/>
                </a:solidFill>
                <a:latin typeface="+mn-lt"/>
              </a:rPr>
              <a:t>Six Elements of Indoor Air Quality QAPP’s for Educational Outreach</a:t>
            </a:r>
          </a:p>
        </p:txBody>
      </p:sp>
      <p:graphicFrame>
        <p:nvGraphicFramePr>
          <p:cNvPr id="10" name="Content Placeholder 2">
            <a:extLst>
              <a:ext uri="{FF2B5EF4-FFF2-40B4-BE49-F238E27FC236}">
                <a16:creationId xmlns:a16="http://schemas.microsoft.com/office/drawing/2014/main" id="{9EEB7BD3-B68F-48E7-AB2D-360FE9664F74}"/>
              </a:ext>
            </a:extLst>
          </p:cNvPr>
          <p:cNvGraphicFramePr>
            <a:graphicFrameLocks noGrp="1"/>
          </p:cNvGraphicFramePr>
          <p:nvPr>
            <p:ph idx="1"/>
            <p:extLst>
              <p:ext uri="{D42A27DB-BD31-4B8C-83A1-F6EECF244321}">
                <p14:modId xmlns:p14="http://schemas.microsoft.com/office/powerpoint/2010/main" val="758509972"/>
              </p:ext>
            </p:extLst>
          </p:nvPr>
        </p:nvGraphicFramePr>
        <p:xfrm>
          <a:off x="628650" y="1543051"/>
          <a:ext cx="7886700" cy="37718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peech Bubble: Oval 3">
            <a:extLst>
              <a:ext uri="{FF2B5EF4-FFF2-40B4-BE49-F238E27FC236}">
                <a16:creationId xmlns:a16="http://schemas.microsoft.com/office/drawing/2014/main" id="{F3A00CF1-B4CB-495F-9F8A-0B607B0D8E62}"/>
              </a:ext>
            </a:extLst>
          </p:cNvPr>
          <p:cNvSpPr/>
          <p:nvPr/>
        </p:nvSpPr>
        <p:spPr>
          <a:xfrm>
            <a:off x="6978634" y="5603128"/>
            <a:ext cx="902050" cy="6858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QAPP QAPP</a:t>
            </a:r>
          </a:p>
        </p:txBody>
      </p:sp>
      <p:pic>
        <p:nvPicPr>
          <p:cNvPr id="6" name="Graphic 5" descr="Rubber duck">
            <a:extLst>
              <a:ext uri="{FF2B5EF4-FFF2-40B4-BE49-F238E27FC236}">
                <a16:creationId xmlns:a16="http://schemas.microsoft.com/office/drawing/2014/main" id="{2B698C8D-F4FC-477B-849B-989A5A878C8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75158" y="5787189"/>
            <a:ext cx="844639" cy="844639"/>
          </a:xfrm>
          <a:prstGeom prst="rect">
            <a:avLst/>
          </a:prstGeom>
        </p:spPr>
      </p:pic>
    </p:spTree>
    <p:extLst>
      <p:ext uri="{BB962C8B-B14F-4D97-AF65-F5344CB8AC3E}">
        <p14:creationId xmlns:p14="http://schemas.microsoft.com/office/powerpoint/2010/main" val="910761815"/>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340A60-5118-4097-8436-DDC3F6A9592C}"/>
              </a:ext>
            </a:extLst>
          </p:cNvPr>
          <p:cNvSpPr>
            <a:spLocks noGrp="1"/>
          </p:cNvSpPr>
          <p:nvPr>
            <p:ph type="title"/>
          </p:nvPr>
        </p:nvSpPr>
        <p:spPr/>
        <p:txBody>
          <a:bodyPr/>
          <a:lstStyle/>
          <a:p>
            <a:r>
              <a:rPr lang="en-US" dirty="0"/>
              <a:t>Developing a workplan</a:t>
            </a:r>
            <a:br>
              <a:rPr lang="en-US" dirty="0"/>
            </a:br>
            <a:endParaRPr lang="en-US" dirty="0"/>
          </a:p>
        </p:txBody>
      </p:sp>
      <p:sp>
        <p:nvSpPr>
          <p:cNvPr id="3" name="Content Placeholder 2">
            <a:extLst>
              <a:ext uri="{FF2B5EF4-FFF2-40B4-BE49-F238E27FC236}">
                <a16:creationId xmlns:a16="http://schemas.microsoft.com/office/drawing/2014/main" id="{32634A85-783C-4C1E-B90A-ADB3167D1BEB}"/>
              </a:ext>
            </a:extLst>
          </p:cNvPr>
          <p:cNvSpPr>
            <a:spLocks noGrp="1"/>
          </p:cNvSpPr>
          <p:nvPr>
            <p:ph type="body" idx="1"/>
          </p:nvPr>
        </p:nvSpPr>
        <p:spPr>
          <a:xfrm>
            <a:off x="1172718" y="4256314"/>
            <a:ext cx="6803136" cy="928668"/>
          </a:xfrm>
        </p:spPr>
        <p:txBody>
          <a:bodyPr>
            <a:normAutofit/>
          </a:bodyPr>
          <a:lstStyle/>
          <a:p>
            <a:r>
              <a:rPr lang="en-US" sz="2400" dirty="0"/>
              <a:t>A few examples</a:t>
            </a:r>
          </a:p>
        </p:txBody>
      </p:sp>
    </p:spTree>
    <p:extLst>
      <p:ext uri="{BB962C8B-B14F-4D97-AF65-F5344CB8AC3E}">
        <p14:creationId xmlns:p14="http://schemas.microsoft.com/office/powerpoint/2010/main" val="970100595"/>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480854" y="2472979"/>
            <a:ext cx="4182292" cy="3123374"/>
          </a:xfrm>
          <a:prstGeom prst="rect">
            <a:avLst/>
          </a:prstGeom>
        </p:spPr>
      </p:pic>
      <p:sp>
        <p:nvSpPr>
          <p:cNvPr id="10" name="Rectangle 9"/>
          <p:cNvSpPr/>
          <p:nvPr/>
        </p:nvSpPr>
        <p:spPr>
          <a:xfrm>
            <a:off x="5068957" y="5728668"/>
            <a:ext cx="1948070" cy="8299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Keep it Maintained</a:t>
            </a:r>
          </a:p>
        </p:txBody>
      </p:sp>
      <p:sp>
        <p:nvSpPr>
          <p:cNvPr id="11" name="Rectangle 10"/>
          <p:cNvSpPr/>
          <p:nvPr/>
        </p:nvSpPr>
        <p:spPr>
          <a:xfrm>
            <a:off x="5068957" y="1410172"/>
            <a:ext cx="1948070" cy="8299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Keep It Ventilated</a:t>
            </a:r>
          </a:p>
        </p:txBody>
      </p:sp>
      <p:sp>
        <p:nvSpPr>
          <p:cNvPr id="12" name="Rectangle 11"/>
          <p:cNvSpPr/>
          <p:nvPr/>
        </p:nvSpPr>
        <p:spPr>
          <a:xfrm>
            <a:off x="312536" y="3014042"/>
            <a:ext cx="1948070" cy="8299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Keep It Safe</a:t>
            </a:r>
          </a:p>
        </p:txBody>
      </p:sp>
      <p:sp>
        <p:nvSpPr>
          <p:cNvPr id="13" name="Rectangle 12"/>
          <p:cNvSpPr/>
          <p:nvPr/>
        </p:nvSpPr>
        <p:spPr>
          <a:xfrm>
            <a:off x="312536" y="4620042"/>
            <a:ext cx="1948070" cy="8299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Keep It Thermally Regulated</a:t>
            </a:r>
          </a:p>
        </p:txBody>
      </p:sp>
      <p:sp>
        <p:nvSpPr>
          <p:cNvPr id="14" name="Rectangle 13"/>
          <p:cNvSpPr/>
          <p:nvPr/>
        </p:nvSpPr>
        <p:spPr>
          <a:xfrm>
            <a:off x="6785423" y="4617912"/>
            <a:ext cx="1948070" cy="8299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Keep It Contaminant-Free</a:t>
            </a:r>
          </a:p>
        </p:txBody>
      </p:sp>
      <p:sp>
        <p:nvSpPr>
          <p:cNvPr id="15" name="Rectangle 14"/>
          <p:cNvSpPr/>
          <p:nvPr/>
        </p:nvSpPr>
        <p:spPr>
          <a:xfrm>
            <a:off x="6785423" y="3022146"/>
            <a:ext cx="1948070" cy="8299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Keep It Pest-Free</a:t>
            </a:r>
          </a:p>
        </p:txBody>
      </p:sp>
      <p:sp>
        <p:nvSpPr>
          <p:cNvPr id="16" name="Rectangle 15"/>
          <p:cNvSpPr/>
          <p:nvPr/>
        </p:nvSpPr>
        <p:spPr>
          <a:xfrm>
            <a:off x="1732908" y="5728668"/>
            <a:ext cx="1948070" cy="8299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Keep It Clean</a:t>
            </a:r>
          </a:p>
        </p:txBody>
      </p:sp>
      <p:sp>
        <p:nvSpPr>
          <p:cNvPr id="17" name="Rectangle 16"/>
          <p:cNvSpPr/>
          <p:nvPr/>
        </p:nvSpPr>
        <p:spPr>
          <a:xfrm>
            <a:off x="1732908" y="1410172"/>
            <a:ext cx="1948070" cy="8299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Keep It Dry</a:t>
            </a:r>
          </a:p>
        </p:txBody>
      </p:sp>
      <p:sp>
        <p:nvSpPr>
          <p:cNvPr id="18" name="Title 1">
            <a:extLst>
              <a:ext uri="{FF2B5EF4-FFF2-40B4-BE49-F238E27FC236}">
                <a16:creationId xmlns:a16="http://schemas.microsoft.com/office/drawing/2014/main" id="{049DA627-95D4-458C-B74E-E0BAA9D695C4}"/>
              </a:ext>
            </a:extLst>
          </p:cNvPr>
          <p:cNvSpPr>
            <a:spLocks noGrp="1"/>
          </p:cNvSpPr>
          <p:nvPr>
            <p:ph type="title"/>
          </p:nvPr>
        </p:nvSpPr>
        <p:spPr>
          <a:xfrm>
            <a:off x="217714" y="217715"/>
            <a:ext cx="8686800" cy="959566"/>
          </a:xfrm>
        </p:spPr>
        <p:style>
          <a:lnRef idx="3">
            <a:schemeClr val="lt1"/>
          </a:lnRef>
          <a:fillRef idx="1">
            <a:schemeClr val="accent1"/>
          </a:fillRef>
          <a:effectRef idx="1">
            <a:schemeClr val="accent1"/>
          </a:effectRef>
          <a:fontRef idx="minor">
            <a:schemeClr val="lt1"/>
          </a:fontRef>
        </p:style>
        <p:txBody>
          <a:bodyPr/>
          <a:lstStyle/>
          <a:p>
            <a:pPr algn="ctr"/>
            <a:r>
              <a:rPr lang="en-US" dirty="0"/>
              <a:t>Healthy Homes</a:t>
            </a:r>
          </a:p>
        </p:txBody>
      </p:sp>
    </p:spTree>
    <p:extLst>
      <p:ext uri="{BB962C8B-B14F-4D97-AF65-F5344CB8AC3E}">
        <p14:creationId xmlns:p14="http://schemas.microsoft.com/office/powerpoint/2010/main" val="3069958392"/>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4999FE9C-D8F9-4F9B-B95B-608C3EF6B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237744"/>
            <a:ext cx="8791956" cy="6382512"/>
          </a:xfrm>
          <a:prstGeom prst="rect">
            <a:avLst/>
          </a:prstGeom>
          <a:solidFill>
            <a:schemeClr val="bg2"/>
          </a:solidFill>
          <a:ln w="6350" cap="flat" cmpd="sng" algn="ctr">
            <a:noFill/>
            <a:prstDash val="solid"/>
          </a:ln>
          <a:effectLst>
            <a:softEdge rad="0"/>
          </a:effectLst>
        </p:spPr>
      </p:sp>
      <p:sp>
        <p:nvSpPr>
          <p:cNvPr id="7" name="Title 1">
            <a:extLst>
              <a:ext uri="{FF2B5EF4-FFF2-40B4-BE49-F238E27FC236}">
                <a16:creationId xmlns:a16="http://schemas.microsoft.com/office/drawing/2014/main" id="{7752DD9D-94B3-4CC4-A4DD-618214CB98F3}"/>
              </a:ext>
            </a:extLst>
          </p:cNvPr>
          <p:cNvSpPr txBox="1">
            <a:spLocks/>
          </p:cNvSpPr>
          <p:nvPr/>
        </p:nvSpPr>
        <p:spPr>
          <a:xfrm>
            <a:off x="4873117" y="219636"/>
            <a:ext cx="3972321" cy="1165819"/>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Aft>
                <a:spcPts val="600"/>
              </a:spcAft>
            </a:pPr>
            <a:r>
              <a:rPr lang="en-US" sz="3400" dirty="0">
                <a:solidFill>
                  <a:schemeClr val="tx1">
                    <a:lumMod val="85000"/>
                    <a:lumOff val="15000"/>
                  </a:schemeClr>
                </a:solidFill>
                <a:latin typeface="+mj-lt"/>
              </a:rPr>
              <a:t>Build Capacity on </a:t>
            </a:r>
          </a:p>
          <a:p>
            <a:pPr>
              <a:spcAft>
                <a:spcPts val="600"/>
              </a:spcAft>
            </a:pPr>
            <a:r>
              <a:rPr lang="en-US" sz="3400" dirty="0">
                <a:solidFill>
                  <a:schemeClr val="tx1">
                    <a:lumMod val="85000"/>
                    <a:lumOff val="15000"/>
                  </a:schemeClr>
                </a:solidFill>
                <a:latin typeface="+mj-lt"/>
              </a:rPr>
              <a:t>Healthy Homes</a:t>
            </a:r>
          </a:p>
        </p:txBody>
      </p:sp>
      <p:sp useBgFill="1">
        <p:nvSpPr>
          <p:cNvPr id="21" name="Rectangle 13">
            <a:extLst>
              <a:ext uri="{FF2B5EF4-FFF2-40B4-BE49-F238E27FC236}">
                <a16:creationId xmlns:a16="http://schemas.microsoft.com/office/drawing/2014/main" id="{4E1605C1-ED2D-4AAA-BD9C-24B82055F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9" y="0"/>
            <a:ext cx="47582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5">
            <a:extLst>
              <a:ext uri="{FF2B5EF4-FFF2-40B4-BE49-F238E27FC236}">
                <a16:creationId xmlns:a16="http://schemas.microsoft.com/office/drawing/2014/main" id="{E8DFA4F8-B856-483B-85AE-5CDF5A5F1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268" y="253548"/>
            <a:ext cx="4388846"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3" name="Rectangle 17">
            <a:extLst>
              <a:ext uri="{FF2B5EF4-FFF2-40B4-BE49-F238E27FC236}">
                <a16:creationId xmlns:a16="http://schemas.microsoft.com/office/drawing/2014/main" id="{6FC9FCC7-29B1-433A-AC58-FEAE48D84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561" y="407588"/>
            <a:ext cx="4149110" cy="6066184"/>
          </a:xfrm>
          <a:prstGeom prst="rect">
            <a:avLst/>
          </a:prstGeom>
          <a:noFill/>
          <a:ln w="6350" cap="sq" cmpd="sng" algn="ctr">
            <a:solidFill>
              <a:schemeClr val="tx1">
                <a:lumMod val="75000"/>
                <a:lumOff val="25000"/>
              </a:schemeClr>
            </a:solidFill>
            <a:prstDash val="solid"/>
            <a:miter lim="800000"/>
          </a:ln>
          <a:effectLst/>
        </p:spPr>
      </p:sp>
      <p:pic>
        <p:nvPicPr>
          <p:cNvPr id="2" name="Picture 1">
            <a:extLst>
              <a:ext uri="{FF2B5EF4-FFF2-40B4-BE49-F238E27FC236}">
                <a16:creationId xmlns:a16="http://schemas.microsoft.com/office/drawing/2014/main" id="{D22A5CE8-5381-48E5-A01F-363B9062468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 r="953" b="29538"/>
          <a:stretch/>
        </p:blipFill>
        <p:spPr>
          <a:xfrm>
            <a:off x="1262049" y="913324"/>
            <a:ext cx="2229283" cy="5075816"/>
          </a:xfrm>
          <a:prstGeom prst="rect">
            <a:avLst/>
          </a:prstGeom>
        </p:spPr>
      </p:pic>
      <p:sp>
        <p:nvSpPr>
          <p:cNvPr id="4" name="Content Placeholder 3">
            <a:extLst>
              <a:ext uri="{FF2B5EF4-FFF2-40B4-BE49-F238E27FC236}">
                <a16:creationId xmlns:a16="http://schemas.microsoft.com/office/drawing/2014/main" id="{FD08A092-7537-4D17-A196-9038ED2BEBE5}"/>
              </a:ext>
            </a:extLst>
          </p:cNvPr>
          <p:cNvSpPr>
            <a:spLocks noGrp="1"/>
          </p:cNvSpPr>
          <p:nvPr>
            <p:ph sz="half" idx="2"/>
          </p:nvPr>
        </p:nvSpPr>
        <p:spPr>
          <a:xfrm>
            <a:off x="5033002" y="1623198"/>
            <a:ext cx="3451614" cy="4850573"/>
          </a:xfrm>
        </p:spPr>
        <p:txBody>
          <a:bodyPr vert="horz" lIns="91440" tIns="45720" rIns="91440" bIns="45720" rtlCol="0">
            <a:normAutofit/>
          </a:bodyPr>
          <a:lstStyle/>
          <a:p>
            <a:pPr>
              <a:lnSpc>
                <a:spcPct val="90000"/>
              </a:lnSpc>
            </a:pPr>
            <a:r>
              <a:rPr lang="en-US" dirty="0">
                <a:hlinkClick r:id="rId3"/>
              </a:rPr>
              <a:t>Read: The Healthy Homes Program Guidance Manual</a:t>
            </a:r>
            <a:endParaRPr lang="en-US" dirty="0"/>
          </a:p>
          <a:p>
            <a:pPr>
              <a:lnSpc>
                <a:spcPct val="90000"/>
              </a:lnSpc>
            </a:pPr>
            <a:endParaRPr lang="en-US" dirty="0"/>
          </a:p>
          <a:p>
            <a:pPr>
              <a:lnSpc>
                <a:spcPct val="90000"/>
              </a:lnSpc>
            </a:pPr>
            <a:r>
              <a:rPr lang="en-US" dirty="0">
                <a:hlinkClick r:id="rId4"/>
              </a:rPr>
              <a:t>Read: HUD Tribal Healthy Homes Publications</a:t>
            </a:r>
            <a:endParaRPr lang="en-US" dirty="0">
              <a:highlight>
                <a:srgbClr val="FFFF00"/>
              </a:highlight>
            </a:endParaRPr>
          </a:p>
          <a:p>
            <a:pPr marL="0">
              <a:lnSpc>
                <a:spcPct val="90000"/>
              </a:lnSpc>
            </a:pPr>
            <a:endParaRPr lang="en-US" dirty="0">
              <a:highlight>
                <a:srgbClr val="FFFF00"/>
              </a:highlight>
            </a:endParaRPr>
          </a:p>
          <a:p>
            <a:pPr>
              <a:lnSpc>
                <a:spcPct val="90000"/>
              </a:lnSpc>
            </a:pPr>
            <a:r>
              <a:rPr lang="en-US" dirty="0">
                <a:hlinkClick r:id="rId5"/>
              </a:rPr>
              <a:t>Read: EPA/CPSC: The inside story a guide to indoor air quality</a:t>
            </a:r>
            <a:r>
              <a:rPr lang="en-US" dirty="0"/>
              <a:t> – the three basic strategies are source control, ventilation, and air cleaning </a:t>
            </a:r>
          </a:p>
          <a:p>
            <a:pPr>
              <a:lnSpc>
                <a:spcPct val="90000"/>
              </a:lnSpc>
            </a:pPr>
            <a:endParaRPr lang="en-US" dirty="0">
              <a:highlight>
                <a:srgbClr val="FFFF00"/>
              </a:highlight>
            </a:endParaRPr>
          </a:p>
          <a:p>
            <a:pPr>
              <a:lnSpc>
                <a:spcPct val="90000"/>
              </a:lnSpc>
            </a:pPr>
            <a:endParaRPr lang="en-US" dirty="0"/>
          </a:p>
        </p:txBody>
      </p:sp>
    </p:spTree>
    <p:extLst>
      <p:ext uri="{BB962C8B-B14F-4D97-AF65-F5344CB8AC3E}">
        <p14:creationId xmlns:p14="http://schemas.microsoft.com/office/powerpoint/2010/main" val="1164509665"/>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7FF22F-EF4C-4FAD-90B7-2647A0350613}"/>
              </a:ext>
            </a:extLst>
          </p:cNvPr>
          <p:cNvSpPr>
            <a:spLocks noGrp="1"/>
          </p:cNvSpPr>
          <p:nvPr>
            <p:ph type="title"/>
          </p:nvPr>
        </p:nvSpPr>
        <p:spPr>
          <a:xfrm>
            <a:off x="265471" y="197971"/>
            <a:ext cx="8613058" cy="500120"/>
          </a:xfrm>
        </p:spPr>
        <p:style>
          <a:lnRef idx="3">
            <a:schemeClr val="lt1"/>
          </a:lnRef>
          <a:fillRef idx="1">
            <a:schemeClr val="accent1"/>
          </a:fillRef>
          <a:effectRef idx="1">
            <a:schemeClr val="accent1"/>
          </a:effectRef>
          <a:fontRef idx="minor">
            <a:schemeClr val="lt1"/>
          </a:fontRef>
        </p:style>
        <p:txBody>
          <a:bodyPr anchor="b">
            <a:normAutofit/>
          </a:bodyPr>
          <a:lstStyle/>
          <a:p>
            <a:pPr algn="ctr"/>
            <a:r>
              <a:rPr lang="en-US" sz="2400" dirty="0">
                <a:solidFill>
                  <a:srgbClr val="FFFFFF"/>
                </a:solidFill>
              </a:rPr>
              <a:t>Healthy Homes Sample Workplan – R10</a:t>
            </a:r>
            <a:endParaRPr lang="en-US" sz="1300" dirty="0">
              <a:solidFill>
                <a:srgbClr val="FFFFFF"/>
              </a:solidFill>
            </a:endParaRPr>
          </a:p>
        </p:txBody>
      </p:sp>
      <p:sp>
        <p:nvSpPr>
          <p:cNvPr id="9" name="TextBox 8">
            <a:extLst>
              <a:ext uri="{FF2B5EF4-FFF2-40B4-BE49-F238E27FC236}">
                <a16:creationId xmlns:a16="http://schemas.microsoft.com/office/drawing/2014/main" id="{8224A3BB-48B6-4665-880C-5C8D39729EF6}"/>
              </a:ext>
            </a:extLst>
          </p:cNvPr>
          <p:cNvSpPr txBox="1"/>
          <p:nvPr/>
        </p:nvSpPr>
        <p:spPr>
          <a:xfrm>
            <a:off x="7877261" y="750662"/>
            <a:ext cx="1055106" cy="4801314"/>
          </a:xfrm>
          <a:prstGeom prst="rect">
            <a:avLst/>
          </a:prstGeom>
          <a:noFill/>
        </p:spPr>
        <p:txBody>
          <a:bodyPr wrap="square" rtlCol="0">
            <a:spAutoFit/>
          </a:bodyPr>
          <a:lstStyle/>
          <a:p>
            <a:r>
              <a:rPr lang="en-US" b="1" u="sng" dirty="0"/>
              <a:t>Make sure not to copy and paste, espe-cially since many of these links are specific to Region 10</a:t>
            </a:r>
            <a:br>
              <a:rPr lang="en-US" dirty="0">
                <a:solidFill>
                  <a:srgbClr val="FFFFFF"/>
                </a:solidFill>
              </a:rPr>
            </a:br>
            <a:endParaRPr lang="en-US" dirty="0"/>
          </a:p>
        </p:txBody>
      </p:sp>
      <p:pic>
        <p:nvPicPr>
          <p:cNvPr id="4" name="Picture 3">
            <a:extLst>
              <a:ext uri="{FF2B5EF4-FFF2-40B4-BE49-F238E27FC236}">
                <a16:creationId xmlns:a16="http://schemas.microsoft.com/office/drawing/2014/main" id="{C0FB0C51-BEFE-4FF3-9777-152DC1005F70}"/>
              </a:ext>
            </a:extLst>
          </p:cNvPr>
          <p:cNvPicPr>
            <a:picLocks noChangeAspect="1"/>
          </p:cNvPicPr>
          <p:nvPr/>
        </p:nvPicPr>
        <p:blipFill>
          <a:blip r:embed="rId3"/>
          <a:stretch>
            <a:fillRect/>
          </a:stretch>
        </p:blipFill>
        <p:spPr>
          <a:xfrm>
            <a:off x="286906" y="750662"/>
            <a:ext cx="7590355" cy="5621563"/>
          </a:xfrm>
          <a:prstGeom prst="rect">
            <a:avLst/>
          </a:prstGeom>
        </p:spPr>
      </p:pic>
    </p:spTree>
    <p:extLst>
      <p:ext uri="{BB962C8B-B14F-4D97-AF65-F5344CB8AC3E}">
        <p14:creationId xmlns:p14="http://schemas.microsoft.com/office/powerpoint/2010/main" val="474418439"/>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1C0A81-DD8B-4FF7-B685-A1EDAB4F9B7A}"/>
              </a:ext>
            </a:extLst>
          </p:cNvPr>
          <p:cNvPicPr>
            <a:picLocks noChangeAspect="1"/>
          </p:cNvPicPr>
          <p:nvPr/>
        </p:nvPicPr>
        <p:blipFill>
          <a:blip r:embed="rId2"/>
          <a:stretch>
            <a:fillRect/>
          </a:stretch>
        </p:blipFill>
        <p:spPr>
          <a:xfrm>
            <a:off x="323850" y="228600"/>
            <a:ext cx="8496300" cy="6400800"/>
          </a:xfrm>
          <a:prstGeom prst="rect">
            <a:avLst/>
          </a:prstGeom>
        </p:spPr>
      </p:pic>
      <p:sp>
        <p:nvSpPr>
          <p:cNvPr id="3" name="Rectangle 2">
            <a:extLst>
              <a:ext uri="{FF2B5EF4-FFF2-40B4-BE49-F238E27FC236}">
                <a16:creationId xmlns:a16="http://schemas.microsoft.com/office/drawing/2014/main" id="{B3303830-7390-4472-98B6-25036A45FC8A}"/>
              </a:ext>
            </a:extLst>
          </p:cNvPr>
          <p:cNvSpPr/>
          <p:nvPr/>
        </p:nvSpPr>
        <p:spPr>
          <a:xfrm>
            <a:off x="678426" y="6090531"/>
            <a:ext cx="7787148" cy="461665"/>
          </a:xfrm>
          <a:prstGeom prst="rect">
            <a:avLst/>
          </a:prstGeom>
        </p:spPr>
        <p:txBody>
          <a:bodyPr wrap="square">
            <a:spAutoFit/>
          </a:bodyPr>
          <a:lstStyle/>
          <a:p>
            <a:pPr algn="ctr"/>
            <a:r>
              <a:rPr lang="en-US" sz="1200" b="1" dirty="0">
                <a:solidFill>
                  <a:schemeClr val="accent2">
                    <a:lumMod val="75000"/>
                  </a:schemeClr>
                </a:solidFill>
                <a:hlinkClick r:id="rId3">
                  <a:extLst>
                    <a:ext uri="{A12FA001-AC4F-418D-AE19-62706E023703}">
                      <ahyp:hlinkClr xmlns:ahyp="http://schemas.microsoft.com/office/drawing/2018/hyperlinkcolor" val="tx"/>
                    </a:ext>
                  </a:extLst>
                </a:hlinkClick>
              </a:rPr>
              <a:t>https://www.epa.gov/sites/production/files/2018-11/documents/r10-gap-tools-air-workplan-templates.pdf</a:t>
            </a:r>
            <a:r>
              <a:rPr lang="en-US" sz="1200" b="1" dirty="0">
                <a:solidFill>
                  <a:schemeClr val="accent2">
                    <a:lumMod val="75000"/>
                  </a:schemeClr>
                </a:solidFill>
              </a:rPr>
              <a:t> </a:t>
            </a:r>
          </a:p>
        </p:txBody>
      </p:sp>
    </p:spTree>
    <p:extLst>
      <p:ext uri="{BB962C8B-B14F-4D97-AF65-F5344CB8AC3E}">
        <p14:creationId xmlns:p14="http://schemas.microsoft.com/office/powerpoint/2010/main" val="3126644495"/>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08A092-7537-4D17-A196-9038ED2BEBE5}"/>
              </a:ext>
            </a:extLst>
          </p:cNvPr>
          <p:cNvSpPr>
            <a:spLocks noGrp="1"/>
          </p:cNvSpPr>
          <p:nvPr>
            <p:ph sz="half" idx="2"/>
          </p:nvPr>
        </p:nvSpPr>
        <p:spPr>
          <a:xfrm>
            <a:off x="483893" y="1166999"/>
            <a:ext cx="8176213" cy="5296145"/>
          </a:xfrm>
        </p:spPr>
        <p:txBody>
          <a:bodyPr>
            <a:normAutofit/>
          </a:bodyPr>
          <a:lstStyle/>
          <a:p>
            <a:r>
              <a:rPr lang="en-US" sz="2400" dirty="0"/>
              <a:t>Healthy Homes, indoor air and asthma trigger management go hand in hand. </a:t>
            </a:r>
          </a:p>
          <a:p>
            <a:r>
              <a:rPr lang="en-US" sz="2400" dirty="0"/>
              <a:t>Coordinate with health clinic/hospital staff, schools, rec centers, head start centers, childcare centers, senior centers and talking to the community</a:t>
            </a:r>
          </a:p>
          <a:p>
            <a:r>
              <a:rPr lang="en-US" sz="2400" dirty="0"/>
              <a:t>Next steps and actions? Use the healthy homes or asthma checklists to plan next steps. </a:t>
            </a:r>
          </a:p>
          <a:p>
            <a:pPr lvl="1"/>
            <a:r>
              <a:rPr lang="en-US" sz="2000" dirty="0"/>
              <a:t>Referral program or coordination plan/program between the health center/clinic and the environmental program. </a:t>
            </a:r>
          </a:p>
          <a:p>
            <a:pPr lvl="1"/>
            <a:r>
              <a:rPr lang="en-US" sz="2000" dirty="0"/>
              <a:t>Home visits – to help identify environmental asthma triggers and do personalized education and outreach </a:t>
            </a:r>
          </a:p>
          <a:p>
            <a:pPr lvl="1"/>
            <a:r>
              <a:rPr lang="en-US" sz="2000" dirty="0"/>
              <a:t>Healthy home assessment, figure out how to mitigate (look into getting medicaid reimbursement)  </a:t>
            </a:r>
          </a:p>
          <a:p>
            <a:pPr marL="0" indent="0">
              <a:buNone/>
            </a:pPr>
            <a:endParaRPr lang="en-US" dirty="0"/>
          </a:p>
          <a:p>
            <a:endParaRPr lang="en-US" dirty="0"/>
          </a:p>
        </p:txBody>
      </p:sp>
      <p:sp>
        <p:nvSpPr>
          <p:cNvPr id="7" name="Title 1">
            <a:extLst>
              <a:ext uri="{FF2B5EF4-FFF2-40B4-BE49-F238E27FC236}">
                <a16:creationId xmlns:a16="http://schemas.microsoft.com/office/drawing/2014/main" id="{7752DD9D-94B3-4CC4-A4DD-618214CB98F3}"/>
              </a:ext>
            </a:extLst>
          </p:cNvPr>
          <p:cNvSpPr txBox="1">
            <a:spLocks/>
          </p:cNvSpPr>
          <p:nvPr/>
        </p:nvSpPr>
        <p:spPr>
          <a:xfrm>
            <a:off x="228600" y="215554"/>
            <a:ext cx="8686800" cy="764160"/>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lang="en-US" sz="4000" kern="1200" cap="none" spc="0" baseline="0" dirty="0">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t>Build Capacity on Asthma</a:t>
            </a:r>
          </a:p>
        </p:txBody>
      </p:sp>
    </p:spTree>
    <p:extLst>
      <p:ext uri="{BB962C8B-B14F-4D97-AF65-F5344CB8AC3E}">
        <p14:creationId xmlns:p14="http://schemas.microsoft.com/office/powerpoint/2010/main" val="1626557212"/>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6031" y="234319"/>
            <a:ext cx="8650841" cy="810908"/>
          </a:xfrm>
        </p:spPr>
        <p:style>
          <a:lnRef idx="3">
            <a:schemeClr val="lt1"/>
          </a:lnRef>
          <a:fillRef idx="1">
            <a:schemeClr val="accent1"/>
          </a:fillRef>
          <a:effectRef idx="1">
            <a:schemeClr val="accent1"/>
          </a:effectRef>
          <a:fontRef idx="minor">
            <a:schemeClr val="lt1"/>
          </a:fontRef>
        </p:style>
        <p:txBody>
          <a:bodyPr>
            <a:normAutofit/>
          </a:bodyPr>
          <a:lstStyle/>
          <a:p>
            <a:pPr algn="ctr"/>
            <a:r>
              <a:rPr lang="en-US" sz="2800" dirty="0"/>
              <a:t>Household Environmental Asthma Triggers</a:t>
            </a:r>
          </a:p>
        </p:txBody>
      </p:sp>
      <p:sp>
        <p:nvSpPr>
          <p:cNvPr id="25" name="Rectangle 24"/>
          <p:cNvSpPr/>
          <p:nvPr/>
        </p:nvSpPr>
        <p:spPr>
          <a:xfrm>
            <a:off x="6887009" y="5655000"/>
            <a:ext cx="2064080" cy="76577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78" name="Group 77"/>
          <p:cNvGrpSpPr/>
          <p:nvPr/>
        </p:nvGrpSpPr>
        <p:grpSpPr>
          <a:xfrm>
            <a:off x="6602828" y="1133735"/>
            <a:ext cx="2522297" cy="2114688"/>
            <a:chOff x="6520132" y="816596"/>
            <a:chExt cx="2522297" cy="2114688"/>
          </a:xfrm>
        </p:grpSpPr>
        <p:sp>
          <p:nvSpPr>
            <p:cNvPr id="30" name="Rectangle: Rounded Corners 29"/>
            <p:cNvSpPr/>
            <p:nvPr/>
          </p:nvSpPr>
          <p:spPr>
            <a:xfrm>
              <a:off x="6884389" y="816596"/>
              <a:ext cx="1793785" cy="1303780"/>
            </a:xfrm>
            <a:prstGeom prst="roundRect">
              <a:avLst/>
            </a:prstGeom>
            <a:blipFill>
              <a:blip r:embed="rId3"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31" name="Group 30"/>
            <p:cNvGrpSpPr/>
            <p:nvPr/>
          </p:nvGrpSpPr>
          <p:grpSpPr>
            <a:xfrm>
              <a:off x="6520132" y="2120376"/>
              <a:ext cx="2522297" cy="810908"/>
              <a:chOff x="-290132" y="1416642"/>
              <a:chExt cx="2352606" cy="735794"/>
            </a:xfrm>
          </p:grpSpPr>
          <p:sp>
            <p:nvSpPr>
              <p:cNvPr id="32" name="Rectangle 31"/>
              <p:cNvSpPr/>
              <p:nvPr/>
            </p:nvSpPr>
            <p:spPr>
              <a:xfrm>
                <a:off x="1342" y="1416642"/>
                <a:ext cx="1983273" cy="7357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TextBox 32"/>
              <p:cNvSpPr txBox="1"/>
              <p:nvPr/>
            </p:nvSpPr>
            <p:spPr>
              <a:xfrm>
                <a:off x="-290132" y="1425445"/>
                <a:ext cx="2352606" cy="44240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chemicals/cleansers</a:t>
                </a:r>
              </a:p>
            </p:txBody>
          </p:sp>
        </p:grpSp>
      </p:grpSp>
      <p:grpSp>
        <p:nvGrpSpPr>
          <p:cNvPr id="82" name="Group 81"/>
          <p:cNvGrpSpPr/>
          <p:nvPr/>
        </p:nvGrpSpPr>
        <p:grpSpPr>
          <a:xfrm>
            <a:off x="4569067" y="2927952"/>
            <a:ext cx="2309792" cy="2080286"/>
            <a:chOff x="6760203" y="2975133"/>
            <a:chExt cx="2309792" cy="2080286"/>
          </a:xfrm>
        </p:grpSpPr>
        <p:grpSp>
          <p:nvGrpSpPr>
            <p:cNvPr id="35" name="Group 34"/>
            <p:cNvGrpSpPr/>
            <p:nvPr/>
          </p:nvGrpSpPr>
          <p:grpSpPr>
            <a:xfrm>
              <a:off x="6760203" y="4319625"/>
              <a:ext cx="2309792" cy="735794"/>
              <a:chOff x="1342" y="1416642"/>
              <a:chExt cx="1983273" cy="735794"/>
            </a:xfrm>
          </p:grpSpPr>
          <p:sp>
            <p:nvSpPr>
              <p:cNvPr id="36" name="Rectangle 35"/>
              <p:cNvSpPr/>
              <p:nvPr/>
            </p:nvSpPr>
            <p:spPr>
              <a:xfrm>
                <a:off x="1342" y="1416642"/>
                <a:ext cx="1983273" cy="7357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TextBox 36"/>
              <p:cNvSpPr txBox="1"/>
              <p:nvPr/>
            </p:nvSpPr>
            <p:spPr>
              <a:xfrm>
                <a:off x="1342" y="1416642"/>
                <a:ext cx="1983273" cy="7357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sz="1600" dirty="0"/>
                  <a:t>s</a:t>
                </a:r>
                <a:r>
                  <a:rPr lang="en-US" sz="1600" kern="1200" dirty="0"/>
                  <a:t>cents and odors</a:t>
                </a:r>
              </a:p>
            </p:txBody>
          </p:sp>
        </p:grpSp>
        <p:sp>
          <p:nvSpPr>
            <p:cNvPr id="39" name="Rectangle: Rounded Corners 38"/>
            <p:cNvSpPr/>
            <p:nvPr/>
          </p:nvSpPr>
          <p:spPr>
            <a:xfrm>
              <a:off x="6900849" y="2975133"/>
              <a:ext cx="1890969" cy="1434146"/>
            </a:xfrm>
            <a:prstGeom prst="roundRect">
              <a:avLst/>
            </a:prstGeom>
            <a:blipFill>
              <a:blip r:embed="rId4"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grpSp>
        <p:nvGrpSpPr>
          <p:cNvPr id="83" name="Group 82"/>
          <p:cNvGrpSpPr/>
          <p:nvPr/>
        </p:nvGrpSpPr>
        <p:grpSpPr>
          <a:xfrm>
            <a:off x="-25753" y="4828916"/>
            <a:ext cx="2562778" cy="2229964"/>
            <a:chOff x="-105209" y="5038166"/>
            <a:chExt cx="2522297" cy="2226202"/>
          </a:xfrm>
        </p:grpSpPr>
        <p:sp>
          <p:nvSpPr>
            <p:cNvPr id="41" name="Rectangle: Rounded Corners 40"/>
            <p:cNvSpPr/>
            <p:nvPr/>
          </p:nvSpPr>
          <p:spPr>
            <a:xfrm>
              <a:off x="242612" y="5038166"/>
              <a:ext cx="1826656" cy="1437994"/>
            </a:xfrm>
            <a:prstGeom prst="roundRect">
              <a:avLst/>
            </a:prstGeom>
            <a:blipFill>
              <a:blip r:embed="rId5"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2" name="TextBox 41"/>
            <p:cNvSpPr txBox="1"/>
            <p:nvPr/>
          </p:nvSpPr>
          <p:spPr>
            <a:xfrm>
              <a:off x="-105209" y="6453460"/>
              <a:ext cx="2522297" cy="81090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dirty="0"/>
                <a:t>n</a:t>
              </a:r>
              <a:r>
                <a:rPr lang="en-US" sz="1600" kern="1200" dirty="0"/>
                <a:t>itrogen dioxide</a:t>
              </a:r>
            </a:p>
          </p:txBody>
        </p:sp>
      </p:grpSp>
      <p:grpSp>
        <p:nvGrpSpPr>
          <p:cNvPr id="84" name="Group 83"/>
          <p:cNvGrpSpPr/>
          <p:nvPr/>
        </p:nvGrpSpPr>
        <p:grpSpPr>
          <a:xfrm>
            <a:off x="2149007" y="4832623"/>
            <a:ext cx="2602692" cy="2116047"/>
            <a:chOff x="2094105" y="5038166"/>
            <a:chExt cx="2602692" cy="2116047"/>
          </a:xfrm>
        </p:grpSpPr>
        <p:sp>
          <p:nvSpPr>
            <p:cNvPr id="43" name="Rectangle: Rounded Corners 42"/>
            <p:cNvSpPr/>
            <p:nvPr/>
          </p:nvSpPr>
          <p:spPr>
            <a:xfrm>
              <a:off x="2482123" y="5038166"/>
              <a:ext cx="1826656" cy="1437994"/>
            </a:xfrm>
            <a:prstGeom prst="roundRect">
              <a:avLst/>
            </a:prstGeom>
            <a:blipFill>
              <a:blip r:embed="rId6"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4" name="TextBox 43"/>
            <p:cNvSpPr txBox="1"/>
            <p:nvPr/>
          </p:nvSpPr>
          <p:spPr>
            <a:xfrm>
              <a:off x="2094105" y="6418419"/>
              <a:ext cx="2602692" cy="7357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sz="1600" dirty="0"/>
                <a:t>o</a:t>
              </a:r>
              <a:r>
                <a:rPr lang="en-US" sz="1600" kern="1200" dirty="0"/>
                <a:t>utdoor pollution</a:t>
              </a:r>
            </a:p>
          </p:txBody>
        </p:sp>
      </p:grpSp>
      <p:grpSp>
        <p:nvGrpSpPr>
          <p:cNvPr id="85" name="Group 84"/>
          <p:cNvGrpSpPr/>
          <p:nvPr/>
        </p:nvGrpSpPr>
        <p:grpSpPr>
          <a:xfrm>
            <a:off x="6830040" y="4828917"/>
            <a:ext cx="2064080" cy="1725587"/>
            <a:chOff x="4559875" y="4884231"/>
            <a:chExt cx="2102253" cy="1843944"/>
          </a:xfrm>
        </p:grpSpPr>
        <p:sp>
          <p:nvSpPr>
            <p:cNvPr id="45" name="Rectangle: Rounded Corners 44"/>
            <p:cNvSpPr/>
            <p:nvPr/>
          </p:nvSpPr>
          <p:spPr>
            <a:xfrm>
              <a:off x="4616827" y="4884231"/>
              <a:ext cx="1909587" cy="1551604"/>
            </a:xfrm>
            <a:prstGeom prst="roundRect">
              <a:avLst/>
            </a:prstGeom>
            <a:blipFill>
              <a:blip r:embed="rId7"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6" name="TextBox 45"/>
            <p:cNvSpPr txBox="1"/>
            <p:nvPr/>
          </p:nvSpPr>
          <p:spPr>
            <a:xfrm>
              <a:off x="4559875" y="6355943"/>
              <a:ext cx="2102253" cy="3722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sz="1600" dirty="0"/>
                <a:t>t</a:t>
              </a:r>
              <a:r>
                <a:rPr lang="en-US" sz="1600" kern="1200" dirty="0"/>
                <a:t>hirdhand Smoke</a:t>
              </a:r>
            </a:p>
          </p:txBody>
        </p:sp>
      </p:grpSp>
      <p:grpSp>
        <p:nvGrpSpPr>
          <p:cNvPr id="86" name="Group 85"/>
          <p:cNvGrpSpPr/>
          <p:nvPr/>
        </p:nvGrpSpPr>
        <p:grpSpPr>
          <a:xfrm>
            <a:off x="6830040" y="2924307"/>
            <a:ext cx="2221237" cy="2145290"/>
            <a:chOff x="6704773" y="4986407"/>
            <a:chExt cx="2221237" cy="2145290"/>
          </a:xfrm>
        </p:grpSpPr>
        <p:sp>
          <p:nvSpPr>
            <p:cNvPr id="47" name="Rectangle: Rounded Corners 46"/>
            <p:cNvSpPr/>
            <p:nvPr/>
          </p:nvSpPr>
          <p:spPr>
            <a:xfrm>
              <a:off x="6850611" y="4986407"/>
              <a:ext cx="1826656" cy="1437994"/>
            </a:xfrm>
            <a:prstGeom prst="roundRect">
              <a:avLst/>
            </a:prstGeom>
            <a:blipFill>
              <a:blip r:embed="rId8"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48" name="Group 47"/>
            <p:cNvGrpSpPr/>
            <p:nvPr/>
          </p:nvGrpSpPr>
          <p:grpSpPr>
            <a:xfrm>
              <a:off x="6704773" y="6307618"/>
              <a:ext cx="2221237" cy="824079"/>
              <a:chOff x="324669" y="3989065"/>
              <a:chExt cx="2221237" cy="824079"/>
            </a:xfrm>
          </p:grpSpPr>
          <p:sp>
            <p:nvSpPr>
              <p:cNvPr id="49" name="Rectangle 48"/>
              <p:cNvSpPr/>
              <p:nvPr/>
            </p:nvSpPr>
            <p:spPr>
              <a:xfrm>
                <a:off x="324669" y="3989065"/>
                <a:ext cx="2221237" cy="8240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0" name="TextBox 49"/>
              <p:cNvSpPr txBox="1"/>
              <p:nvPr/>
            </p:nvSpPr>
            <p:spPr>
              <a:xfrm>
                <a:off x="324669" y="3989065"/>
                <a:ext cx="2221237" cy="8240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1600" kern="1200" dirty="0"/>
                  <a:t>pollen</a:t>
                </a:r>
              </a:p>
            </p:txBody>
          </p:sp>
        </p:grpSp>
      </p:grpSp>
      <p:grpSp>
        <p:nvGrpSpPr>
          <p:cNvPr id="75" name="Group 74"/>
          <p:cNvGrpSpPr/>
          <p:nvPr/>
        </p:nvGrpSpPr>
        <p:grpSpPr>
          <a:xfrm>
            <a:off x="318070" y="1140366"/>
            <a:ext cx="1873798" cy="1986226"/>
            <a:chOff x="396822" y="816596"/>
            <a:chExt cx="1873798" cy="1986226"/>
          </a:xfrm>
        </p:grpSpPr>
        <p:sp>
          <p:nvSpPr>
            <p:cNvPr id="51" name="Rectangle: Rounded Corners 50"/>
            <p:cNvSpPr/>
            <p:nvPr/>
          </p:nvSpPr>
          <p:spPr>
            <a:xfrm>
              <a:off x="396822" y="816596"/>
              <a:ext cx="1873798" cy="1291047"/>
            </a:xfrm>
            <a:prstGeom prst="roundRect">
              <a:avLst/>
            </a:prstGeom>
            <a:blipFill rotWithShape="1">
              <a:blip r:embed="rId9" cstate="print">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52" name="Group 51"/>
            <p:cNvGrpSpPr/>
            <p:nvPr/>
          </p:nvGrpSpPr>
          <p:grpSpPr>
            <a:xfrm>
              <a:off x="396822" y="2107643"/>
              <a:ext cx="1873798" cy="695179"/>
              <a:chOff x="305760" y="1924378"/>
              <a:chExt cx="1873798" cy="695179"/>
            </a:xfrm>
          </p:grpSpPr>
          <p:sp>
            <p:nvSpPr>
              <p:cNvPr id="73" name="Rectangle 72"/>
              <p:cNvSpPr/>
              <p:nvPr/>
            </p:nvSpPr>
            <p:spPr>
              <a:xfrm>
                <a:off x="305760" y="1924378"/>
                <a:ext cx="1873798" cy="695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4" name="TextBox 73"/>
              <p:cNvSpPr txBox="1"/>
              <p:nvPr/>
            </p:nvSpPr>
            <p:spPr>
              <a:xfrm>
                <a:off x="305760" y="1924378"/>
                <a:ext cx="1873798" cy="695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US" sz="1600" dirty="0"/>
                  <a:t>d</a:t>
                </a:r>
                <a:r>
                  <a:rPr lang="en-US" sz="1600" kern="1200" dirty="0"/>
                  <a:t>ust mites</a:t>
                </a:r>
              </a:p>
            </p:txBody>
          </p:sp>
        </p:grpSp>
      </p:grpSp>
      <p:grpSp>
        <p:nvGrpSpPr>
          <p:cNvPr id="76" name="Group 75"/>
          <p:cNvGrpSpPr/>
          <p:nvPr/>
        </p:nvGrpSpPr>
        <p:grpSpPr>
          <a:xfrm>
            <a:off x="2376241" y="1140366"/>
            <a:ext cx="2200113" cy="1986226"/>
            <a:chOff x="2324587" y="816596"/>
            <a:chExt cx="2200113" cy="1986226"/>
          </a:xfrm>
        </p:grpSpPr>
        <p:sp>
          <p:nvSpPr>
            <p:cNvPr id="53" name="Rectangle: Rounded Corners 52"/>
            <p:cNvSpPr/>
            <p:nvPr/>
          </p:nvSpPr>
          <p:spPr>
            <a:xfrm>
              <a:off x="2458079" y="816596"/>
              <a:ext cx="1873798" cy="1291047"/>
            </a:xfrm>
            <a:prstGeom prst="roundRect">
              <a:avLst/>
            </a:prstGeom>
            <a:blipFill>
              <a:blip r:embed="rId10"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54" name="Group 53"/>
            <p:cNvGrpSpPr/>
            <p:nvPr/>
          </p:nvGrpSpPr>
          <p:grpSpPr>
            <a:xfrm>
              <a:off x="2324587" y="2107643"/>
              <a:ext cx="2200113" cy="695179"/>
              <a:chOff x="2233525" y="1924378"/>
              <a:chExt cx="2200113" cy="695179"/>
            </a:xfrm>
          </p:grpSpPr>
          <p:sp>
            <p:nvSpPr>
              <p:cNvPr id="71" name="Rectangle 70"/>
              <p:cNvSpPr/>
              <p:nvPr/>
            </p:nvSpPr>
            <p:spPr>
              <a:xfrm>
                <a:off x="2367017" y="1924378"/>
                <a:ext cx="1873798" cy="695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TextBox 71"/>
              <p:cNvSpPr txBox="1"/>
              <p:nvPr/>
            </p:nvSpPr>
            <p:spPr>
              <a:xfrm>
                <a:off x="2233525" y="1924378"/>
                <a:ext cx="2200113" cy="695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US" sz="1600" dirty="0"/>
                  <a:t>r</a:t>
                </a:r>
                <a:r>
                  <a:rPr lang="en-US" sz="1600" kern="1200" dirty="0"/>
                  <a:t>oaches and pests</a:t>
                </a:r>
              </a:p>
            </p:txBody>
          </p:sp>
        </p:grpSp>
      </p:grpSp>
      <p:grpSp>
        <p:nvGrpSpPr>
          <p:cNvPr id="77" name="Group 76"/>
          <p:cNvGrpSpPr/>
          <p:nvPr/>
        </p:nvGrpSpPr>
        <p:grpSpPr>
          <a:xfrm>
            <a:off x="4624138" y="1140366"/>
            <a:ext cx="1976545" cy="1986226"/>
            <a:chOff x="4519336" y="816596"/>
            <a:chExt cx="1976545" cy="1986226"/>
          </a:xfrm>
        </p:grpSpPr>
        <p:sp>
          <p:nvSpPr>
            <p:cNvPr id="55" name="Rectangle: Rounded Corners 54"/>
            <p:cNvSpPr/>
            <p:nvPr/>
          </p:nvSpPr>
          <p:spPr>
            <a:xfrm>
              <a:off x="4605625" y="816596"/>
              <a:ext cx="1873798" cy="1291047"/>
            </a:xfrm>
            <a:prstGeom prst="roundRect">
              <a:avLst/>
            </a:prstGeom>
            <a:blipFill>
              <a:blip r:embed="rId11"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56" name="Group 55"/>
            <p:cNvGrpSpPr/>
            <p:nvPr/>
          </p:nvGrpSpPr>
          <p:grpSpPr>
            <a:xfrm>
              <a:off x="4519336" y="2106701"/>
              <a:ext cx="1976545" cy="696121"/>
              <a:chOff x="4428274" y="1923436"/>
              <a:chExt cx="1976545" cy="696121"/>
            </a:xfrm>
          </p:grpSpPr>
          <p:sp>
            <p:nvSpPr>
              <p:cNvPr id="69" name="Rectangle 68"/>
              <p:cNvSpPr/>
              <p:nvPr/>
            </p:nvSpPr>
            <p:spPr>
              <a:xfrm>
                <a:off x="4428274" y="1924378"/>
                <a:ext cx="1873798" cy="695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0" name="TextBox 69"/>
              <p:cNvSpPr txBox="1"/>
              <p:nvPr/>
            </p:nvSpPr>
            <p:spPr>
              <a:xfrm>
                <a:off x="4531021" y="1923436"/>
                <a:ext cx="1873798" cy="695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US" sz="1600" dirty="0"/>
                  <a:t>m</a:t>
                </a:r>
                <a:r>
                  <a:rPr lang="en-US" sz="1600" kern="1200" dirty="0"/>
                  <a:t>old/mildew</a:t>
                </a:r>
              </a:p>
            </p:txBody>
          </p:sp>
        </p:grpSp>
      </p:grpSp>
      <p:grpSp>
        <p:nvGrpSpPr>
          <p:cNvPr id="79" name="Group 78"/>
          <p:cNvGrpSpPr/>
          <p:nvPr/>
        </p:nvGrpSpPr>
        <p:grpSpPr>
          <a:xfrm>
            <a:off x="351340" y="2925367"/>
            <a:ext cx="1873798" cy="2043137"/>
            <a:chOff x="91318" y="2990202"/>
            <a:chExt cx="1873798" cy="2043137"/>
          </a:xfrm>
        </p:grpSpPr>
        <p:sp>
          <p:nvSpPr>
            <p:cNvPr id="57" name="Rectangle: Rounded Corners 56"/>
            <p:cNvSpPr/>
            <p:nvPr/>
          </p:nvSpPr>
          <p:spPr>
            <a:xfrm>
              <a:off x="91318" y="2990202"/>
              <a:ext cx="1864218" cy="1434146"/>
            </a:xfrm>
            <a:prstGeom prst="roundRect">
              <a:avLst/>
            </a:prstGeom>
            <a:blipFill>
              <a:blip r:embed="rId12"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58" name="Group 57"/>
            <p:cNvGrpSpPr/>
            <p:nvPr/>
          </p:nvGrpSpPr>
          <p:grpSpPr>
            <a:xfrm>
              <a:off x="91318" y="4281249"/>
              <a:ext cx="1873798" cy="752090"/>
              <a:chOff x="256" y="4097984"/>
              <a:chExt cx="1873798" cy="752090"/>
            </a:xfrm>
          </p:grpSpPr>
          <p:sp>
            <p:nvSpPr>
              <p:cNvPr id="67" name="Rectangle 66"/>
              <p:cNvSpPr/>
              <p:nvPr/>
            </p:nvSpPr>
            <p:spPr>
              <a:xfrm>
                <a:off x="256" y="4097984"/>
                <a:ext cx="1873798" cy="695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8" name="TextBox 67"/>
              <p:cNvSpPr txBox="1"/>
              <p:nvPr/>
            </p:nvSpPr>
            <p:spPr>
              <a:xfrm>
                <a:off x="256" y="4154895"/>
                <a:ext cx="1873798" cy="695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US" sz="1600" dirty="0"/>
                  <a:t>p</a:t>
                </a:r>
                <a:r>
                  <a:rPr lang="en-US" sz="1600" kern="1200" dirty="0"/>
                  <a:t>et dander</a:t>
                </a:r>
              </a:p>
            </p:txBody>
          </p:sp>
        </p:grpSp>
      </p:grpSp>
      <p:grpSp>
        <p:nvGrpSpPr>
          <p:cNvPr id="60" name="Group 59"/>
          <p:cNvGrpSpPr/>
          <p:nvPr/>
        </p:nvGrpSpPr>
        <p:grpSpPr>
          <a:xfrm>
            <a:off x="2152575" y="4281249"/>
            <a:ext cx="2484806" cy="695179"/>
            <a:chOff x="2061513" y="4097984"/>
            <a:chExt cx="2484806" cy="695179"/>
          </a:xfrm>
        </p:grpSpPr>
        <p:sp>
          <p:nvSpPr>
            <p:cNvPr id="65" name="Rectangle 64"/>
            <p:cNvSpPr/>
            <p:nvPr/>
          </p:nvSpPr>
          <p:spPr>
            <a:xfrm>
              <a:off x="2061513" y="4097984"/>
              <a:ext cx="2484806" cy="695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6" name="TextBox 65"/>
            <p:cNvSpPr txBox="1"/>
            <p:nvPr/>
          </p:nvSpPr>
          <p:spPr>
            <a:xfrm>
              <a:off x="2061513" y="4097984"/>
              <a:ext cx="2484806" cy="695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1600" dirty="0"/>
                <a:t>cold air</a:t>
              </a:r>
              <a:endParaRPr lang="en-US" sz="1600" kern="1200" dirty="0"/>
            </a:p>
          </p:txBody>
        </p:sp>
      </p:grpSp>
      <p:grpSp>
        <p:nvGrpSpPr>
          <p:cNvPr id="81" name="Group 80"/>
          <p:cNvGrpSpPr/>
          <p:nvPr/>
        </p:nvGrpSpPr>
        <p:grpSpPr>
          <a:xfrm>
            <a:off x="4649464" y="4828915"/>
            <a:ext cx="1984523" cy="2197223"/>
            <a:chOff x="4548717" y="2990201"/>
            <a:chExt cx="1880525" cy="2049711"/>
          </a:xfrm>
        </p:grpSpPr>
        <p:sp>
          <p:nvSpPr>
            <p:cNvPr id="61" name="Rectangle: Rounded Corners 60"/>
            <p:cNvSpPr/>
            <p:nvPr/>
          </p:nvSpPr>
          <p:spPr>
            <a:xfrm>
              <a:off x="4548717" y="2990201"/>
              <a:ext cx="1848966" cy="1354531"/>
            </a:xfrm>
            <a:prstGeom prst="roundRect">
              <a:avLst/>
            </a:prstGeom>
            <a:blipFill>
              <a:blip r:embed="rId13"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62" name="Group 61"/>
            <p:cNvGrpSpPr/>
            <p:nvPr/>
          </p:nvGrpSpPr>
          <p:grpSpPr>
            <a:xfrm>
              <a:off x="4555444" y="4276361"/>
              <a:ext cx="1873798" cy="763551"/>
              <a:chOff x="4464382" y="4093096"/>
              <a:chExt cx="1873798" cy="763551"/>
            </a:xfrm>
          </p:grpSpPr>
          <p:sp>
            <p:nvSpPr>
              <p:cNvPr id="63" name="Rectangle 62"/>
              <p:cNvSpPr/>
              <p:nvPr/>
            </p:nvSpPr>
            <p:spPr>
              <a:xfrm>
                <a:off x="4464382" y="4161468"/>
                <a:ext cx="1873798" cy="695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TextBox 63"/>
              <p:cNvSpPr txBox="1"/>
              <p:nvPr/>
            </p:nvSpPr>
            <p:spPr>
              <a:xfrm>
                <a:off x="4464382" y="4093096"/>
                <a:ext cx="1873798" cy="3472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US" sz="1600" dirty="0"/>
                  <a:t>s</a:t>
                </a:r>
                <a:r>
                  <a:rPr lang="en-US" sz="1600" kern="1200" dirty="0"/>
                  <a:t>moke</a:t>
                </a:r>
              </a:p>
            </p:txBody>
          </p:sp>
        </p:grpSp>
      </p:grpSp>
      <p:sp>
        <p:nvSpPr>
          <p:cNvPr id="89" name="Rectangle: Rounded Corners 88"/>
          <p:cNvSpPr/>
          <p:nvPr/>
        </p:nvSpPr>
        <p:spPr>
          <a:xfrm>
            <a:off x="2461949" y="2925367"/>
            <a:ext cx="1950293" cy="1434146"/>
          </a:xfrm>
          <a:prstGeom prst="roundRect">
            <a:avLst/>
          </a:prstGeom>
          <a:blipFill>
            <a:blip r:embed="rId14"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589485300"/>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00E338-CBCF-442D-AF31-CC5C4A45304C}"/>
              </a:ext>
            </a:extLst>
          </p:cNvPr>
          <p:cNvSpPr txBox="1"/>
          <p:nvPr/>
        </p:nvSpPr>
        <p:spPr>
          <a:xfrm>
            <a:off x="336930" y="6016500"/>
            <a:ext cx="8476144" cy="461665"/>
          </a:xfrm>
          <a:prstGeom prst="rect">
            <a:avLst/>
          </a:prstGeom>
          <a:noFill/>
        </p:spPr>
        <p:txBody>
          <a:bodyPr wrap="square" rtlCol="0">
            <a:spAutoFit/>
          </a:bodyPr>
          <a:lstStyle/>
          <a:p>
            <a:pPr algn="ctr" defTabSz="685800"/>
            <a:r>
              <a:rPr lang="en-US" sz="1200" dirty="0">
                <a:solidFill>
                  <a:prstClr val="black"/>
                </a:solidFill>
                <a:latin typeface="Calibri" panose="020F0502020204030204"/>
              </a:rPr>
              <a:t>Source, EPA indoor air quality webpage: </a:t>
            </a:r>
          </a:p>
          <a:p>
            <a:pPr algn="ctr" defTabSz="685800"/>
            <a:r>
              <a:rPr lang="en-US" sz="1200" dirty="0">
                <a:solidFill>
                  <a:prstClr val="black"/>
                </a:solidFill>
                <a:latin typeface="Calibri" panose="020F0502020204030204"/>
                <a:hlinkClick r:id="rId3"/>
              </a:rPr>
              <a:t>https://www.epa.gov/indoor-air-quality-iaq/introduction-indoor-air-quality#health</a:t>
            </a:r>
            <a:endParaRPr lang="en-US" sz="1200" dirty="0">
              <a:solidFill>
                <a:prstClr val="black"/>
              </a:solidFill>
              <a:latin typeface="Calibri" panose="020F0502020204030204"/>
            </a:endParaRPr>
          </a:p>
        </p:txBody>
      </p:sp>
      <p:sp>
        <p:nvSpPr>
          <p:cNvPr id="17" name="TextBox 16">
            <a:extLst>
              <a:ext uri="{FF2B5EF4-FFF2-40B4-BE49-F238E27FC236}">
                <a16:creationId xmlns:a16="http://schemas.microsoft.com/office/drawing/2014/main" id="{4DC192EF-7E4E-4FE9-AD77-E695A1D750BA}"/>
              </a:ext>
            </a:extLst>
          </p:cNvPr>
          <p:cNvSpPr txBox="1"/>
          <p:nvPr/>
        </p:nvSpPr>
        <p:spPr>
          <a:xfrm>
            <a:off x="1027206" y="4818464"/>
            <a:ext cx="7089585" cy="830997"/>
          </a:xfrm>
          <a:prstGeom prst="rect">
            <a:avLst/>
          </a:prstGeom>
          <a:noFill/>
        </p:spPr>
        <p:txBody>
          <a:bodyPr wrap="square" rtlCol="0">
            <a:spAutoFit/>
          </a:bodyPr>
          <a:lstStyle/>
          <a:p>
            <a:pPr algn="ctr" defTabSz="685800">
              <a:defRPr/>
            </a:pPr>
            <a:r>
              <a:rPr lang="en-US" sz="2400" b="1" u="sng" dirty="0">
                <a:solidFill>
                  <a:prstClr val="black"/>
                </a:solidFill>
                <a:latin typeface="Calibri" panose="020F0502020204030204"/>
              </a:rPr>
              <a:t>Indoor air quality affects your health even if symptoms are not immediately noticeable</a:t>
            </a:r>
          </a:p>
        </p:txBody>
      </p:sp>
      <p:sp>
        <p:nvSpPr>
          <p:cNvPr id="18" name="Title 17">
            <a:extLst>
              <a:ext uri="{FF2B5EF4-FFF2-40B4-BE49-F238E27FC236}">
                <a16:creationId xmlns:a16="http://schemas.microsoft.com/office/drawing/2014/main" id="{62B51514-1F2C-4C0A-B9D9-2AC226ED2207}"/>
              </a:ext>
            </a:extLst>
          </p:cNvPr>
          <p:cNvSpPr>
            <a:spLocks noGrp="1"/>
          </p:cNvSpPr>
          <p:nvPr>
            <p:ph type="title"/>
          </p:nvPr>
        </p:nvSpPr>
        <p:spPr>
          <a:xfrm>
            <a:off x="228600" y="258118"/>
            <a:ext cx="8686800" cy="847045"/>
          </a:xfrm>
          <a:ln/>
        </p:spPr>
        <p:style>
          <a:lnRef idx="3">
            <a:schemeClr val="lt1"/>
          </a:lnRef>
          <a:fillRef idx="1">
            <a:schemeClr val="accent1"/>
          </a:fillRef>
          <a:effectRef idx="1">
            <a:schemeClr val="accent1"/>
          </a:effectRef>
          <a:fontRef idx="minor">
            <a:schemeClr val="lt1"/>
          </a:fontRef>
        </p:style>
        <p:txBody>
          <a:bodyPr>
            <a:normAutofit fontScale="90000"/>
          </a:bodyPr>
          <a:lstStyle/>
          <a:p>
            <a:pPr algn="ctr"/>
            <a:r>
              <a:rPr lang="en-US" dirty="0"/>
              <a:t>Indoor Air Quality and Health cont.</a:t>
            </a:r>
          </a:p>
        </p:txBody>
      </p:sp>
      <p:sp>
        <p:nvSpPr>
          <p:cNvPr id="19" name="Content Placeholder 18">
            <a:extLst>
              <a:ext uri="{FF2B5EF4-FFF2-40B4-BE49-F238E27FC236}">
                <a16:creationId xmlns:a16="http://schemas.microsoft.com/office/drawing/2014/main" id="{DAD8854F-F790-4580-8C24-8AD6DCB75028}"/>
              </a:ext>
            </a:extLst>
          </p:cNvPr>
          <p:cNvSpPr>
            <a:spLocks noGrp="1"/>
          </p:cNvSpPr>
          <p:nvPr>
            <p:ph idx="1"/>
          </p:nvPr>
        </p:nvSpPr>
        <p:spPr>
          <a:xfrm>
            <a:off x="731519" y="1340832"/>
            <a:ext cx="7680960" cy="2979965"/>
          </a:xfrm>
        </p:spPr>
        <p:txBody>
          <a:bodyPr>
            <a:normAutofit fontScale="92500" lnSpcReduction="10000"/>
          </a:bodyPr>
          <a:lstStyle/>
          <a:p>
            <a:pPr lvl="0"/>
            <a:r>
              <a:rPr lang="en-US" sz="2400" b="1" dirty="0"/>
              <a:t>Indoor air pollution can have immediate effects </a:t>
            </a:r>
          </a:p>
          <a:p>
            <a:pPr lvl="1">
              <a:buChar char="•"/>
            </a:pPr>
            <a:r>
              <a:rPr lang="en-US" dirty="0"/>
              <a:t>trigger asthma </a:t>
            </a:r>
          </a:p>
          <a:p>
            <a:pPr lvl="1">
              <a:buChar char="•"/>
            </a:pPr>
            <a:r>
              <a:rPr lang="en-US" dirty="0"/>
              <a:t>irritation of the eyes, nose, and throat,</a:t>
            </a:r>
          </a:p>
          <a:p>
            <a:pPr lvl="1">
              <a:buChar char="•"/>
            </a:pPr>
            <a:r>
              <a:rPr lang="en-US" dirty="0"/>
              <a:t>headaches, dizziness, and fatigue</a:t>
            </a:r>
          </a:p>
          <a:p>
            <a:pPr lvl="0">
              <a:buChar char="•"/>
            </a:pPr>
            <a:endParaRPr lang="en-US" dirty="0"/>
          </a:p>
          <a:p>
            <a:pPr lvl="0"/>
            <a:r>
              <a:rPr lang="en-US" sz="2400" b="1" dirty="0"/>
              <a:t>Indoor air pollution can have long-term effects </a:t>
            </a:r>
          </a:p>
          <a:p>
            <a:pPr lvl="1">
              <a:buChar char="•"/>
            </a:pPr>
            <a:r>
              <a:rPr lang="en-US" dirty="0"/>
              <a:t>occur years after exposure</a:t>
            </a:r>
          </a:p>
          <a:p>
            <a:pPr lvl="1">
              <a:buChar char="•"/>
            </a:pPr>
            <a:r>
              <a:rPr lang="en-US" dirty="0"/>
              <a:t>after long or repeated periods of exposure</a:t>
            </a:r>
          </a:p>
          <a:p>
            <a:pPr lvl="1">
              <a:buChar char="•"/>
            </a:pPr>
            <a:r>
              <a:rPr lang="en-US" dirty="0"/>
              <a:t>respiratory diseases, heart disease and cancer</a:t>
            </a:r>
          </a:p>
          <a:p>
            <a:endParaRPr lang="en-US" dirty="0"/>
          </a:p>
        </p:txBody>
      </p:sp>
    </p:spTree>
    <p:extLst>
      <p:ext uri="{BB962C8B-B14F-4D97-AF65-F5344CB8AC3E}">
        <p14:creationId xmlns:p14="http://schemas.microsoft.com/office/powerpoint/2010/main" val="554335714"/>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08A092-7537-4D17-A196-9038ED2BEBE5}"/>
              </a:ext>
            </a:extLst>
          </p:cNvPr>
          <p:cNvSpPr>
            <a:spLocks noGrp="1"/>
          </p:cNvSpPr>
          <p:nvPr>
            <p:ph sz="half" idx="2"/>
          </p:nvPr>
        </p:nvSpPr>
        <p:spPr>
          <a:xfrm>
            <a:off x="467399" y="1475809"/>
            <a:ext cx="8209201" cy="5166638"/>
          </a:xfrm>
        </p:spPr>
        <p:txBody>
          <a:bodyPr>
            <a:normAutofit/>
          </a:bodyPr>
          <a:lstStyle/>
          <a:p>
            <a:r>
              <a:rPr lang="en-US" sz="2000" dirty="0"/>
              <a:t>Visit the </a:t>
            </a:r>
            <a:r>
              <a:rPr lang="en-US" sz="2000" dirty="0">
                <a:hlinkClick r:id="rId3"/>
              </a:rPr>
              <a:t>Indoor Air Quality Tools for Tribal Communities</a:t>
            </a:r>
            <a:r>
              <a:rPr lang="en-US" sz="2000" dirty="0"/>
              <a:t> and review the </a:t>
            </a:r>
            <a:r>
              <a:rPr lang="en-US" sz="2000" dirty="0">
                <a:hlinkClick r:id="rId4"/>
              </a:rPr>
              <a:t>Asthma Basics presentation for Tribal Environmental Professionals</a:t>
            </a:r>
            <a:endParaRPr lang="en-US" sz="2000" dirty="0"/>
          </a:p>
          <a:p>
            <a:r>
              <a:rPr lang="en-US" sz="2000" dirty="0"/>
              <a:t>Listen to this ITEP recommended </a:t>
            </a:r>
            <a:r>
              <a:rPr lang="en-US" sz="2000" dirty="0">
                <a:hlinkClick r:id="rId5"/>
              </a:rPr>
              <a:t>pre-recorded webinar </a:t>
            </a:r>
            <a:r>
              <a:rPr lang="en-US" sz="2000" dirty="0"/>
              <a:t>on asthma</a:t>
            </a:r>
          </a:p>
          <a:p>
            <a:r>
              <a:rPr lang="en-US" sz="2000" dirty="0"/>
              <a:t>American Lung Association has great training information and links to resources.  </a:t>
            </a:r>
            <a:r>
              <a:rPr lang="en-US" sz="2000" dirty="0">
                <a:hlinkClick r:id="rId6"/>
              </a:rPr>
              <a:t>Start with the Asthma Basics page</a:t>
            </a:r>
            <a:endParaRPr lang="en-US" sz="2000" dirty="0"/>
          </a:p>
          <a:p>
            <a:r>
              <a:rPr lang="en-US" sz="2000" dirty="0">
                <a:hlinkClick r:id="rId7"/>
              </a:rPr>
              <a:t>Effects of Wildfire Smoke and Asthma and other Webinars and information</a:t>
            </a:r>
            <a:r>
              <a:rPr lang="en-US" sz="2000" dirty="0"/>
              <a:t> from Regional Asthma Management and Prevention (RAMP)</a:t>
            </a:r>
          </a:p>
          <a:p>
            <a:r>
              <a:rPr lang="en-US" sz="2000" dirty="0"/>
              <a:t>Familiarize yourself with the </a:t>
            </a:r>
            <a:r>
              <a:rPr lang="en-US" sz="2000" dirty="0">
                <a:hlinkClick r:id="rId8"/>
              </a:rPr>
              <a:t>Asthma Checklist</a:t>
            </a:r>
            <a:endParaRPr lang="en-US" sz="2000" dirty="0"/>
          </a:p>
          <a:p>
            <a:r>
              <a:rPr lang="en-US" sz="2000" dirty="0"/>
              <a:t>Visit the </a:t>
            </a:r>
            <a:r>
              <a:rPr lang="en-US" sz="2000" dirty="0">
                <a:hlinkClick r:id="rId9"/>
              </a:rPr>
              <a:t>CDC’s asthma page</a:t>
            </a:r>
            <a:endParaRPr lang="en-US" sz="2000" dirty="0"/>
          </a:p>
          <a:p>
            <a:endParaRPr lang="en-US" dirty="0"/>
          </a:p>
          <a:p>
            <a:endParaRPr lang="en-US" dirty="0"/>
          </a:p>
        </p:txBody>
      </p:sp>
      <p:sp>
        <p:nvSpPr>
          <p:cNvPr id="7" name="Title 1">
            <a:extLst>
              <a:ext uri="{FF2B5EF4-FFF2-40B4-BE49-F238E27FC236}">
                <a16:creationId xmlns:a16="http://schemas.microsoft.com/office/drawing/2014/main" id="{7752DD9D-94B3-4CC4-A4DD-618214CB98F3}"/>
              </a:ext>
            </a:extLst>
          </p:cNvPr>
          <p:cNvSpPr txBox="1">
            <a:spLocks/>
          </p:cNvSpPr>
          <p:nvPr/>
        </p:nvSpPr>
        <p:spPr>
          <a:xfrm>
            <a:off x="228600" y="215553"/>
            <a:ext cx="8686800" cy="1114483"/>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t>Asthma Resources</a:t>
            </a:r>
          </a:p>
        </p:txBody>
      </p:sp>
    </p:spTree>
    <p:extLst>
      <p:ext uri="{BB962C8B-B14F-4D97-AF65-F5344CB8AC3E}">
        <p14:creationId xmlns:p14="http://schemas.microsoft.com/office/powerpoint/2010/main" val="2596038229"/>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752DD9D-94B3-4CC4-A4DD-618214CB98F3}"/>
              </a:ext>
            </a:extLst>
          </p:cNvPr>
          <p:cNvSpPr txBox="1">
            <a:spLocks/>
          </p:cNvSpPr>
          <p:nvPr/>
        </p:nvSpPr>
        <p:spPr>
          <a:xfrm>
            <a:off x="228600" y="215553"/>
            <a:ext cx="8686800" cy="1114483"/>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t>Wood Stoves</a:t>
            </a:r>
          </a:p>
        </p:txBody>
      </p:sp>
      <p:sp>
        <p:nvSpPr>
          <p:cNvPr id="3" name="Content Placeholder 2">
            <a:extLst>
              <a:ext uri="{FF2B5EF4-FFF2-40B4-BE49-F238E27FC236}">
                <a16:creationId xmlns:a16="http://schemas.microsoft.com/office/drawing/2014/main" id="{5AE89565-D350-EF44-9A11-443438B09E1A}"/>
              </a:ext>
            </a:extLst>
          </p:cNvPr>
          <p:cNvSpPr>
            <a:spLocks noGrp="1"/>
          </p:cNvSpPr>
          <p:nvPr>
            <p:ph sz="half" idx="2"/>
          </p:nvPr>
        </p:nvSpPr>
        <p:spPr/>
        <p:txBody>
          <a:bodyPr/>
          <a:lstStyle/>
          <a:p>
            <a:endParaRPr lang="en-US" dirty="0"/>
          </a:p>
        </p:txBody>
      </p:sp>
      <p:pic>
        <p:nvPicPr>
          <p:cNvPr id="5" name="Picture 4">
            <a:extLst>
              <a:ext uri="{FF2B5EF4-FFF2-40B4-BE49-F238E27FC236}">
                <a16:creationId xmlns:a16="http://schemas.microsoft.com/office/drawing/2014/main" id="{0F00BFD6-11A5-5642-A357-6CEE7E2E30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59665" y="1330036"/>
            <a:ext cx="5190434" cy="5381583"/>
          </a:xfrm>
          <a:prstGeom prst="rect">
            <a:avLst/>
          </a:prstGeom>
        </p:spPr>
      </p:pic>
    </p:spTree>
    <p:extLst>
      <p:ext uri="{BB962C8B-B14F-4D97-AF65-F5344CB8AC3E}">
        <p14:creationId xmlns:p14="http://schemas.microsoft.com/office/powerpoint/2010/main" val="3398156378"/>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752DD9D-94B3-4CC4-A4DD-618214CB98F3}"/>
              </a:ext>
            </a:extLst>
          </p:cNvPr>
          <p:cNvSpPr txBox="1">
            <a:spLocks/>
          </p:cNvSpPr>
          <p:nvPr/>
        </p:nvSpPr>
        <p:spPr>
          <a:xfrm>
            <a:off x="228600" y="215553"/>
            <a:ext cx="8686800" cy="1114483"/>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t>Wood Stoves Resources</a:t>
            </a:r>
          </a:p>
        </p:txBody>
      </p:sp>
      <p:sp>
        <p:nvSpPr>
          <p:cNvPr id="2" name="TextBox 1">
            <a:extLst>
              <a:ext uri="{FF2B5EF4-FFF2-40B4-BE49-F238E27FC236}">
                <a16:creationId xmlns:a16="http://schemas.microsoft.com/office/drawing/2014/main" id="{C28B683C-83AD-B146-BB90-78BC7D9B9DEB}"/>
              </a:ext>
            </a:extLst>
          </p:cNvPr>
          <p:cNvSpPr txBox="1"/>
          <p:nvPr/>
        </p:nvSpPr>
        <p:spPr>
          <a:xfrm>
            <a:off x="1143000" y="6150429"/>
            <a:ext cx="6749143" cy="369332"/>
          </a:xfrm>
          <a:prstGeom prst="rect">
            <a:avLst/>
          </a:prstGeom>
          <a:noFill/>
        </p:spPr>
        <p:txBody>
          <a:bodyPr wrap="square" rtlCol="0">
            <a:spAutoFit/>
          </a:bodyPr>
          <a:lstStyle/>
          <a:p>
            <a:r>
              <a:rPr lang="en-US" dirty="0"/>
              <a:t>http://www7.nau.edu/</a:t>
            </a:r>
            <a:r>
              <a:rPr lang="en-US" dirty="0" err="1"/>
              <a:t>itep</a:t>
            </a:r>
            <a:r>
              <a:rPr lang="en-US" dirty="0"/>
              <a:t>/main/Training/Webinars_air2020</a:t>
            </a:r>
          </a:p>
        </p:txBody>
      </p:sp>
      <p:pic>
        <p:nvPicPr>
          <p:cNvPr id="4" name="Picture 3">
            <a:extLst>
              <a:ext uri="{FF2B5EF4-FFF2-40B4-BE49-F238E27FC236}">
                <a16:creationId xmlns:a16="http://schemas.microsoft.com/office/drawing/2014/main" id="{5A083007-5B8D-B44F-8183-43B9606377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599" y="1512108"/>
            <a:ext cx="3917789" cy="2210806"/>
          </a:xfrm>
          <a:prstGeom prst="rect">
            <a:avLst/>
          </a:prstGeom>
        </p:spPr>
      </p:pic>
      <p:pic>
        <p:nvPicPr>
          <p:cNvPr id="6" name="Picture 5">
            <a:extLst>
              <a:ext uri="{FF2B5EF4-FFF2-40B4-BE49-F238E27FC236}">
                <a16:creationId xmlns:a16="http://schemas.microsoft.com/office/drawing/2014/main" id="{9CAACB2A-452B-7D4F-84BE-B8E957DB4C0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97611" y="1512107"/>
            <a:ext cx="3917789" cy="2210806"/>
          </a:xfrm>
          <a:prstGeom prst="rect">
            <a:avLst/>
          </a:prstGeom>
        </p:spPr>
      </p:pic>
      <p:pic>
        <p:nvPicPr>
          <p:cNvPr id="8" name="Picture 7">
            <a:extLst>
              <a:ext uri="{FF2B5EF4-FFF2-40B4-BE49-F238E27FC236}">
                <a16:creationId xmlns:a16="http://schemas.microsoft.com/office/drawing/2014/main" id="{73609DFA-6556-B545-A63A-5DA7D44D66B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8599" y="3722913"/>
            <a:ext cx="3917789" cy="2210806"/>
          </a:xfrm>
          <a:prstGeom prst="rect">
            <a:avLst/>
          </a:prstGeom>
        </p:spPr>
      </p:pic>
      <p:pic>
        <p:nvPicPr>
          <p:cNvPr id="9" name="Picture 8">
            <a:extLst>
              <a:ext uri="{FF2B5EF4-FFF2-40B4-BE49-F238E27FC236}">
                <a16:creationId xmlns:a16="http://schemas.microsoft.com/office/drawing/2014/main" id="{AB5159FF-ECB1-3B45-880C-08B5156057E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97610" y="3669172"/>
            <a:ext cx="3917789" cy="2210806"/>
          </a:xfrm>
          <a:prstGeom prst="rect">
            <a:avLst/>
          </a:prstGeom>
        </p:spPr>
      </p:pic>
    </p:spTree>
    <p:extLst>
      <p:ext uri="{BB962C8B-B14F-4D97-AF65-F5344CB8AC3E}">
        <p14:creationId xmlns:p14="http://schemas.microsoft.com/office/powerpoint/2010/main" val="2714705493"/>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752DD9D-94B3-4CC4-A4DD-618214CB98F3}"/>
              </a:ext>
            </a:extLst>
          </p:cNvPr>
          <p:cNvSpPr txBox="1">
            <a:spLocks/>
          </p:cNvSpPr>
          <p:nvPr/>
        </p:nvSpPr>
        <p:spPr>
          <a:xfrm>
            <a:off x="228600" y="215553"/>
            <a:ext cx="8686800" cy="999539"/>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lang="en-US" sz="4000" kern="1200" cap="none" spc="0" baseline="0" dirty="0">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t>Residential Woodsmoke</a:t>
            </a:r>
          </a:p>
          <a:p>
            <a:pPr algn="ctr"/>
            <a:r>
              <a:rPr lang="en-US" dirty="0"/>
              <a:t>Sample Workplan – R10</a:t>
            </a:r>
          </a:p>
        </p:txBody>
      </p:sp>
      <p:pic>
        <p:nvPicPr>
          <p:cNvPr id="2" name="Picture 1">
            <a:extLst>
              <a:ext uri="{FF2B5EF4-FFF2-40B4-BE49-F238E27FC236}">
                <a16:creationId xmlns:a16="http://schemas.microsoft.com/office/drawing/2014/main" id="{1F22C868-D25B-41BA-B4BB-3418A0BFBCB2}"/>
              </a:ext>
            </a:extLst>
          </p:cNvPr>
          <p:cNvPicPr>
            <a:picLocks noChangeAspect="1"/>
          </p:cNvPicPr>
          <p:nvPr/>
        </p:nvPicPr>
        <p:blipFill>
          <a:blip r:embed="rId2"/>
          <a:stretch>
            <a:fillRect/>
          </a:stretch>
        </p:blipFill>
        <p:spPr>
          <a:xfrm>
            <a:off x="228600" y="1215092"/>
            <a:ext cx="7524750" cy="5586684"/>
          </a:xfrm>
          <a:prstGeom prst="rect">
            <a:avLst/>
          </a:prstGeom>
        </p:spPr>
      </p:pic>
      <p:sp>
        <p:nvSpPr>
          <p:cNvPr id="4" name="TextBox 3">
            <a:extLst>
              <a:ext uri="{FF2B5EF4-FFF2-40B4-BE49-F238E27FC236}">
                <a16:creationId xmlns:a16="http://schemas.microsoft.com/office/drawing/2014/main" id="{555F046D-850F-4196-8033-17DE0B0BFB5C}"/>
              </a:ext>
            </a:extLst>
          </p:cNvPr>
          <p:cNvSpPr txBox="1"/>
          <p:nvPr/>
        </p:nvSpPr>
        <p:spPr>
          <a:xfrm>
            <a:off x="7806822" y="1215092"/>
            <a:ext cx="1055106" cy="4801314"/>
          </a:xfrm>
          <a:prstGeom prst="rect">
            <a:avLst/>
          </a:prstGeom>
          <a:noFill/>
        </p:spPr>
        <p:txBody>
          <a:bodyPr wrap="square" rtlCol="0">
            <a:spAutoFit/>
          </a:bodyPr>
          <a:lstStyle/>
          <a:p>
            <a:r>
              <a:rPr lang="en-US" b="1" u="sng" dirty="0"/>
              <a:t>Make sure not to copy and paste, espe-cially since many of these links are specific to Region 10</a:t>
            </a:r>
            <a:br>
              <a:rPr lang="en-US" dirty="0">
                <a:solidFill>
                  <a:srgbClr val="FFFFFF"/>
                </a:solidFill>
              </a:rPr>
            </a:br>
            <a:endParaRPr lang="en-US" dirty="0"/>
          </a:p>
        </p:txBody>
      </p:sp>
    </p:spTree>
    <p:extLst>
      <p:ext uri="{BB962C8B-B14F-4D97-AF65-F5344CB8AC3E}">
        <p14:creationId xmlns:p14="http://schemas.microsoft.com/office/powerpoint/2010/main" val="1769322999"/>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77C6A6-8B43-441D-AB80-6A4E06FCD498}"/>
              </a:ext>
            </a:extLst>
          </p:cNvPr>
          <p:cNvPicPr>
            <a:picLocks noChangeAspect="1"/>
          </p:cNvPicPr>
          <p:nvPr/>
        </p:nvPicPr>
        <p:blipFill>
          <a:blip r:embed="rId2"/>
          <a:stretch>
            <a:fillRect/>
          </a:stretch>
        </p:blipFill>
        <p:spPr>
          <a:xfrm>
            <a:off x="319087" y="280987"/>
            <a:ext cx="8505825" cy="6296025"/>
          </a:xfrm>
          <a:prstGeom prst="rect">
            <a:avLst/>
          </a:prstGeom>
        </p:spPr>
      </p:pic>
      <p:sp>
        <p:nvSpPr>
          <p:cNvPr id="8" name="Rectangle 7">
            <a:extLst>
              <a:ext uri="{FF2B5EF4-FFF2-40B4-BE49-F238E27FC236}">
                <a16:creationId xmlns:a16="http://schemas.microsoft.com/office/drawing/2014/main" id="{F2288870-4D63-4BF4-8284-6E944F3A7E23}"/>
              </a:ext>
            </a:extLst>
          </p:cNvPr>
          <p:cNvSpPr/>
          <p:nvPr/>
        </p:nvSpPr>
        <p:spPr>
          <a:xfrm>
            <a:off x="800376" y="6115347"/>
            <a:ext cx="7787148" cy="461665"/>
          </a:xfrm>
          <a:prstGeom prst="rect">
            <a:avLst/>
          </a:prstGeom>
        </p:spPr>
        <p:txBody>
          <a:bodyPr wrap="square">
            <a:spAutoFit/>
          </a:bodyPr>
          <a:lstStyle/>
          <a:p>
            <a:pPr algn="ctr"/>
            <a:r>
              <a:rPr lang="en-US" sz="1200" b="1" dirty="0">
                <a:solidFill>
                  <a:schemeClr val="accent2">
                    <a:lumMod val="75000"/>
                  </a:schemeClr>
                </a:solidFill>
                <a:hlinkClick r:id="rId3">
                  <a:extLst>
                    <a:ext uri="{A12FA001-AC4F-418D-AE19-62706E023703}">
                      <ahyp:hlinkClr xmlns:ahyp="http://schemas.microsoft.com/office/drawing/2018/hyperlinkcolor" val="tx"/>
                    </a:ext>
                  </a:extLst>
                </a:hlinkClick>
              </a:rPr>
              <a:t>https://www.epa.gov/sites/production/files/2018-11/documents/r10-gap-tools-air-workplan-templates.pdf</a:t>
            </a:r>
            <a:r>
              <a:rPr lang="en-US" sz="1200" b="1" dirty="0">
                <a:solidFill>
                  <a:schemeClr val="accent2">
                    <a:lumMod val="75000"/>
                  </a:schemeClr>
                </a:solidFill>
              </a:rPr>
              <a:t> </a:t>
            </a:r>
          </a:p>
        </p:txBody>
      </p:sp>
    </p:spTree>
    <p:extLst>
      <p:ext uri="{BB962C8B-B14F-4D97-AF65-F5344CB8AC3E}">
        <p14:creationId xmlns:p14="http://schemas.microsoft.com/office/powerpoint/2010/main" val="1807169773"/>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2D83-CC9D-4570-9074-E0030D700762}"/>
              </a:ext>
            </a:extLst>
          </p:cNvPr>
          <p:cNvSpPr>
            <a:spLocks noGrp="1"/>
          </p:cNvSpPr>
          <p:nvPr>
            <p:ph type="title"/>
          </p:nvPr>
        </p:nvSpPr>
        <p:spPr/>
        <p:txBody>
          <a:bodyPr/>
          <a:lstStyle/>
          <a:p>
            <a:r>
              <a:rPr lang="en-US" dirty="0"/>
              <a:t>Add a slide on IPM basics</a:t>
            </a:r>
          </a:p>
        </p:txBody>
      </p:sp>
      <p:sp>
        <p:nvSpPr>
          <p:cNvPr id="3" name="Text Placeholder 2">
            <a:extLst>
              <a:ext uri="{FF2B5EF4-FFF2-40B4-BE49-F238E27FC236}">
                <a16:creationId xmlns:a16="http://schemas.microsoft.com/office/drawing/2014/main" id="{82F77C84-307B-4A2B-BC1B-68C41BE69F35}"/>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C862B899-B542-49E4-9B8A-A668D3DA675F}"/>
              </a:ext>
            </a:extLst>
          </p:cNvPr>
          <p:cNvSpPr>
            <a:spLocks noGrp="1"/>
          </p:cNvSpPr>
          <p:nvPr>
            <p:ph sz="half" idx="2"/>
          </p:nvPr>
        </p:nvSpPr>
        <p:spPr/>
        <p:txBody>
          <a:bodyPr/>
          <a:lstStyle/>
          <a:p>
            <a:r>
              <a:rPr lang="en-US" dirty="0"/>
              <a:t>RMSF – </a:t>
            </a:r>
          </a:p>
          <a:p>
            <a:r>
              <a:rPr lang="en-US" dirty="0"/>
              <a:t>Link to solid </a:t>
            </a:r>
            <a:r>
              <a:rPr lang="en-US" dirty="0" err="1"/>
              <a:t>wate</a:t>
            </a:r>
            <a:endParaRPr lang="en-US" dirty="0"/>
          </a:p>
          <a:p>
            <a:endParaRPr lang="en-US" dirty="0"/>
          </a:p>
        </p:txBody>
      </p:sp>
      <p:sp>
        <p:nvSpPr>
          <p:cNvPr id="5" name="Text Placeholder 4">
            <a:extLst>
              <a:ext uri="{FF2B5EF4-FFF2-40B4-BE49-F238E27FC236}">
                <a16:creationId xmlns:a16="http://schemas.microsoft.com/office/drawing/2014/main" id="{401C9DF4-6F39-4422-AEF4-751E20990F1B}"/>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7202F02-E7A0-44DC-90DD-6DA8E6CAE2CC}"/>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2321232594"/>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Health-Nut Corner: Got Bugs ? ...Eradicate them The ..."/>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42909" y="1462095"/>
            <a:ext cx="1446740" cy="1537440"/>
          </a:xfrm>
          <a:prstGeom prst="rect">
            <a:avLst/>
          </a:prstGeom>
        </p:spPr>
      </p:pic>
      <p:sp>
        <p:nvSpPr>
          <p:cNvPr id="2" name="Title 1"/>
          <p:cNvSpPr>
            <a:spLocks noGrp="1"/>
          </p:cNvSpPr>
          <p:nvPr>
            <p:ph type="title"/>
          </p:nvPr>
        </p:nvSpPr>
        <p:spPr>
          <a:xfrm>
            <a:off x="246580" y="256854"/>
            <a:ext cx="8661114" cy="1114746"/>
          </a:xfrm>
        </p:spPr>
        <p:style>
          <a:lnRef idx="3">
            <a:schemeClr val="lt1"/>
          </a:lnRef>
          <a:fillRef idx="1">
            <a:schemeClr val="accent1"/>
          </a:fillRef>
          <a:effectRef idx="1">
            <a:schemeClr val="accent1"/>
          </a:effectRef>
          <a:fontRef idx="minor">
            <a:schemeClr val="lt1"/>
          </a:fontRef>
        </p:style>
        <p:txBody>
          <a:bodyPr>
            <a:normAutofit/>
          </a:bodyPr>
          <a:lstStyle/>
          <a:p>
            <a:pPr algn="ctr"/>
            <a:r>
              <a:rPr lang="en-US" dirty="0"/>
              <a:t>Integrated Pest Management</a:t>
            </a:r>
          </a:p>
        </p:txBody>
      </p:sp>
      <p:sp>
        <p:nvSpPr>
          <p:cNvPr id="3" name="Content Placeholder 2"/>
          <p:cNvSpPr>
            <a:spLocks noGrp="1"/>
          </p:cNvSpPr>
          <p:nvPr>
            <p:ph idx="1"/>
          </p:nvPr>
        </p:nvSpPr>
        <p:spPr>
          <a:xfrm>
            <a:off x="628651" y="1825625"/>
            <a:ext cx="6498013" cy="4012467"/>
          </a:xfrm>
        </p:spPr>
        <p:txBody>
          <a:bodyPr>
            <a:normAutofit/>
          </a:bodyPr>
          <a:lstStyle/>
          <a:p>
            <a:r>
              <a:rPr lang="en-US" dirty="0"/>
              <a:t>Who is in charge of pest management for the Tribe?</a:t>
            </a:r>
          </a:p>
          <a:p>
            <a:endParaRPr lang="en-US" dirty="0"/>
          </a:p>
          <a:p>
            <a:r>
              <a:rPr lang="en-US" dirty="0"/>
              <a:t>Research which pests are a problem in your community</a:t>
            </a:r>
          </a:p>
          <a:p>
            <a:endParaRPr lang="en-US" dirty="0"/>
          </a:p>
          <a:p>
            <a:r>
              <a:rPr lang="en-US" dirty="0"/>
              <a:t>Are residents using insecticides?</a:t>
            </a:r>
          </a:p>
          <a:p>
            <a:endParaRPr lang="en-US" dirty="0"/>
          </a:p>
          <a:p>
            <a:r>
              <a:rPr lang="en-US" dirty="0"/>
              <a:t>Research what can be done first, before resorting to pesticides. </a:t>
            </a:r>
          </a:p>
          <a:p>
            <a:endParaRPr lang="en-US" dirty="0"/>
          </a:p>
          <a:p>
            <a:endParaRPr lang="en-US" dirty="0"/>
          </a:p>
        </p:txBody>
      </p:sp>
    </p:spTree>
    <p:extLst>
      <p:ext uri="{BB962C8B-B14F-4D97-AF65-F5344CB8AC3E}">
        <p14:creationId xmlns:p14="http://schemas.microsoft.com/office/powerpoint/2010/main" val="3004438024"/>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08A092-7537-4D17-A196-9038ED2BEBE5}"/>
              </a:ext>
            </a:extLst>
          </p:cNvPr>
          <p:cNvSpPr>
            <a:spLocks noGrp="1"/>
          </p:cNvSpPr>
          <p:nvPr>
            <p:ph sz="half" idx="2"/>
          </p:nvPr>
        </p:nvSpPr>
        <p:spPr>
          <a:xfrm>
            <a:off x="627585" y="1190202"/>
            <a:ext cx="7888830" cy="4830237"/>
          </a:xfrm>
        </p:spPr>
        <p:txBody>
          <a:bodyPr vert="horz" lIns="91440" tIns="45720" rIns="91440" bIns="45720" rtlCol="0" anchor="t">
            <a:normAutofit lnSpcReduction="10000"/>
          </a:bodyPr>
          <a:lstStyle/>
          <a:p>
            <a:r>
              <a:rPr lang="en-US" sz="2200" dirty="0"/>
              <a:t>EPA resources: </a:t>
            </a:r>
            <a:r>
              <a:rPr lang="en-US" sz="2200" dirty="0">
                <a:ea typeface="+mn-lt"/>
                <a:cs typeface="+mn-lt"/>
                <a:hlinkClick r:id="rId3"/>
              </a:rPr>
              <a:t>Introduction to Integrated Pest Management </a:t>
            </a:r>
            <a:r>
              <a:rPr lang="en-US" sz="2200" dirty="0">
                <a:ea typeface="+mn-lt"/>
                <a:cs typeface="+mn-lt"/>
              </a:rPr>
              <a:t>– an environmentally friendly, common sense approach to controlling pests.</a:t>
            </a:r>
            <a:r>
              <a:rPr lang="en-US" sz="2200" dirty="0"/>
              <a:t> </a:t>
            </a:r>
          </a:p>
          <a:p>
            <a:endParaRPr lang="en-US" sz="2200" dirty="0"/>
          </a:p>
          <a:p>
            <a:r>
              <a:rPr lang="en-US" sz="2200" dirty="0"/>
              <a:t>Stop Pests – provides training for Tribal housing staff (</a:t>
            </a:r>
            <a:r>
              <a:rPr lang="en-US" dirty="0"/>
              <a:t>tribal environmental staff can also attend</a:t>
            </a:r>
            <a:r>
              <a:rPr lang="en-US" sz="2200" dirty="0"/>
              <a:t>): </a:t>
            </a:r>
            <a:r>
              <a:rPr lang="en-US" sz="2200" dirty="0">
                <a:ea typeface="+mn-lt"/>
                <a:cs typeface="+mn-lt"/>
                <a:hlinkClick r:id="rId4"/>
              </a:rPr>
              <a:t>http://www.stoppests.org/</a:t>
            </a:r>
            <a:endParaRPr lang="en-US" sz="2200" dirty="0"/>
          </a:p>
          <a:p>
            <a:endParaRPr lang="en-US" sz="2200" dirty="0"/>
          </a:p>
          <a:p>
            <a:r>
              <a:rPr lang="en-US" sz="2200" dirty="0"/>
              <a:t>Reach out to those who understand pests in your area,  Universities have local extension programs </a:t>
            </a:r>
          </a:p>
          <a:p>
            <a:endParaRPr lang="en-US" sz="2200" dirty="0"/>
          </a:p>
          <a:p>
            <a:r>
              <a:rPr lang="en-US" sz="2200" dirty="0"/>
              <a:t>National Pesticide Information Center:  </a:t>
            </a:r>
            <a:r>
              <a:rPr lang="en-US" sz="2200" dirty="0">
                <a:solidFill>
                  <a:schemeClr val="bg1"/>
                </a:solidFill>
                <a:latin typeface="Arial"/>
                <a:ea typeface="Arial"/>
                <a:cs typeface="Arial"/>
                <a:sym typeface="Arial"/>
                <a:hlinkClick r:id="rId5"/>
              </a:rPr>
              <a:t>www.npic.orst.edu/</a:t>
            </a:r>
            <a:r>
              <a:rPr lang="en-US" sz="2200" dirty="0">
                <a:solidFill>
                  <a:schemeClr val="bg1"/>
                </a:solidFill>
                <a:latin typeface="Arial"/>
                <a:ea typeface="Arial"/>
                <a:cs typeface="Arial"/>
                <a:sym typeface="Arial"/>
              </a:rPr>
              <a:t> </a:t>
            </a:r>
            <a:r>
              <a:rPr lang="en-US" sz="2200" dirty="0">
                <a:latin typeface="Arial"/>
                <a:ea typeface="Arial"/>
                <a:cs typeface="Arial"/>
                <a:sym typeface="Arial"/>
              </a:rPr>
              <a:t>or 1-800-858-7378</a:t>
            </a:r>
            <a:endParaRPr lang="en-US" sz="2200" dirty="0"/>
          </a:p>
          <a:p>
            <a:endParaRPr lang="en-US" dirty="0"/>
          </a:p>
          <a:p>
            <a:pPr>
              <a:buClr>
                <a:srgbClr val="262626"/>
              </a:buClr>
            </a:pPr>
            <a:endParaRPr lang="en-US" dirty="0"/>
          </a:p>
        </p:txBody>
      </p:sp>
      <p:sp>
        <p:nvSpPr>
          <p:cNvPr id="7" name="Title 1">
            <a:extLst>
              <a:ext uri="{FF2B5EF4-FFF2-40B4-BE49-F238E27FC236}">
                <a16:creationId xmlns:a16="http://schemas.microsoft.com/office/drawing/2014/main" id="{7752DD9D-94B3-4CC4-A4DD-618214CB98F3}"/>
              </a:ext>
            </a:extLst>
          </p:cNvPr>
          <p:cNvSpPr txBox="1">
            <a:spLocks/>
          </p:cNvSpPr>
          <p:nvPr/>
        </p:nvSpPr>
        <p:spPr>
          <a:xfrm>
            <a:off x="228600" y="228601"/>
            <a:ext cx="8686800" cy="65722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t>Build Capacity on IPM</a:t>
            </a:r>
          </a:p>
        </p:txBody>
      </p:sp>
    </p:spTree>
    <p:extLst>
      <p:ext uri="{BB962C8B-B14F-4D97-AF65-F5344CB8AC3E}">
        <p14:creationId xmlns:p14="http://schemas.microsoft.com/office/powerpoint/2010/main" val="3917489240"/>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985" y="166934"/>
            <a:ext cx="8688984" cy="1001577"/>
          </a:xfrm>
        </p:spPr>
        <p:style>
          <a:lnRef idx="3">
            <a:schemeClr val="lt1"/>
          </a:lnRef>
          <a:fillRef idx="1">
            <a:schemeClr val="accent1"/>
          </a:fillRef>
          <a:effectRef idx="1">
            <a:schemeClr val="accent1"/>
          </a:effectRef>
          <a:fontRef idx="minor">
            <a:schemeClr val="lt1"/>
          </a:fontRef>
        </p:style>
        <p:txBody>
          <a:bodyPr/>
          <a:lstStyle/>
          <a:p>
            <a:pPr algn="ctr"/>
            <a:r>
              <a:rPr lang="en-US" dirty="0"/>
              <a:t>Healthy Cleaning</a:t>
            </a:r>
          </a:p>
        </p:txBody>
      </p:sp>
      <p:sp>
        <p:nvSpPr>
          <p:cNvPr id="3" name="Content Placeholder 2"/>
          <p:cNvSpPr>
            <a:spLocks noGrp="1"/>
          </p:cNvSpPr>
          <p:nvPr>
            <p:ph idx="1"/>
          </p:nvPr>
        </p:nvSpPr>
        <p:spPr>
          <a:xfrm>
            <a:off x="526993" y="1304817"/>
            <a:ext cx="8164425" cy="4320128"/>
          </a:xfrm>
        </p:spPr>
        <p:txBody>
          <a:bodyPr/>
          <a:lstStyle/>
          <a:p>
            <a:pPr marL="0" indent="0">
              <a:buNone/>
            </a:pPr>
            <a:r>
              <a:rPr lang="en-US" dirty="0"/>
              <a:t>Cleaning that protects public health, without harming the health of staff, building occupants, and the environment </a:t>
            </a:r>
          </a:p>
          <a:p>
            <a:endParaRPr lang="en-US" dirty="0"/>
          </a:p>
        </p:txBody>
      </p:sp>
      <p:sp>
        <p:nvSpPr>
          <p:cNvPr id="4" name="TextBox 3"/>
          <p:cNvSpPr txBox="1"/>
          <p:nvPr/>
        </p:nvSpPr>
        <p:spPr>
          <a:xfrm>
            <a:off x="3606472" y="2192055"/>
            <a:ext cx="5257162" cy="3046988"/>
          </a:xfrm>
          <a:prstGeom prst="rect">
            <a:avLst/>
          </a:prstGeom>
          <a:solidFill>
            <a:srgbClr val="92D050"/>
          </a:solidFill>
        </p:spPr>
        <p:txBody>
          <a:bodyPr wrap="square" rtlCol="0">
            <a:spAutoFit/>
          </a:bodyPr>
          <a:lstStyle/>
          <a:p>
            <a:r>
              <a:rPr lang="en-US" sz="2400" dirty="0"/>
              <a:t>Prevent exposure to chemicals that either cause or are associated with: </a:t>
            </a:r>
          </a:p>
          <a:p>
            <a:pPr marL="285750" indent="-285750">
              <a:buFont typeface="Arial" panose="020B0604020202020204" pitchFamily="34" charset="0"/>
              <a:buChar char="•"/>
            </a:pPr>
            <a:r>
              <a:rPr lang="en-US" sz="2000" dirty="0"/>
              <a:t>Hormone disruption</a:t>
            </a:r>
          </a:p>
          <a:p>
            <a:pPr marL="285750" indent="-285750">
              <a:buFont typeface="Arial" panose="020B0604020202020204" pitchFamily="34" charset="0"/>
              <a:buChar char="•"/>
            </a:pPr>
            <a:r>
              <a:rPr lang="en-US" sz="2000" dirty="0"/>
              <a:t>Cancer</a:t>
            </a:r>
          </a:p>
          <a:p>
            <a:pPr marL="285750" indent="-285750">
              <a:buFont typeface="Arial" panose="020B0604020202020204" pitchFamily="34" charset="0"/>
              <a:buChar char="•"/>
            </a:pPr>
            <a:r>
              <a:rPr lang="en-US" sz="2000" dirty="0"/>
              <a:t>Headaches</a:t>
            </a:r>
          </a:p>
          <a:p>
            <a:pPr marL="285750" indent="-285750">
              <a:buFont typeface="Arial" panose="020B0604020202020204" pitchFamily="34" charset="0"/>
              <a:buChar char="•"/>
            </a:pPr>
            <a:r>
              <a:rPr lang="en-US" sz="2000" dirty="0"/>
              <a:t>Asthma attacks</a:t>
            </a:r>
          </a:p>
          <a:p>
            <a:pPr marL="285750" indent="-285750">
              <a:buFont typeface="Arial" panose="020B0604020202020204" pitchFamily="34" charset="0"/>
              <a:buChar char="•"/>
            </a:pPr>
            <a:r>
              <a:rPr lang="en-US" sz="2000" dirty="0"/>
              <a:t>Damage to lungs and brain</a:t>
            </a:r>
          </a:p>
          <a:p>
            <a:pPr marL="285750" indent="-285750">
              <a:buFont typeface="Arial" panose="020B0604020202020204" pitchFamily="34" charset="0"/>
              <a:buChar char="•"/>
            </a:pPr>
            <a:r>
              <a:rPr lang="en-US" sz="2000" dirty="0"/>
              <a:t>Unknown health effects</a:t>
            </a:r>
          </a:p>
        </p:txBody>
      </p:sp>
      <p:sp>
        <p:nvSpPr>
          <p:cNvPr id="7" name="Rectangle 6">
            <a:extLst>
              <a:ext uri="{FF2B5EF4-FFF2-40B4-BE49-F238E27FC236}">
                <a16:creationId xmlns:a16="http://schemas.microsoft.com/office/drawing/2014/main" id="{7BC76624-063D-4538-A72A-285F2E6517D5}"/>
              </a:ext>
            </a:extLst>
          </p:cNvPr>
          <p:cNvSpPr/>
          <p:nvPr/>
        </p:nvSpPr>
        <p:spPr>
          <a:xfrm>
            <a:off x="454389" y="5792631"/>
            <a:ext cx="8080625" cy="276999"/>
          </a:xfrm>
          <a:prstGeom prst="rect">
            <a:avLst/>
          </a:prstGeom>
        </p:spPr>
        <p:txBody>
          <a:bodyPr wrap="square">
            <a:spAutoFit/>
          </a:bodyPr>
          <a:lstStyle/>
          <a:p>
            <a:pPr algn="ctr"/>
            <a:r>
              <a:rPr lang="en-US" sz="1200" dirty="0">
                <a:hlinkClick r:id="rId4"/>
              </a:rPr>
              <a:t>https://www.epa.gov/schools/green-cleaning-sanitizing-and-disinfecting-toolkit-early-care-and-education</a:t>
            </a:r>
            <a:r>
              <a:rPr lang="en-US" sz="1200" dirty="0"/>
              <a:t> </a:t>
            </a:r>
          </a:p>
        </p:txBody>
      </p:sp>
      <p:pic>
        <p:nvPicPr>
          <p:cNvPr id="10" name="Picture 9">
            <a:extLst>
              <a:ext uri="{FF2B5EF4-FFF2-40B4-BE49-F238E27FC236}">
                <a16:creationId xmlns:a16="http://schemas.microsoft.com/office/drawing/2014/main" id="{472E42BD-C86F-4D78-9820-16E665D6E550}"/>
              </a:ext>
            </a:extLst>
          </p:cNvPr>
          <p:cNvPicPr>
            <a:picLocks noChangeAspect="1"/>
          </p:cNvPicPr>
          <p:nvPr/>
        </p:nvPicPr>
        <p:blipFill>
          <a:blip r:embed="rId5"/>
          <a:stretch>
            <a:fillRect/>
          </a:stretch>
        </p:blipFill>
        <p:spPr>
          <a:xfrm>
            <a:off x="354777" y="2352105"/>
            <a:ext cx="3251695" cy="2485589"/>
          </a:xfrm>
          <a:prstGeom prst="rect">
            <a:avLst/>
          </a:prstGeom>
        </p:spPr>
      </p:pic>
    </p:spTree>
    <p:custDataLst>
      <p:tags r:id="rId1"/>
    </p:custDataLst>
    <p:extLst>
      <p:ext uri="{BB962C8B-B14F-4D97-AF65-F5344CB8AC3E}">
        <p14:creationId xmlns:p14="http://schemas.microsoft.com/office/powerpoint/2010/main" val="2573783972"/>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lstStyle/>
          <a:p>
            <a:pPr algn="ctr"/>
            <a:r>
              <a:rPr lang="en-US" dirty="0"/>
              <a:t>Healthy Cleaning - COVID</a:t>
            </a:r>
          </a:p>
        </p:txBody>
      </p:sp>
      <p:sp>
        <p:nvSpPr>
          <p:cNvPr id="6" name="Text Placeholder 5">
            <a:extLst>
              <a:ext uri="{FF2B5EF4-FFF2-40B4-BE49-F238E27FC236}">
                <a16:creationId xmlns:a16="http://schemas.microsoft.com/office/drawing/2014/main" id="{91CC6FCD-8083-C846-AEAE-F1A65916B465}"/>
              </a:ext>
            </a:extLst>
          </p:cNvPr>
          <p:cNvSpPr>
            <a:spLocks noGrp="1"/>
          </p:cNvSpPr>
          <p:nvPr>
            <p:ph type="body" idx="1"/>
          </p:nvPr>
        </p:nvSpPr>
        <p:spPr>
          <a:xfrm>
            <a:off x="731519" y="2074334"/>
            <a:ext cx="7680959" cy="640080"/>
          </a:xfrm>
        </p:spPr>
        <p:txBody>
          <a:bodyPr>
            <a:normAutofit lnSpcReduction="10000"/>
          </a:bodyPr>
          <a:lstStyle/>
          <a:p>
            <a:r>
              <a:rPr lang="en-US" dirty="0"/>
              <a:t>Avoid toxic cleaners – not needed.</a:t>
            </a:r>
          </a:p>
          <a:p>
            <a:r>
              <a:rPr lang="en-US" dirty="0"/>
              <a:t>Empty Buildings &gt;7 days – routine cleaning</a:t>
            </a:r>
          </a:p>
        </p:txBody>
      </p:sp>
      <p:sp>
        <p:nvSpPr>
          <p:cNvPr id="3" name="Content Placeholder 2"/>
          <p:cNvSpPr>
            <a:spLocks noGrp="1"/>
          </p:cNvSpPr>
          <p:nvPr>
            <p:ph sz="half" idx="2"/>
          </p:nvPr>
        </p:nvSpPr>
        <p:spPr>
          <a:xfrm>
            <a:off x="731519" y="2755898"/>
            <a:ext cx="4934459" cy="3200400"/>
          </a:xfrm>
        </p:spPr>
        <p:txBody>
          <a:bodyPr>
            <a:normAutofit/>
          </a:bodyPr>
          <a:lstStyle/>
          <a:p>
            <a:r>
              <a:rPr lang="en-US" dirty="0"/>
              <a:t>CDC Surface transfer is lower risk</a:t>
            </a:r>
          </a:p>
          <a:p>
            <a:r>
              <a:rPr lang="en-US" dirty="0"/>
              <a:t>Soap and water will reduce hazards</a:t>
            </a:r>
          </a:p>
          <a:p>
            <a:r>
              <a:rPr lang="en-US" dirty="0"/>
              <a:t>Disinfection - List N / asthma friendly</a:t>
            </a:r>
          </a:p>
          <a:p>
            <a:pPr lvl="1"/>
            <a:r>
              <a:rPr lang="en-US" dirty="0">
                <a:hlinkClick r:id="rId4"/>
              </a:rPr>
              <a:t>https://static.ewg.org/pdf/EWG_Tipsheet_COVID-CleaningProducts_PP01.pdf</a:t>
            </a:r>
            <a:endParaRPr lang="en-US" dirty="0"/>
          </a:p>
          <a:p>
            <a:r>
              <a:rPr lang="en-US" dirty="0"/>
              <a:t>Cleaning in schools</a:t>
            </a:r>
          </a:p>
          <a:p>
            <a:pPr lvl="1"/>
            <a:r>
              <a:rPr lang="en-US" dirty="0">
                <a:hlinkClick r:id="rId5"/>
              </a:rPr>
              <a:t>https://acis.cals.arizona.edu/docs/default-source/community-ipm-documents/newsletters/april2021azschoolandhomeipmnewletter.pdf</a:t>
            </a:r>
            <a:endParaRPr lang="en-US" dirty="0"/>
          </a:p>
          <a:p>
            <a:pPr lvl="1"/>
            <a:endParaRPr lang="en-US" dirty="0"/>
          </a:p>
        </p:txBody>
      </p:sp>
      <p:pic>
        <p:nvPicPr>
          <p:cNvPr id="8" name="Picture 7">
            <a:extLst>
              <a:ext uri="{FF2B5EF4-FFF2-40B4-BE49-F238E27FC236}">
                <a16:creationId xmlns:a16="http://schemas.microsoft.com/office/drawing/2014/main" id="{F1A13FA5-6203-DE46-8DAE-027CF7E1034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65979" y="4264455"/>
            <a:ext cx="2746499" cy="1691843"/>
          </a:xfrm>
          <a:prstGeom prst="rect">
            <a:avLst/>
          </a:prstGeom>
        </p:spPr>
      </p:pic>
    </p:spTree>
    <p:custDataLst>
      <p:tags r:id="rId1"/>
    </p:custDataLst>
    <p:extLst>
      <p:ext uri="{BB962C8B-B14F-4D97-AF65-F5344CB8AC3E}">
        <p14:creationId xmlns:p14="http://schemas.microsoft.com/office/powerpoint/2010/main" val="487507210"/>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9137" y="1548095"/>
            <a:ext cx="6033537" cy="3806170"/>
          </a:xfrm>
          <a:prstGeom prst="rect">
            <a:avLst/>
          </a:prstGeom>
          <a:noFill/>
        </p:spPr>
        <p:txBody>
          <a:bodyPr wrap="square" rtlCol="0">
            <a:spAutoFit/>
          </a:bodyPr>
          <a:lstStyle/>
          <a:p>
            <a:r>
              <a:rPr lang="en-US" sz="2800" i="1" dirty="0"/>
              <a:t>Protecting the health of the next generation</a:t>
            </a:r>
          </a:p>
          <a:p>
            <a:endParaRPr lang="en-US" sz="2800" i="1" dirty="0"/>
          </a:p>
          <a:p>
            <a:pPr marL="800100" lvl="1" indent="-342900">
              <a:buFont typeface="Arial" panose="020B0604020202020204" pitchFamily="34" charset="0"/>
              <a:buChar char="•"/>
            </a:pPr>
            <a:r>
              <a:rPr lang="en-US" sz="2000" dirty="0"/>
              <a:t>12% of people living in tribal communities – nearly double the current national average of 7.7%.</a:t>
            </a:r>
            <a:r>
              <a:rPr lang="en-US" sz="2000" baseline="30000" dirty="0"/>
              <a:t>1</a:t>
            </a:r>
            <a:br>
              <a:rPr lang="en-US" sz="2000" baseline="30000" dirty="0"/>
            </a:br>
            <a:endParaRPr lang="en-US" sz="2000" baseline="30000" dirty="0"/>
          </a:p>
          <a:p>
            <a:pPr marL="800100" lvl="1" indent="-342900">
              <a:buFont typeface="Arial" panose="020B0604020202020204" pitchFamily="34" charset="0"/>
              <a:buChar char="•"/>
            </a:pPr>
            <a:r>
              <a:rPr lang="en-US" sz="2000" dirty="0"/>
              <a:t>10.2% of American Indian/Alaska Native children compared to 7.5% of children in the U.S.</a:t>
            </a:r>
            <a:r>
              <a:rPr lang="en-US" sz="2000" baseline="30000" dirty="0"/>
              <a:t>2</a:t>
            </a:r>
            <a:br>
              <a:rPr lang="en-US" sz="2000" baseline="30000" dirty="0"/>
            </a:br>
            <a:br>
              <a:rPr lang="en-US" baseline="30000" dirty="0"/>
            </a:br>
            <a:endParaRPr lang="en-US" baseline="30000" dirty="0"/>
          </a:p>
        </p:txBody>
      </p:sp>
      <p:sp>
        <p:nvSpPr>
          <p:cNvPr id="8" name="TextBox 7"/>
          <p:cNvSpPr txBox="1"/>
          <p:nvPr/>
        </p:nvSpPr>
        <p:spPr>
          <a:xfrm>
            <a:off x="319137" y="5849919"/>
            <a:ext cx="8828313" cy="507831"/>
          </a:xfrm>
          <a:prstGeom prst="rect">
            <a:avLst/>
          </a:prstGeom>
          <a:noFill/>
        </p:spPr>
        <p:txBody>
          <a:bodyPr wrap="square" rtlCol="0">
            <a:spAutoFit/>
          </a:bodyPr>
          <a:lstStyle/>
          <a:p>
            <a:r>
              <a:rPr lang="en-US" sz="900" b="1" dirty="0">
                <a:solidFill>
                  <a:schemeClr val="accent2">
                    <a:lumMod val="75000"/>
                  </a:schemeClr>
                </a:solidFill>
              </a:rPr>
              <a:t>1. </a:t>
            </a:r>
            <a:r>
              <a:rPr lang="en-US" sz="900" b="1" dirty="0">
                <a:solidFill>
                  <a:schemeClr val="accent2">
                    <a:lumMod val="75000"/>
                  </a:schemeClr>
                </a:solidFill>
                <a:hlinkClick r:id="rId3"/>
              </a:rPr>
              <a:t>https://www.cdc.gov/nchs/fastats/asthma.htm</a:t>
            </a:r>
            <a:r>
              <a:rPr lang="en-US" sz="900" b="1" dirty="0">
                <a:solidFill>
                  <a:schemeClr val="accent2">
                    <a:lumMod val="75000"/>
                  </a:schemeClr>
                </a:solidFill>
              </a:rPr>
              <a:t> </a:t>
            </a:r>
          </a:p>
          <a:p>
            <a:br>
              <a:rPr lang="en-US" sz="900" b="1" dirty="0">
                <a:solidFill>
                  <a:schemeClr val="accent2">
                    <a:lumMod val="75000"/>
                  </a:schemeClr>
                </a:solidFill>
              </a:rPr>
            </a:br>
            <a:r>
              <a:rPr lang="en-US" sz="900" b="1" dirty="0">
                <a:solidFill>
                  <a:schemeClr val="accent2">
                    <a:lumMod val="75000"/>
                  </a:schemeClr>
                </a:solidFill>
              </a:rPr>
              <a:t>2. </a:t>
            </a:r>
            <a:r>
              <a:rPr lang="en-US" sz="900" b="1" dirty="0">
                <a:solidFill>
                  <a:schemeClr val="accent2">
                    <a:lumMod val="75000"/>
                  </a:schemeClr>
                </a:solidFill>
                <a:hlinkClick r:id="rId4"/>
              </a:rPr>
              <a:t>https://www.cdc.gov/asthma/most_recent_national_asthma_data.htm</a:t>
            </a:r>
            <a:r>
              <a:rPr lang="en-US" sz="900" b="1" dirty="0">
                <a:solidFill>
                  <a:schemeClr val="accent2">
                    <a:lumMod val="75000"/>
                  </a:schemeClr>
                </a:solidFill>
              </a:rPr>
              <a:t> </a:t>
            </a:r>
            <a:endParaRPr lang="en-US" dirty="0"/>
          </a:p>
        </p:txBody>
      </p:sp>
      <p:pic>
        <p:nvPicPr>
          <p:cNvPr id="9" name="Picture 8"/>
          <p:cNvPicPr>
            <a:picLocks noChangeAspect="1"/>
          </p:cNvPicPr>
          <p:nvPr/>
        </p:nvPicPr>
        <p:blipFill>
          <a:blip r:embed="rId5"/>
          <a:stretch>
            <a:fillRect/>
          </a:stretch>
        </p:blipFill>
        <p:spPr>
          <a:xfrm>
            <a:off x="6622142" y="1548095"/>
            <a:ext cx="2083257" cy="4026891"/>
          </a:xfrm>
          <a:prstGeom prst="rect">
            <a:avLst/>
          </a:prstGeom>
        </p:spPr>
      </p:pic>
      <p:sp>
        <p:nvSpPr>
          <p:cNvPr id="18" name="Title 4">
            <a:extLst>
              <a:ext uri="{FF2B5EF4-FFF2-40B4-BE49-F238E27FC236}">
                <a16:creationId xmlns:a16="http://schemas.microsoft.com/office/drawing/2014/main" id="{76E2953D-1124-4949-AD47-A37CEAA522DF}"/>
              </a:ext>
            </a:extLst>
          </p:cNvPr>
          <p:cNvSpPr>
            <a:spLocks noGrp="1"/>
          </p:cNvSpPr>
          <p:nvPr>
            <p:ph type="title"/>
          </p:nvPr>
        </p:nvSpPr>
        <p:spPr>
          <a:xfrm>
            <a:off x="215757" y="221768"/>
            <a:ext cx="8722760" cy="801689"/>
          </a:xfrm>
        </p:spPr>
        <p:style>
          <a:lnRef idx="3">
            <a:schemeClr val="lt1"/>
          </a:lnRef>
          <a:fillRef idx="1">
            <a:schemeClr val="accent1"/>
          </a:fillRef>
          <a:effectRef idx="1">
            <a:schemeClr val="accent1"/>
          </a:effectRef>
          <a:fontRef idx="minor">
            <a:schemeClr val="lt1"/>
          </a:fontRef>
        </p:style>
        <p:txBody>
          <a:bodyPr/>
          <a:lstStyle/>
          <a:p>
            <a:pPr algn="ctr"/>
            <a:r>
              <a:rPr lang="en-US" dirty="0"/>
              <a:t>Asthma in Tribal Communities</a:t>
            </a:r>
          </a:p>
        </p:txBody>
      </p:sp>
    </p:spTree>
    <p:extLst>
      <p:ext uri="{BB962C8B-B14F-4D97-AF65-F5344CB8AC3E}">
        <p14:creationId xmlns:p14="http://schemas.microsoft.com/office/powerpoint/2010/main" val="499021707"/>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9B969E-CD96-4162-BA90-449BBDA95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17371"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useBgFill="1">
        <p:nvSpPr>
          <p:cNvPr id="13" name="Rectangle 12">
            <a:extLst>
              <a:ext uri="{FF2B5EF4-FFF2-40B4-BE49-F238E27FC236}">
                <a16:creationId xmlns:a16="http://schemas.microsoft.com/office/drawing/2014/main" id="{6B6401A4-FEE5-4976-857C-1FD0CDB2E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7371" y="0"/>
            <a:ext cx="61265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id="{FD0B642B-7D60-4A36-8093-11CA9139FBA3}"/>
              </a:ext>
            </a:extLst>
          </p:cNvPr>
          <p:cNvPicPr>
            <a:picLocks noChangeAspect="1"/>
          </p:cNvPicPr>
          <p:nvPr/>
        </p:nvPicPr>
        <p:blipFill>
          <a:blip r:embed="rId3"/>
          <a:stretch>
            <a:fillRect/>
          </a:stretch>
        </p:blipFill>
        <p:spPr>
          <a:xfrm>
            <a:off x="3118709" y="1635323"/>
            <a:ext cx="5655845" cy="3002739"/>
          </a:xfrm>
          <a:prstGeom prst="rect">
            <a:avLst/>
          </a:prstGeom>
        </p:spPr>
      </p:pic>
      <p:sp>
        <p:nvSpPr>
          <p:cNvPr id="15" name="Rectangle 14">
            <a:extLst>
              <a:ext uri="{FF2B5EF4-FFF2-40B4-BE49-F238E27FC236}">
                <a16:creationId xmlns:a16="http://schemas.microsoft.com/office/drawing/2014/main" id="{047AF1DF-6993-45FB-92A5-C36B1A680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18771" cy="6858000"/>
          </a:xfrm>
          <a:prstGeom prst="rect">
            <a:avLst/>
          </a:prstGeom>
          <a:blipFill dpi="0" rotWithShape="1">
            <a:blip r:embed="rId4">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F3D8003-85DB-43E3-9D8D-20F89E2D1CEC}"/>
              </a:ext>
            </a:extLst>
          </p:cNvPr>
          <p:cNvSpPr>
            <a:spLocks noGrp="1"/>
          </p:cNvSpPr>
          <p:nvPr>
            <p:ph type="title"/>
          </p:nvPr>
        </p:nvSpPr>
        <p:spPr>
          <a:xfrm>
            <a:off x="120391" y="0"/>
            <a:ext cx="2547987" cy="1357685"/>
          </a:xfrm>
        </p:spPr>
        <p:txBody>
          <a:bodyPr>
            <a:normAutofit/>
          </a:bodyPr>
          <a:lstStyle/>
          <a:p>
            <a:pPr algn="ctr"/>
            <a:r>
              <a:rPr lang="en-US" sz="2800" dirty="0">
                <a:solidFill>
                  <a:srgbClr val="FFFFFF"/>
                </a:solidFill>
              </a:rPr>
              <a:t>Air Matters Toolkit</a:t>
            </a:r>
          </a:p>
        </p:txBody>
      </p:sp>
      <p:sp>
        <p:nvSpPr>
          <p:cNvPr id="8" name="Content Placeholder 7">
            <a:extLst>
              <a:ext uri="{FF2B5EF4-FFF2-40B4-BE49-F238E27FC236}">
                <a16:creationId xmlns:a16="http://schemas.microsoft.com/office/drawing/2014/main" id="{141A27A8-6748-4A0D-B27F-7F08AD00111A}"/>
              </a:ext>
            </a:extLst>
          </p:cNvPr>
          <p:cNvSpPr>
            <a:spLocks noGrp="1"/>
          </p:cNvSpPr>
          <p:nvPr>
            <p:ph idx="1"/>
          </p:nvPr>
        </p:nvSpPr>
        <p:spPr>
          <a:xfrm>
            <a:off x="357842" y="1357684"/>
            <a:ext cx="2290155" cy="5283747"/>
          </a:xfrm>
        </p:spPr>
        <p:txBody>
          <a:bodyPr vert="horz" lIns="91440" tIns="45720" rIns="91440" bIns="45720" rtlCol="0" anchor="t">
            <a:normAutofit lnSpcReduction="10000"/>
          </a:bodyPr>
          <a:lstStyle/>
          <a:p>
            <a:r>
              <a:rPr lang="en-US" sz="2400" dirty="0">
                <a:solidFill>
                  <a:srgbClr val="FFFFFF"/>
                </a:solidFill>
              </a:rPr>
              <a:t>Healthy Home Toolkit and Cue Cards</a:t>
            </a:r>
          </a:p>
          <a:p>
            <a:pPr>
              <a:buClr>
                <a:srgbClr val="262626"/>
              </a:buClr>
            </a:pPr>
            <a:endParaRPr lang="en-US" sz="2400" dirty="0">
              <a:solidFill>
                <a:srgbClr val="FFFFFF"/>
              </a:solidFill>
            </a:endParaRPr>
          </a:p>
          <a:p>
            <a:pPr>
              <a:buClr>
                <a:srgbClr val="262626"/>
              </a:buClr>
            </a:pPr>
            <a:r>
              <a:rPr lang="en-US" sz="2400" dirty="0">
                <a:solidFill>
                  <a:srgbClr val="FFFFFF"/>
                </a:solidFill>
              </a:rPr>
              <a:t>Education Tool for health fairs and one-on-one visits</a:t>
            </a:r>
          </a:p>
          <a:p>
            <a:pPr>
              <a:buClr>
                <a:srgbClr val="262626"/>
              </a:buClr>
            </a:pPr>
            <a:endParaRPr lang="en-US" sz="2400" dirty="0">
              <a:solidFill>
                <a:srgbClr val="FFFFFF"/>
              </a:solidFill>
            </a:endParaRPr>
          </a:p>
          <a:p>
            <a:pPr>
              <a:buClr>
                <a:srgbClr val="262626"/>
              </a:buClr>
            </a:pPr>
            <a:r>
              <a:rPr lang="en-US" sz="2400" dirty="0">
                <a:solidFill>
                  <a:srgbClr val="FFFFFF"/>
                </a:solidFill>
              </a:rPr>
              <a:t>Tools for change</a:t>
            </a:r>
          </a:p>
          <a:p>
            <a:pPr>
              <a:buClr>
                <a:srgbClr val="262626"/>
              </a:buClr>
            </a:pPr>
            <a:endParaRPr lang="en-US" sz="1400" dirty="0">
              <a:solidFill>
                <a:srgbClr val="FFFFFF"/>
              </a:solidFill>
            </a:endParaRPr>
          </a:p>
        </p:txBody>
      </p:sp>
      <p:sp>
        <p:nvSpPr>
          <p:cNvPr id="5" name="TextBox 4">
            <a:extLst>
              <a:ext uri="{FF2B5EF4-FFF2-40B4-BE49-F238E27FC236}">
                <a16:creationId xmlns:a16="http://schemas.microsoft.com/office/drawing/2014/main" id="{5F807D0F-B8CB-457C-8105-971743587B5C}"/>
              </a:ext>
            </a:extLst>
          </p:cNvPr>
          <p:cNvSpPr txBox="1"/>
          <p:nvPr/>
        </p:nvSpPr>
        <p:spPr>
          <a:xfrm>
            <a:off x="3146287" y="4914900"/>
            <a:ext cx="57337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Calibri"/>
              </a:rPr>
              <a:t>Not an endorsement or recommendation – Examples</a:t>
            </a:r>
          </a:p>
          <a:p>
            <a:pPr algn="ctr"/>
            <a:r>
              <a:rPr lang="en-US" sz="1400" dirty="0">
                <a:latin typeface="Calibri"/>
              </a:rPr>
              <a:t>These items can be tailored to your community and region</a:t>
            </a:r>
          </a:p>
        </p:txBody>
      </p:sp>
    </p:spTree>
    <p:extLst>
      <p:ext uri="{BB962C8B-B14F-4D97-AF65-F5344CB8AC3E}">
        <p14:creationId xmlns:p14="http://schemas.microsoft.com/office/powerpoint/2010/main" val="1331459576"/>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94462-F9C3-4A1B-898A-654ED530266F}"/>
              </a:ext>
            </a:extLst>
          </p:cNvPr>
          <p:cNvSpPr>
            <a:spLocks noGrp="1"/>
          </p:cNvSpPr>
          <p:nvPr>
            <p:ph type="title"/>
          </p:nvPr>
        </p:nvSpPr>
        <p:spPr>
          <a:xfrm>
            <a:off x="718335" y="223777"/>
            <a:ext cx="7680960" cy="701872"/>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p>
            <a:pPr algn="ctr"/>
            <a:r>
              <a:rPr lang="en-US" dirty="0">
                <a:solidFill>
                  <a:schemeClr val="lt1"/>
                </a:solidFill>
                <a:latin typeface="+mn-lt"/>
              </a:rPr>
              <a:t>Basic IAQ Instruments</a:t>
            </a:r>
          </a:p>
        </p:txBody>
      </p:sp>
      <p:sp>
        <p:nvSpPr>
          <p:cNvPr id="3" name="Content Placeholder 2">
            <a:extLst>
              <a:ext uri="{FF2B5EF4-FFF2-40B4-BE49-F238E27FC236}">
                <a16:creationId xmlns:a16="http://schemas.microsoft.com/office/drawing/2014/main" id="{46E7D07F-17E9-4B1F-9473-2BFA1B329A53}"/>
              </a:ext>
            </a:extLst>
          </p:cNvPr>
          <p:cNvSpPr>
            <a:spLocks noGrp="1"/>
          </p:cNvSpPr>
          <p:nvPr>
            <p:ph idx="1"/>
          </p:nvPr>
        </p:nvSpPr>
        <p:spPr>
          <a:xfrm>
            <a:off x="536362" y="973274"/>
            <a:ext cx="8044905" cy="4768307"/>
          </a:xfrm>
        </p:spPr>
        <p:txBody>
          <a:bodyPr vert="horz" lIns="91440" tIns="45720" rIns="91440" bIns="45720" rtlCol="0" anchor="t">
            <a:normAutofit/>
          </a:bodyPr>
          <a:lstStyle/>
          <a:p>
            <a:pPr marL="274320" lvl="1" indent="0">
              <a:buNone/>
            </a:pPr>
            <a:endParaRPr lang="en-US" dirty="0">
              <a:ea typeface="+mn-lt"/>
              <a:cs typeface="+mn-lt"/>
            </a:endParaRPr>
          </a:p>
          <a:p>
            <a:r>
              <a:rPr lang="en-US" sz="2400" dirty="0">
                <a:ea typeface="+mn-lt"/>
                <a:cs typeface="+mn-lt"/>
              </a:rPr>
              <a:t>Smoke Puffer</a:t>
            </a:r>
          </a:p>
          <a:p>
            <a:r>
              <a:rPr lang="en-US" sz="2400" dirty="0">
                <a:ea typeface="+mn-lt"/>
                <a:cs typeface="+mn-lt"/>
              </a:rPr>
              <a:t>Relative Humidity Meter</a:t>
            </a:r>
            <a:endParaRPr lang="en-US" sz="2400" dirty="0"/>
          </a:p>
          <a:p>
            <a:r>
              <a:rPr lang="en-US" sz="2400" dirty="0">
                <a:ea typeface="+mn-lt"/>
                <a:cs typeface="+mn-lt"/>
              </a:rPr>
              <a:t>Carbon-monoxide Meter</a:t>
            </a:r>
            <a:endParaRPr lang="en-US" sz="2400" dirty="0"/>
          </a:p>
          <a:p>
            <a:r>
              <a:rPr lang="en-US" sz="2400" dirty="0">
                <a:ea typeface="+mn-lt"/>
                <a:cs typeface="+mn-lt"/>
              </a:rPr>
              <a:t>Particulate Matter (PM) Meter</a:t>
            </a:r>
          </a:p>
          <a:p>
            <a:r>
              <a:rPr lang="en-US" sz="2400" dirty="0">
                <a:ea typeface="+mn-lt"/>
                <a:cs typeface="+mn-lt"/>
              </a:rPr>
              <a:t>Combination Meter</a:t>
            </a:r>
          </a:p>
          <a:p>
            <a:r>
              <a:rPr lang="en-US" sz="2400" dirty="0">
                <a:ea typeface="+mn-lt"/>
                <a:cs typeface="+mn-lt"/>
              </a:rPr>
              <a:t>More as needed</a:t>
            </a:r>
            <a:endParaRPr lang="en-US" sz="2400" dirty="0"/>
          </a:p>
        </p:txBody>
      </p:sp>
      <p:pic>
        <p:nvPicPr>
          <p:cNvPr id="4" name="Picture 4">
            <a:extLst>
              <a:ext uri="{FF2B5EF4-FFF2-40B4-BE49-F238E27FC236}">
                <a16:creationId xmlns:a16="http://schemas.microsoft.com/office/drawing/2014/main" id="{77693B03-D77E-45F4-92DE-6D9A38D0ED51}"/>
              </a:ext>
            </a:extLst>
          </p:cNvPr>
          <p:cNvPicPr>
            <a:picLocks noChangeAspect="1"/>
          </p:cNvPicPr>
          <p:nvPr/>
        </p:nvPicPr>
        <p:blipFill>
          <a:blip r:embed="rId4"/>
          <a:stretch>
            <a:fillRect/>
          </a:stretch>
        </p:blipFill>
        <p:spPr>
          <a:xfrm>
            <a:off x="5610225" y="2938463"/>
            <a:ext cx="785813" cy="1547812"/>
          </a:xfrm>
          <a:prstGeom prst="rect">
            <a:avLst/>
          </a:prstGeom>
        </p:spPr>
      </p:pic>
      <p:pic>
        <p:nvPicPr>
          <p:cNvPr id="5" name="Picture 5">
            <a:extLst>
              <a:ext uri="{FF2B5EF4-FFF2-40B4-BE49-F238E27FC236}">
                <a16:creationId xmlns:a16="http://schemas.microsoft.com/office/drawing/2014/main" id="{DF51FD47-7551-400D-AF63-73B20E09B091}"/>
              </a:ext>
            </a:extLst>
          </p:cNvPr>
          <p:cNvPicPr>
            <a:picLocks noChangeAspect="1"/>
          </p:cNvPicPr>
          <p:nvPr/>
        </p:nvPicPr>
        <p:blipFill>
          <a:blip r:embed="rId5"/>
          <a:stretch>
            <a:fillRect/>
          </a:stretch>
        </p:blipFill>
        <p:spPr>
          <a:xfrm>
            <a:off x="6586538" y="1028700"/>
            <a:ext cx="1000125" cy="1733550"/>
          </a:xfrm>
          <a:prstGeom prst="rect">
            <a:avLst/>
          </a:prstGeom>
        </p:spPr>
      </p:pic>
      <p:pic>
        <p:nvPicPr>
          <p:cNvPr id="6" name="Picture 6">
            <a:extLst>
              <a:ext uri="{FF2B5EF4-FFF2-40B4-BE49-F238E27FC236}">
                <a16:creationId xmlns:a16="http://schemas.microsoft.com/office/drawing/2014/main" id="{F75CE0AE-C72D-4814-9E73-9FD5CB6D86EB}"/>
              </a:ext>
            </a:extLst>
          </p:cNvPr>
          <p:cNvPicPr>
            <a:picLocks noChangeAspect="1"/>
          </p:cNvPicPr>
          <p:nvPr/>
        </p:nvPicPr>
        <p:blipFill>
          <a:blip r:embed="rId6"/>
          <a:stretch>
            <a:fillRect/>
          </a:stretch>
        </p:blipFill>
        <p:spPr>
          <a:xfrm>
            <a:off x="7724775" y="1028700"/>
            <a:ext cx="495300" cy="1733550"/>
          </a:xfrm>
          <a:prstGeom prst="rect">
            <a:avLst/>
          </a:prstGeom>
        </p:spPr>
      </p:pic>
      <p:pic>
        <p:nvPicPr>
          <p:cNvPr id="7" name="Picture 7">
            <a:extLst>
              <a:ext uri="{FF2B5EF4-FFF2-40B4-BE49-F238E27FC236}">
                <a16:creationId xmlns:a16="http://schemas.microsoft.com/office/drawing/2014/main" id="{753B89CF-9FE5-4089-A066-4428DF3D0B87}"/>
              </a:ext>
            </a:extLst>
          </p:cNvPr>
          <p:cNvPicPr>
            <a:picLocks noChangeAspect="1"/>
          </p:cNvPicPr>
          <p:nvPr/>
        </p:nvPicPr>
        <p:blipFill>
          <a:blip r:embed="rId7"/>
          <a:stretch>
            <a:fillRect/>
          </a:stretch>
        </p:blipFill>
        <p:spPr>
          <a:xfrm>
            <a:off x="6667500" y="2938463"/>
            <a:ext cx="857250" cy="1524000"/>
          </a:xfrm>
          <a:prstGeom prst="rect">
            <a:avLst/>
          </a:prstGeom>
        </p:spPr>
      </p:pic>
      <p:pic>
        <p:nvPicPr>
          <p:cNvPr id="8" name="Picture 8">
            <a:extLst>
              <a:ext uri="{FF2B5EF4-FFF2-40B4-BE49-F238E27FC236}">
                <a16:creationId xmlns:a16="http://schemas.microsoft.com/office/drawing/2014/main" id="{BF414201-4913-4535-83D4-C71B4859A248}"/>
              </a:ext>
            </a:extLst>
          </p:cNvPr>
          <p:cNvPicPr>
            <a:picLocks noChangeAspect="1"/>
          </p:cNvPicPr>
          <p:nvPr/>
        </p:nvPicPr>
        <p:blipFill>
          <a:blip r:embed="rId8"/>
          <a:stretch>
            <a:fillRect/>
          </a:stretch>
        </p:blipFill>
        <p:spPr>
          <a:xfrm>
            <a:off x="7753350" y="2938463"/>
            <a:ext cx="533400" cy="1438275"/>
          </a:xfrm>
          <a:prstGeom prst="rect">
            <a:avLst/>
          </a:prstGeom>
        </p:spPr>
      </p:pic>
      <p:pic>
        <p:nvPicPr>
          <p:cNvPr id="9" name="Picture 9">
            <a:extLst>
              <a:ext uri="{FF2B5EF4-FFF2-40B4-BE49-F238E27FC236}">
                <a16:creationId xmlns:a16="http://schemas.microsoft.com/office/drawing/2014/main" id="{BDC39752-08E1-41D5-93FD-DE275AA578EF}"/>
              </a:ext>
            </a:extLst>
          </p:cNvPr>
          <p:cNvPicPr>
            <a:picLocks noChangeAspect="1"/>
          </p:cNvPicPr>
          <p:nvPr/>
        </p:nvPicPr>
        <p:blipFill>
          <a:blip r:embed="rId9"/>
          <a:stretch>
            <a:fillRect/>
          </a:stretch>
        </p:blipFill>
        <p:spPr>
          <a:xfrm>
            <a:off x="6396038" y="4533900"/>
            <a:ext cx="1447801" cy="1209675"/>
          </a:xfrm>
          <a:prstGeom prst="rect">
            <a:avLst/>
          </a:prstGeom>
        </p:spPr>
      </p:pic>
      <p:sp>
        <p:nvSpPr>
          <p:cNvPr id="11" name="TextBox 10">
            <a:extLst>
              <a:ext uri="{FF2B5EF4-FFF2-40B4-BE49-F238E27FC236}">
                <a16:creationId xmlns:a16="http://schemas.microsoft.com/office/drawing/2014/main" id="{A865B457-34F4-43F2-9C29-EA7B25F41EA3}"/>
              </a:ext>
            </a:extLst>
          </p:cNvPr>
          <p:cNvSpPr txBox="1"/>
          <p:nvPr/>
        </p:nvSpPr>
        <p:spPr>
          <a:xfrm>
            <a:off x="406767" y="6065938"/>
            <a:ext cx="830409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Calibri"/>
              </a:rPr>
              <a:t>Not an endorsement or recommendation - Examples</a:t>
            </a:r>
          </a:p>
        </p:txBody>
      </p:sp>
    </p:spTree>
    <p:extLst>
      <p:ext uri="{BB962C8B-B14F-4D97-AF65-F5344CB8AC3E}">
        <p14:creationId xmlns:p14="http://schemas.microsoft.com/office/powerpoint/2010/main" val="3555423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D4529C-D691-4846-A5A6-367D17B6F18B}"/>
              </a:ext>
            </a:extLst>
          </p:cNvPr>
          <p:cNvSpPr>
            <a:spLocks noGrp="1"/>
          </p:cNvSpPr>
          <p:nvPr>
            <p:ph type="title"/>
          </p:nvPr>
        </p:nvSpPr>
        <p:spPr>
          <a:xfrm>
            <a:off x="186431" y="216465"/>
            <a:ext cx="8771138" cy="964265"/>
          </a:xfrm>
        </p:spPr>
        <p:style>
          <a:lnRef idx="3">
            <a:schemeClr val="lt1"/>
          </a:lnRef>
          <a:fillRef idx="1">
            <a:schemeClr val="accent1"/>
          </a:fillRef>
          <a:effectRef idx="1">
            <a:schemeClr val="accent1"/>
          </a:effectRef>
          <a:fontRef idx="minor">
            <a:schemeClr val="lt1"/>
          </a:fontRef>
        </p:style>
        <p:txBody>
          <a:bodyPr>
            <a:normAutofit/>
          </a:bodyPr>
          <a:lstStyle/>
          <a:p>
            <a:pPr algn="ctr"/>
            <a:r>
              <a:rPr lang="en-US" sz="3100" dirty="0"/>
              <a:t>Summary</a:t>
            </a:r>
          </a:p>
        </p:txBody>
      </p:sp>
      <p:sp>
        <p:nvSpPr>
          <p:cNvPr id="3" name="Content Placeholder 2">
            <a:extLst>
              <a:ext uri="{FF2B5EF4-FFF2-40B4-BE49-F238E27FC236}">
                <a16:creationId xmlns:a16="http://schemas.microsoft.com/office/drawing/2014/main" id="{809BC8AE-1EC2-4F61-BDFB-4C1061A1688E}"/>
              </a:ext>
            </a:extLst>
          </p:cNvPr>
          <p:cNvSpPr>
            <a:spLocks noGrp="1"/>
          </p:cNvSpPr>
          <p:nvPr>
            <p:ph idx="1"/>
          </p:nvPr>
        </p:nvSpPr>
        <p:spPr>
          <a:xfrm>
            <a:off x="186431" y="1180730"/>
            <a:ext cx="8771138" cy="5460805"/>
          </a:xfrm>
        </p:spPr>
        <p:txBody>
          <a:bodyPr anchor="ctr">
            <a:normAutofit/>
          </a:bodyPr>
          <a:lstStyle/>
          <a:p>
            <a:pPr lvl="1">
              <a:lnSpc>
                <a:spcPct val="90000"/>
              </a:lnSpc>
            </a:pPr>
            <a:r>
              <a:rPr lang="en-US" sz="2200" dirty="0">
                <a:solidFill>
                  <a:schemeClr val="tx1">
                    <a:lumMod val="75000"/>
                    <a:lumOff val="25000"/>
                  </a:schemeClr>
                </a:solidFill>
              </a:rPr>
              <a:t>Learn, investigate, train – it’s about building your knowledge base</a:t>
            </a:r>
          </a:p>
          <a:p>
            <a:pPr lvl="1">
              <a:lnSpc>
                <a:spcPct val="90000"/>
              </a:lnSpc>
            </a:pPr>
            <a:r>
              <a:rPr lang="en-US" sz="2200" dirty="0">
                <a:solidFill>
                  <a:schemeClr val="tx1">
                    <a:lumMod val="75000"/>
                    <a:lumOff val="25000"/>
                  </a:schemeClr>
                </a:solidFill>
              </a:rPr>
              <a:t>Identify needed skills, especially in the age of COVID</a:t>
            </a:r>
          </a:p>
          <a:p>
            <a:pPr lvl="1">
              <a:lnSpc>
                <a:spcPct val="90000"/>
              </a:lnSpc>
            </a:pPr>
            <a:r>
              <a:rPr lang="en-US" sz="2200" dirty="0">
                <a:solidFill>
                  <a:schemeClr val="tx1">
                    <a:lumMod val="75000"/>
                    <a:lumOff val="25000"/>
                  </a:schemeClr>
                </a:solidFill>
              </a:rPr>
              <a:t>Identify environmental health/indoor air priorities by meeting with the community </a:t>
            </a:r>
          </a:p>
          <a:p>
            <a:pPr lvl="1">
              <a:lnSpc>
                <a:spcPct val="90000"/>
              </a:lnSpc>
            </a:pPr>
            <a:r>
              <a:rPr lang="en-US" sz="2200" dirty="0">
                <a:solidFill>
                  <a:schemeClr val="tx1">
                    <a:lumMod val="75000"/>
                    <a:lumOff val="25000"/>
                  </a:schemeClr>
                </a:solidFill>
              </a:rPr>
              <a:t>Reach out to other Tribes and learn from them</a:t>
            </a:r>
          </a:p>
          <a:p>
            <a:pPr lvl="1">
              <a:lnSpc>
                <a:spcPct val="90000"/>
              </a:lnSpc>
            </a:pPr>
            <a:r>
              <a:rPr lang="en-US" sz="2200" dirty="0">
                <a:solidFill>
                  <a:schemeClr val="tx1">
                    <a:lumMod val="75000"/>
                    <a:lumOff val="25000"/>
                  </a:schemeClr>
                </a:solidFill>
              </a:rPr>
              <a:t>Call EPA, ITEP, NTAA and others for technical support and training needs</a:t>
            </a:r>
          </a:p>
          <a:p>
            <a:pPr lvl="1">
              <a:lnSpc>
                <a:spcPct val="90000"/>
              </a:lnSpc>
            </a:pPr>
            <a:r>
              <a:rPr lang="en-US" sz="2200" dirty="0">
                <a:solidFill>
                  <a:schemeClr val="tx1">
                    <a:lumMod val="75000"/>
                    <a:lumOff val="25000"/>
                  </a:schemeClr>
                </a:solidFill>
              </a:rPr>
              <a:t>Look into workgroups and consortia doing similar work</a:t>
            </a:r>
          </a:p>
          <a:p>
            <a:pPr lvl="1">
              <a:lnSpc>
                <a:spcPct val="90000"/>
              </a:lnSpc>
            </a:pPr>
            <a:r>
              <a:rPr lang="en-US" sz="2200" dirty="0">
                <a:solidFill>
                  <a:schemeClr val="tx1">
                    <a:lumMod val="75000"/>
                    <a:lumOff val="25000"/>
                  </a:schemeClr>
                </a:solidFill>
              </a:rPr>
              <a:t>Collaborate with local health department, IHS, HUD, Head Start, senior centers, and after school programs </a:t>
            </a:r>
          </a:p>
          <a:p>
            <a:pPr lvl="1">
              <a:lnSpc>
                <a:spcPct val="90000"/>
              </a:lnSpc>
            </a:pPr>
            <a:r>
              <a:rPr lang="en-US" sz="2200" dirty="0">
                <a:solidFill>
                  <a:schemeClr val="tx1">
                    <a:lumMod val="75000"/>
                    <a:lumOff val="25000"/>
                  </a:schemeClr>
                </a:solidFill>
              </a:rPr>
              <a:t>What tools do you need? Webinar platform, listserv, moisture meters? </a:t>
            </a:r>
          </a:p>
          <a:p>
            <a:pPr>
              <a:lnSpc>
                <a:spcPct val="90000"/>
              </a:lnSpc>
            </a:pPr>
            <a:endParaRPr lang="en-US" sz="1300" dirty="0">
              <a:solidFill>
                <a:schemeClr val="tx1">
                  <a:lumMod val="75000"/>
                  <a:lumOff val="25000"/>
                </a:schemeClr>
              </a:solidFill>
            </a:endParaRPr>
          </a:p>
        </p:txBody>
      </p:sp>
    </p:spTree>
    <p:extLst>
      <p:ext uri="{BB962C8B-B14F-4D97-AF65-F5344CB8AC3E}">
        <p14:creationId xmlns:p14="http://schemas.microsoft.com/office/powerpoint/2010/main" val="1702450321"/>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1EDCF-CA01-434A-9726-56F0BA7E4F43}"/>
              </a:ext>
            </a:extLst>
          </p:cNvPr>
          <p:cNvSpPr>
            <a:spLocks noGrp="1"/>
          </p:cNvSpPr>
          <p:nvPr>
            <p:ph type="title"/>
          </p:nvPr>
        </p:nvSpPr>
        <p:spPr>
          <a:xfrm>
            <a:off x="221942" y="193221"/>
            <a:ext cx="8682360" cy="1131570"/>
          </a:xfrm>
        </p:spPr>
        <p:style>
          <a:lnRef idx="3">
            <a:schemeClr val="lt1"/>
          </a:lnRef>
          <a:fillRef idx="1">
            <a:schemeClr val="accent1"/>
          </a:fillRef>
          <a:effectRef idx="1">
            <a:schemeClr val="accent1"/>
          </a:effectRef>
          <a:fontRef idx="minor">
            <a:schemeClr val="lt1"/>
          </a:fontRef>
        </p:style>
        <p:txBody>
          <a:bodyPr>
            <a:normAutofit/>
          </a:bodyPr>
          <a:lstStyle/>
          <a:p>
            <a:pPr algn="ctr"/>
            <a:r>
              <a:rPr lang="en-US" dirty="0"/>
              <a:t>Contact information</a:t>
            </a:r>
          </a:p>
        </p:txBody>
      </p:sp>
      <p:sp>
        <p:nvSpPr>
          <p:cNvPr id="3" name="Content Placeholder 2">
            <a:extLst>
              <a:ext uri="{FF2B5EF4-FFF2-40B4-BE49-F238E27FC236}">
                <a16:creationId xmlns:a16="http://schemas.microsoft.com/office/drawing/2014/main" id="{681B2800-D927-4E3E-99AF-E63428C9BC9C}"/>
              </a:ext>
            </a:extLst>
          </p:cNvPr>
          <p:cNvSpPr>
            <a:spLocks noGrp="1"/>
          </p:cNvSpPr>
          <p:nvPr>
            <p:ph idx="1"/>
          </p:nvPr>
        </p:nvSpPr>
        <p:spPr>
          <a:xfrm>
            <a:off x="3296465" y="3916841"/>
            <a:ext cx="5168266" cy="2048737"/>
          </a:xfrm>
        </p:spPr>
        <p:txBody>
          <a:bodyPr>
            <a:normAutofit fontScale="70000" lnSpcReduction="20000"/>
          </a:bodyPr>
          <a:lstStyle/>
          <a:p>
            <a:pPr marL="0" indent="0">
              <a:buNone/>
            </a:pPr>
            <a:r>
              <a:rPr lang="en-US" sz="3400" b="1" dirty="0"/>
              <a:t>Alhelí Baños-Keener</a:t>
            </a:r>
          </a:p>
          <a:p>
            <a:pPr marL="0" indent="0">
              <a:buNone/>
            </a:pPr>
            <a:r>
              <a:rPr lang="en-US" sz="2600" dirty="0"/>
              <a:t>Indoor environments and asthma coordinator</a:t>
            </a:r>
          </a:p>
          <a:p>
            <a:pPr marL="0" indent="0">
              <a:buNone/>
            </a:pPr>
            <a:r>
              <a:rPr lang="en-US" sz="2600" dirty="0"/>
              <a:t>U.S. EPA Region 9 </a:t>
            </a:r>
          </a:p>
          <a:p>
            <a:pPr marL="0" indent="0">
              <a:buNone/>
            </a:pPr>
            <a:r>
              <a:rPr lang="en-US" sz="2600" dirty="0">
                <a:hlinkClick r:id="rId3"/>
              </a:rPr>
              <a:t>Banos.Alheli@epa.gov</a:t>
            </a:r>
            <a:r>
              <a:rPr lang="en-US" sz="2600" dirty="0"/>
              <a:t> </a:t>
            </a:r>
          </a:p>
          <a:p>
            <a:pPr marL="0" indent="0">
              <a:buNone/>
            </a:pPr>
            <a:r>
              <a:rPr lang="en-US" sz="2600" dirty="0"/>
              <a:t>619-235-4767</a:t>
            </a:r>
          </a:p>
          <a:p>
            <a:endParaRPr lang="en-US" dirty="0"/>
          </a:p>
        </p:txBody>
      </p:sp>
      <p:pic>
        <p:nvPicPr>
          <p:cNvPr id="1026" name="Picture 2">
            <a:extLst>
              <a:ext uri="{FF2B5EF4-FFF2-40B4-BE49-F238E27FC236}">
                <a16:creationId xmlns:a16="http://schemas.microsoft.com/office/drawing/2014/main" id="{DB98AAC3-B8CA-4952-A5F0-E33663E27DD8}"/>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515193" y="4239240"/>
            <a:ext cx="1566972" cy="23686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3CC849AC-36B9-4757-BB7D-16EF8A6EA478}"/>
              </a:ext>
            </a:extLst>
          </p:cNvPr>
          <p:cNvSpPr>
            <a:spLocks noGrp="1"/>
          </p:cNvSpPr>
          <p:nvPr>
            <p:ph type="sldNum" sz="quarter" idx="12"/>
          </p:nvPr>
        </p:nvSpPr>
        <p:spPr>
          <a:xfrm>
            <a:off x="7994195" y="5674391"/>
            <a:ext cx="709698" cy="273844"/>
          </a:xfrm>
        </p:spPr>
        <p:txBody>
          <a:bodyPr>
            <a:normAutofit/>
          </a:bodyPr>
          <a:lstStyle/>
          <a:p>
            <a:pPr>
              <a:spcAft>
                <a:spcPts val="450"/>
              </a:spcAft>
              <a:buClr>
                <a:schemeClr val="accent6"/>
              </a:buClr>
              <a:buSzPts val="1400"/>
            </a:pPr>
            <a:fld id="{00000000-1234-1234-1234-123412341234}" type="slidenum">
              <a:rPr lang="en-US" b="0" i="0" u="none" strike="noStrike" cap="none" smtClean="0">
                <a:latin typeface="Arial"/>
                <a:ea typeface="Arial"/>
                <a:cs typeface="Arial"/>
                <a:sym typeface="Arial"/>
              </a:rPr>
              <a:pPr>
                <a:spcAft>
                  <a:spcPts val="450"/>
                </a:spcAft>
                <a:buClr>
                  <a:schemeClr val="accent6"/>
                </a:buClr>
                <a:buSzPts val="1400"/>
              </a:pPr>
              <a:t>53</a:t>
            </a:fld>
            <a:endParaRPr lang="en-US" b="0" i="0" u="none" strike="noStrike" cap="none" dirty="0">
              <a:latin typeface="Arial"/>
              <a:ea typeface="Arial"/>
              <a:cs typeface="Arial"/>
              <a:sym typeface="Arial"/>
            </a:endParaRPr>
          </a:p>
        </p:txBody>
      </p:sp>
      <p:pic>
        <p:nvPicPr>
          <p:cNvPr id="6" name="Picture 4">
            <a:extLst>
              <a:ext uri="{FF2B5EF4-FFF2-40B4-BE49-F238E27FC236}">
                <a16:creationId xmlns:a16="http://schemas.microsoft.com/office/drawing/2014/main" id="{28FBA6E5-6778-4ADE-9F4C-5D2D237300CD}"/>
              </a:ext>
            </a:extLst>
          </p:cNvPr>
          <p:cNvPicPr>
            <a:picLocks noChangeAspect="1"/>
          </p:cNvPicPr>
          <p:nvPr/>
        </p:nvPicPr>
        <p:blipFill>
          <a:blip r:embed="rId5"/>
          <a:stretch>
            <a:fillRect/>
          </a:stretch>
        </p:blipFill>
        <p:spPr>
          <a:xfrm>
            <a:off x="345788" y="1507370"/>
            <a:ext cx="2455888" cy="2549291"/>
          </a:xfrm>
          <a:prstGeom prst="rect">
            <a:avLst/>
          </a:prstGeom>
        </p:spPr>
      </p:pic>
      <p:sp>
        <p:nvSpPr>
          <p:cNvPr id="7" name="TextBox 6">
            <a:extLst>
              <a:ext uri="{FF2B5EF4-FFF2-40B4-BE49-F238E27FC236}">
                <a16:creationId xmlns:a16="http://schemas.microsoft.com/office/drawing/2014/main" id="{39C1B574-36AB-4578-AD4F-7DC149784AA3}"/>
              </a:ext>
            </a:extLst>
          </p:cNvPr>
          <p:cNvSpPr txBox="1"/>
          <p:nvPr/>
        </p:nvSpPr>
        <p:spPr>
          <a:xfrm>
            <a:off x="3296465" y="1507370"/>
            <a:ext cx="5342438" cy="2072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lnSpc>
                <a:spcPct val="80000"/>
              </a:lnSpc>
              <a:spcBef>
                <a:spcPts val="900"/>
              </a:spcBef>
              <a:buClr>
                <a:schemeClr val="tx1">
                  <a:lumMod val="85000"/>
                  <a:lumOff val="15000"/>
                </a:schemeClr>
              </a:buClr>
            </a:pPr>
            <a:r>
              <a:rPr lang="en-US" sz="2400" b="1" dirty="0"/>
              <a:t>Mansel A. Nelson</a:t>
            </a:r>
          </a:p>
          <a:p>
            <a:pPr defTabSz="914400">
              <a:lnSpc>
                <a:spcPct val="80000"/>
              </a:lnSpc>
              <a:spcBef>
                <a:spcPts val="900"/>
              </a:spcBef>
              <a:buClr>
                <a:schemeClr val="tx1">
                  <a:lumMod val="85000"/>
                  <a:lumOff val="15000"/>
                </a:schemeClr>
              </a:buClr>
            </a:pPr>
            <a:r>
              <a:rPr lang="en-US" dirty="0"/>
              <a:t>Program Manager</a:t>
            </a:r>
          </a:p>
          <a:p>
            <a:pPr defTabSz="914400">
              <a:lnSpc>
                <a:spcPct val="80000"/>
              </a:lnSpc>
              <a:spcBef>
                <a:spcPts val="900"/>
              </a:spcBef>
              <a:buClr>
                <a:schemeClr val="tx1">
                  <a:lumMod val="85000"/>
                  <a:lumOff val="15000"/>
                </a:schemeClr>
              </a:buClr>
            </a:pPr>
            <a:r>
              <a:rPr lang="en-US" dirty="0"/>
              <a:t>Institute for Tribal Environmental Professionals</a:t>
            </a:r>
          </a:p>
          <a:p>
            <a:pPr defTabSz="914400">
              <a:lnSpc>
                <a:spcPct val="80000"/>
              </a:lnSpc>
              <a:spcBef>
                <a:spcPts val="900"/>
              </a:spcBef>
              <a:buClr>
                <a:schemeClr val="tx1">
                  <a:lumMod val="85000"/>
                  <a:lumOff val="15000"/>
                </a:schemeClr>
              </a:buClr>
            </a:pPr>
            <a:r>
              <a:rPr lang="en-US" dirty="0"/>
              <a:t>Indoor Air Quality in Tribal Communities</a:t>
            </a:r>
          </a:p>
          <a:p>
            <a:pPr defTabSz="914400">
              <a:lnSpc>
                <a:spcPct val="80000"/>
              </a:lnSpc>
              <a:spcBef>
                <a:spcPts val="900"/>
              </a:spcBef>
              <a:buClr>
                <a:schemeClr val="tx1">
                  <a:lumMod val="85000"/>
                  <a:lumOff val="15000"/>
                </a:schemeClr>
              </a:buClr>
            </a:pPr>
            <a:r>
              <a:rPr lang="en-US" dirty="0">
                <a:hlinkClick r:id="rId6"/>
              </a:rPr>
              <a:t>mansel.nelson@nau.edu</a:t>
            </a:r>
            <a:r>
              <a:rPr lang="en-US" dirty="0"/>
              <a:t> </a:t>
            </a:r>
          </a:p>
          <a:p>
            <a:pPr defTabSz="914400">
              <a:lnSpc>
                <a:spcPct val="80000"/>
              </a:lnSpc>
              <a:spcBef>
                <a:spcPts val="900"/>
              </a:spcBef>
              <a:buClr>
                <a:schemeClr val="tx1">
                  <a:lumMod val="85000"/>
                  <a:lumOff val="15000"/>
                </a:schemeClr>
              </a:buClr>
            </a:pPr>
            <a:r>
              <a:rPr lang="en-US" dirty="0"/>
              <a:t>928-523-1275</a:t>
            </a:r>
          </a:p>
        </p:txBody>
      </p:sp>
    </p:spTree>
    <p:extLst>
      <p:ext uri="{BB962C8B-B14F-4D97-AF65-F5344CB8AC3E}">
        <p14:creationId xmlns:p14="http://schemas.microsoft.com/office/powerpoint/2010/main" val="263542341"/>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43E0F-A558-42DB-B93E-1E31A3852BF0}"/>
              </a:ext>
            </a:extLst>
          </p:cNvPr>
          <p:cNvSpPr>
            <a:spLocks noGrp="1"/>
          </p:cNvSpPr>
          <p:nvPr>
            <p:ph type="ctrTitle"/>
          </p:nvPr>
        </p:nvSpPr>
        <p:spPr>
          <a:xfrm>
            <a:off x="1436539" y="2918892"/>
            <a:ext cx="6270922" cy="1348308"/>
          </a:xfrm>
        </p:spPr>
        <p:txBody>
          <a:bodyPr/>
          <a:lstStyle/>
          <a:p>
            <a:r>
              <a:rPr lang="en-US" sz="4500" dirty="0"/>
              <a:t>Tribal IAQ training and resource directory</a:t>
            </a:r>
            <a:br>
              <a:rPr lang="en-US" sz="4500" dirty="0"/>
            </a:br>
            <a:br>
              <a:rPr lang="en-US" sz="4500" dirty="0"/>
            </a:br>
            <a:br>
              <a:rPr lang="en-US" sz="2800" dirty="0"/>
            </a:br>
            <a:r>
              <a:rPr lang="en-US" sz="2800" dirty="0"/>
              <a:t>Danni shannon: </a:t>
            </a:r>
            <a:r>
              <a:rPr lang="en-US" sz="2000" dirty="0">
                <a:hlinkClick r:id="rId2"/>
              </a:rPr>
              <a:t>shannon.Danielle@epa.gov</a:t>
            </a:r>
            <a:r>
              <a:rPr lang="en-US" sz="2000" dirty="0"/>
              <a:t> </a:t>
            </a:r>
          </a:p>
        </p:txBody>
      </p:sp>
    </p:spTree>
    <p:extLst>
      <p:ext uri="{BB962C8B-B14F-4D97-AF65-F5344CB8AC3E}">
        <p14:creationId xmlns:p14="http://schemas.microsoft.com/office/powerpoint/2010/main" val="1420336061"/>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4D52D-4754-48F3-9866-D72B4187A215}"/>
              </a:ext>
            </a:extLst>
          </p:cNvPr>
          <p:cNvSpPr>
            <a:spLocks noGrp="1"/>
          </p:cNvSpPr>
          <p:nvPr>
            <p:ph type="title"/>
          </p:nvPr>
        </p:nvSpPr>
        <p:spPr>
          <a:xfrm>
            <a:off x="5195006" y="530249"/>
            <a:ext cx="3845379" cy="1114425"/>
          </a:xfrm>
        </p:spPr>
        <p:txBody>
          <a:bodyPr>
            <a:normAutofit/>
          </a:bodyPr>
          <a:lstStyle/>
          <a:p>
            <a:r>
              <a:rPr lang="en-US" dirty="0"/>
              <a:t>What is it? </a:t>
            </a:r>
          </a:p>
        </p:txBody>
      </p:sp>
      <p:sp>
        <p:nvSpPr>
          <p:cNvPr id="3" name="Content Placeholder 2">
            <a:extLst>
              <a:ext uri="{FF2B5EF4-FFF2-40B4-BE49-F238E27FC236}">
                <a16:creationId xmlns:a16="http://schemas.microsoft.com/office/drawing/2014/main" id="{2D48FB9E-5CE2-439F-B68F-FF0817005D34}"/>
              </a:ext>
            </a:extLst>
          </p:cNvPr>
          <p:cNvSpPr>
            <a:spLocks noGrp="1"/>
          </p:cNvSpPr>
          <p:nvPr>
            <p:ph idx="1"/>
          </p:nvPr>
        </p:nvSpPr>
        <p:spPr>
          <a:xfrm>
            <a:off x="5068882" y="2085975"/>
            <a:ext cx="3845379" cy="2686050"/>
          </a:xfrm>
        </p:spPr>
        <p:txBody>
          <a:bodyPr>
            <a:normAutofit/>
          </a:bodyPr>
          <a:lstStyle/>
          <a:p>
            <a:r>
              <a:rPr lang="en-US" dirty="0"/>
              <a:t>A directory to connect tribal governments to resources that aid in the creation or expansion of IAQ programs</a:t>
            </a:r>
          </a:p>
        </p:txBody>
      </p:sp>
      <p:pic>
        <p:nvPicPr>
          <p:cNvPr id="5" name="Picture 4">
            <a:extLst>
              <a:ext uri="{FF2B5EF4-FFF2-40B4-BE49-F238E27FC236}">
                <a16:creationId xmlns:a16="http://schemas.microsoft.com/office/drawing/2014/main" id="{7DB7E0C1-4453-46EA-8CC7-14748E2DE23E}"/>
              </a:ext>
            </a:extLst>
          </p:cNvPr>
          <p:cNvPicPr>
            <a:picLocks noChangeAspect="1"/>
          </p:cNvPicPr>
          <p:nvPr/>
        </p:nvPicPr>
        <p:blipFill>
          <a:blip r:embed="rId2"/>
          <a:stretch>
            <a:fillRect/>
          </a:stretch>
        </p:blipFill>
        <p:spPr>
          <a:xfrm>
            <a:off x="414303" y="404257"/>
            <a:ext cx="4654579" cy="6024758"/>
          </a:xfrm>
          <a:prstGeom prst="rect">
            <a:avLst/>
          </a:prstGeom>
        </p:spPr>
      </p:pic>
    </p:spTree>
    <p:extLst>
      <p:ext uri="{BB962C8B-B14F-4D97-AF65-F5344CB8AC3E}">
        <p14:creationId xmlns:p14="http://schemas.microsoft.com/office/powerpoint/2010/main" val="1403265132"/>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083F-EED1-4C2D-8715-212C5921D490}"/>
              </a:ext>
            </a:extLst>
          </p:cNvPr>
          <p:cNvSpPr>
            <a:spLocks noGrp="1"/>
          </p:cNvSpPr>
          <p:nvPr>
            <p:ph type="title"/>
          </p:nvPr>
        </p:nvSpPr>
        <p:spPr>
          <a:xfrm>
            <a:off x="540134" y="196027"/>
            <a:ext cx="7680960" cy="1371600"/>
          </a:xfrm>
        </p:spPr>
        <p:txBody>
          <a:bodyPr/>
          <a:lstStyle/>
          <a:p>
            <a:r>
              <a:rPr lang="en-US" dirty="0"/>
              <a:t>Topics Covered:</a:t>
            </a:r>
          </a:p>
        </p:txBody>
      </p:sp>
      <p:sp>
        <p:nvSpPr>
          <p:cNvPr id="4" name="Content Placeholder 2">
            <a:extLst>
              <a:ext uri="{FF2B5EF4-FFF2-40B4-BE49-F238E27FC236}">
                <a16:creationId xmlns:a16="http://schemas.microsoft.com/office/drawing/2014/main" id="{B5E982C8-9AC2-409D-93ED-6EEDBCBFC0A0}"/>
              </a:ext>
            </a:extLst>
          </p:cNvPr>
          <p:cNvSpPr txBox="1">
            <a:spLocks/>
          </p:cNvSpPr>
          <p:nvPr/>
        </p:nvSpPr>
        <p:spPr>
          <a:xfrm>
            <a:off x="4646428" y="1788262"/>
            <a:ext cx="4031866" cy="3740667"/>
          </a:xfrm>
          <a:prstGeom prst="rect">
            <a:avLst/>
          </a:prstGeom>
        </p:spPr>
        <p:txBody>
          <a:bodyPr vert="horz" lIns="68580" tIns="34290" rIns="68580" bIns="34290" rtlCol="0">
            <a:normAutofit fontScale="925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2400" dirty="0"/>
              <a:t>Residential Wood Smoke and Other Combustion Hazards</a:t>
            </a:r>
          </a:p>
          <a:p>
            <a:r>
              <a:rPr lang="en-US" sz="2400" dirty="0"/>
              <a:t>Disaster Preparedness, Response, and Recovery</a:t>
            </a:r>
          </a:p>
          <a:p>
            <a:r>
              <a:rPr lang="en-US" sz="2400" dirty="0"/>
              <a:t>COVID-19 and Other Pathogens</a:t>
            </a:r>
          </a:p>
          <a:p>
            <a:r>
              <a:rPr lang="en-US" sz="2400" dirty="0"/>
              <a:t>Grants</a:t>
            </a:r>
          </a:p>
          <a:p>
            <a:r>
              <a:rPr lang="en-US" sz="2400" dirty="0"/>
              <a:t>Helpful IAQ Contacts</a:t>
            </a:r>
          </a:p>
          <a:p>
            <a:endParaRPr lang="en-US" sz="1800" dirty="0"/>
          </a:p>
        </p:txBody>
      </p:sp>
      <p:sp>
        <p:nvSpPr>
          <p:cNvPr id="7" name="Content Placeholder 2">
            <a:extLst>
              <a:ext uri="{FF2B5EF4-FFF2-40B4-BE49-F238E27FC236}">
                <a16:creationId xmlns:a16="http://schemas.microsoft.com/office/drawing/2014/main" id="{7C707366-7CB2-4AE1-BA56-D826273ADB36}"/>
              </a:ext>
            </a:extLst>
          </p:cNvPr>
          <p:cNvSpPr txBox="1">
            <a:spLocks/>
          </p:cNvSpPr>
          <p:nvPr/>
        </p:nvSpPr>
        <p:spPr>
          <a:xfrm>
            <a:off x="465706" y="1824810"/>
            <a:ext cx="3914908" cy="3704119"/>
          </a:xfrm>
          <a:prstGeom prst="rect">
            <a:avLst/>
          </a:prstGeom>
        </p:spPr>
        <p:txBody>
          <a:bodyPr vert="horz" lIns="68580" tIns="34290" rIns="68580" bIns="3429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2400" dirty="0"/>
              <a:t>Asthma</a:t>
            </a:r>
          </a:p>
          <a:p>
            <a:r>
              <a:rPr lang="en-US" sz="2400" dirty="0"/>
              <a:t>Mold</a:t>
            </a:r>
          </a:p>
          <a:p>
            <a:r>
              <a:rPr lang="en-US" sz="2400" dirty="0"/>
              <a:t>Radon</a:t>
            </a:r>
          </a:p>
          <a:p>
            <a:r>
              <a:rPr lang="en-US" sz="2400" dirty="0"/>
              <a:t>Commercial Tobacco and Secondhand Smoke</a:t>
            </a:r>
          </a:p>
          <a:p>
            <a:r>
              <a:rPr lang="en-US" sz="2400" dirty="0"/>
              <a:t>Healthy Homes, Schools, and Buildings</a:t>
            </a:r>
          </a:p>
          <a:p>
            <a:endParaRPr lang="en-US" sz="1800" dirty="0"/>
          </a:p>
        </p:txBody>
      </p:sp>
    </p:spTree>
    <p:extLst>
      <p:ext uri="{BB962C8B-B14F-4D97-AF65-F5344CB8AC3E}">
        <p14:creationId xmlns:p14="http://schemas.microsoft.com/office/powerpoint/2010/main" val="320099623"/>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E752B-1042-4C95-B31B-C4A1B1BFAAFA}"/>
              </a:ext>
            </a:extLst>
          </p:cNvPr>
          <p:cNvSpPr>
            <a:spLocks noGrp="1"/>
          </p:cNvSpPr>
          <p:nvPr>
            <p:ph type="title"/>
          </p:nvPr>
        </p:nvSpPr>
        <p:spPr>
          <a:xfrm>
            <a:off x="869743" y="-121754"/>
            <a:ext cx="7680960" cy="1371600"/>
          </a:xfrm>
        </p:spPr>
        <p:txBody>
          <a:bodyPr/>
          <a:lstStyle/>
          <a:p>
            <a:r>
              <a:rPr lang="en-US" dirty="0"/>
              <a:t>What are these resources?</a:t>
            </a:r>
          </a:p>
        </p:txBody>
      </p:sp>
      <p:sp>
        <p:nvSpPr>
          <p:cNvPr id="3" name="Content Placeholder 2">
            <a:extLst>
              <a:ext uri="{FF2B5EF4-FFF2-40B4-BE49-F238E27FC236}">
                <a16:creationId xmlns:a16="http://schemas.microsoft.com/office/drawing/2014/main" id="{EBB81DB4-7800-42A8-9F37-3DCB60460E12}"/>
              </a:ext>
            </a:extLst>
          </p:cNvPr>
          <p:cNvSpPr>
            <a:spLocks noGrp="1"/>
          </p:cNvSpPr>
          <p:nvPr>
            <p:ph idx="1"/>
          </p:nvPr>
        </p:nvSpPr>
        <p:spPr>
          <a:xfrm>
            <a:off x="276447" y="982661"/>
            <a:ext cx="4678326" cy="5258651"/>
          </a:xfrm>
        </p:spPr>
        <p:txBody>
          <a:bodyPr>
            <a:normAutofit/>
          </a:bodyPr>
          <a:lstStyle/>
          <a:p>
            <a:r>
              <a:rPr lang="en-US" sz="1950" dirty="0"/>
              <a:t>High-quality sources of information</a:t>
            </a:r>
          </a:p>
          <a:p>
            <a:r>
              <a:rPr lang="en-US" sz="1950" dirty="0"/>
              <a:t>Distributable materials for various audiences</a:t>
            </a:r>
          </a:p>
          <a:p>
            <a:r>
              <a:rPr lang="en-US" sz="1950" dirty="0"/>
              <a:t>Examples of tribal policy</a:t>
            </a:r>
          </a:p>
          <a:p>
            <a:r>
              <a:rPr lang="en-US" sz="1950" dirty="0"/>
              <a:t>Toolkits and guides for various projects</a:t>
            </a:r>
          </a:p>
          <a:p>
            <a:r>
              <a:rPr lang="en-US" sz="1950" dirty="0"/>
              <a:t>Training webinars and materials</a:t>
            </a:r>
          </a:p>
          <a:p>
            <a:r>
              <a:rPr lang="en-US" sz="1950" dirty="0"/>
              <a:t>Protocols and assessment sheets</a:t>
            </a:r>
          </a:p>
          <a:p>
            <a:r>
              <a:rPr lang="en-US" sz="1950" dirty="0"/>
              <a:t>Program implementation examples</a:t>
            </a:r>
          </a:p>
          <a:p>
            <a:endParaRPr lang="en-US" dirty="0"/>
          </a:p>
          <a:p>
            <a:pPr marL="0" indent="0">
              <a:buNone/>
            </a:pPr>
            <a:r>
              <a:rPr lang="en-US" dirty="0"/>
              <a:t>*When possible, the resources are specifically written for tribal audiences*</a:t>
            </a:r>
          </a:p>
          <a:p>
            <a:endParaRPr lang="en-US" dirty="0"/>
          </a:p>
        </p:txBody>
      </p:sp>
      <p:pic>
        <p:nvPicPr>
          <p:cNvPr id="4" name="Picture 3">
            <a:extLst>
              <a:ext uri="{FF2B5EF4-FFF2-40B4-BE49-F238E27FC236}">
                <a16:creationId xmlns:a16="http://schemas.microsoft.com/office/drawing/2014/main" id="{B92D0CEF-741B-476E-9B00-E96F7174AA11}"/>
              </a:ext>
            </a:extLst>
          </p:cNvPr>
          <p:cNvPicPr>
            <a:picLocks noChangeAspect="1"/>
          </p:cNvPicPr>
          <p:nvPr/>
        </p:nvPicPr>
        <p:blipFill>
          <a:blip r:embed="rId2"/>
          <a:stretch>
            <a:fillRect/>
          </a:stretch>
        </p:blipFill>
        <p:spPr>
          <a:xfrm>
            <a:off x="5054671" y="971244"/>
            <a:ext cx="3676786" cy="4762387"/>
          </a:xfrm>
          <a:prstGeom prst="rect">
            <a:avLst/>
          </a:prstGeom>
        </p:spPr>
      </p:pic>
    </p:spTree>
    <p:extLst>
      <p:ext uri="{BB962C8B-B14F-4D97-AF65-F5344CB8AC3E}">
        <p14:creationId xmlns:p14="http://schemas.microsoft.com/office/powerpoint/2010/main" val="263149208"/>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E752B-1042-4C95-B31B-C4A1B1BFAAFA}"/>
              </a:ext>
            </a:extLst>
          </p:cNvPr>
          <p:cNvSpPr>
            <a:spLocks noGrp="1"/>
          </p:cNvSpPr>
          <p:nvPr>
            <p:ph type="title"/>
          </p:nvPr>
        </p:nvSpPr>
        <p:spPr>
          <a:xfrm>
            <a:off x="552845" y="315888"/>
            <a:ext cx="7680960" cy="933958"/>
          </a:xfrm>
        </p:spPr>
        <p:txBody>
          <a:bodyPr/>
          <a:lstStyle/>
          <a:p>
            <a:r>
              <a:rPr lang="en-US" dirty="0"/>
              <a:t>GET INVOLVED:</a:t>
            </a:r>
          </a:p>
        </p:txBody>
      </p:sp>
      <p:sp>
        <p:nvSpPr>
          <p:cNvPr id="3" name="Content Placeholder 2">
            <a:extLst>
              <a:ext uri="{FF2B5EF4-FFF2-40B4-BE49-F238E27FC236}">
                <a16:creationId xmlns:a16="http://schemas.microsoft.com/office/drawing/2014/main" id="{EBB81DB4-7800-42A8-9F37-3DCB60460E12}"/>
              </a:ext>
            </a:extLst>
          </p:cNvPr>
          <p:cNvSpPr>
            <a:spLocks noGrp="1"/>
          </p:cNvSpPr>
          <p:nvPr>
            <p:ph idx="1"/>
          </p:nvPr>
        </p:nvSpPr>
        <p:spPr>
          <a:xfrm>
            <a:off x="552845" y="985151"/>
            <a:ext cx="7833947" cy="5150954"/>
          </a:xfrm>
        </p:spPr>
        <p:txBody>
          <a:bodyPr>
            <a:normAutofit/>
          </a:bodyPr>
          <a:lstStyle/>
          <a:p>
            <a:endParaRPr lang="en-US" dirty="0"/>
          </a:p>
          <a:p>
            <a:pPr marL="0" indent="0" algn="ctr">
              <a:buNone/>
            </a:pPr>
            <a:r>
              <a:rPr lang="en-US" sz="2800" dirty="0"/>
              <a:t>Would you like to help with this project?</a:t>
            </a:r>
          </a:p>
          <a:p>
            <a:pPr marL="0" indent="0" algn="ctr">
              <a:buNone/>
            </a:pPr>
            <a:endParaRPr lang="en-US" sz="2800" dirty="0"/>
          </a:p>
          <a:p>
            <a:pPr marL="0" indent="0" algn="ctr">
              <a:buNone/>
            </a:pPr>
            <a:r>
              <a:rPr lang="en-US" sz="2800" dirty="0"/>
              <a:t>Review or “test drive” the directory</a:t>
            </a:r>
          </a:p>
          <a:p>
            <a:pPr marL="385763" indent="-385763">
              <a:buAutoNum type="arabicPeriod"/>
            </a:pPr>
            <a:endParaRPr lang="en-US" sz="2400" dirty="0"/>
          </a:p>
          <a:p>
            <a:pPr marL="0" indent="0" algn="ctr">
              <a:buNone/>
            </a:pPr>
            <a:r>
              <a:rPr lang="en-US" sz="2400" dirty="0"/>
              <a:t>To get involved, email:</a:t>
            </a:r>
          </a:p>
          <a:p>
            <a:pPr marL="0" indent="0" algn="ctr">
              <a:buNone/>
            </a:pPr>
            <a:r>
              <a:rPr lang="en-US" sz="2400" dirty="0"/>
              <a:t> </a:t>
            </a:r>
            <a:r>
              <a:rPr lang="en-US" sz="2400" u="sng" dirty="0">
                <a:solidFill>
                  <a:srgbClr val="002060"/>
                </a:solidFill>
                <a:hlinkClick r:id="rId2"/>
              </a:rPr>
              <a:t>shannon.danielle@epa.gov</a:t>
            </a:r>
            <a:r>
              <a:rPr lang="en-US" sz="2400" u="sng" dirty="0">
                <a:solidFill>
                  <a:srgbClr val="002060"/>
                </a:solidFill>
              </a:rPr>
              <a:t> </a:t>
            </a:r>
          </a:p>
        </p:txBody>
      </p:sp>
    </p:spTree>
    <p:extLst>
      <p:ext uri="{BB962C8B-B14F-4D97-AF65-F5344CB8AC3E}">
        <p14:creationId xmlns:p14="http://schemas.microsoft.com/office/powerpoint/2010/main" val="3578493336"/>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931C6672-14CD-A545-B34D-2856FAE78ECE}"/>
              </a:ext>
            </a:extLst>
          </p:cNvPr>
          <p:cNvSpPr>
            <a:spLocks noGrp="1" noChangeArrowheads="1"/>
          </p:cNvSpPr>
          <p:nvPr>
            <p:ph type="title"/>
          </p:nvPr>
        </p:nvSpPr>
        <p:spPr>
          <a:xfrm>
            <a:off x="190500" y="274320"/>
            <a:ext cx="8763000" cy="910046"/>
          </a:xfrm>
          <a:ln/>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p>
            <a:pPr algn="ctr"/>
            <a:r>
              <a:rPr lang="en-US" altLang="en-US" dirty="0">
                <a:solidFill>
                  <a:schemeClr val="lt1"/>
                </a:solidFill>
                <a:latin typeface="+mn-lt"/>
              </a:rPr>
              <a:t>Health Connections for COVID</a:t>
            </a:r>
          </a:p>
        </p:txBody>
      </p:sp>
      <p:sp>
        <p:nvSpPr>
          <p:cNvPr id="34818" name="Content Placeholder 2">
            <a:extLst>
              <a:ext uri="{FF2B5EF4-FFF2-40B4-BE49-F238E27FC236}">
                <a16:creationId xmlns:a16="http://schemas.microsoft.com/office/drawing/2014/main" id="{6C8A797F-9141-B74F-B2E9-617B7A31CA04}"/>
              </a:ext>
            </a:extLst>
          </p:cNvPr>
          <p:cNvSpPr>
            <a:spLocks noGrp="1" noChangeArrowheads="1"/>
          </p:cNvSpPr>
          <p:nvPr>
            <p:ph idx="1"/>
          </p:nvPr>
        </p:nvSpPr>
        <p:spPr>
          <a:xfrm>
            <a:off x="584994" y="1267097"/>
            <a:ext cx="7974012" cy="2399212"/>
          </a:xfrm>
        </p:spPr>
        <p:txBody>
          <a:bodyPr/>
          <a:lstStyle/>
          <a:p>
            <a:pPr marL="0" indent="0" algn="ctr">
              <a:buNone/>
            </a:pPr>
            <a:r>
              <a:rPr lang="en-US" altLang="en-US" sz="2400" b="1" dirty="0"/>
              <a:t>Air Pollution results in poor outcomes for COVID</a:t>
            </a:r>
          </a:p>
          <a:p>
            <a:pPr marL="0" indent="0" algn="ctr">
              <a:buNone/>
            </a:pPr>
            <a:r>
              <a:rPr lang="en-US" altLang="en-US" sz="3200" dirty="0"/>
              <a:t>1 microgram/m3 PM</a:t>
            </a:r>
          </a:p>
          <a:p>
            <a:pPr marL="0" indent="0" algn="ctr">
              <a:buNone/>
            </a:pPr>
            <a:r>
              <a:rPr lang="en-US" altLang="en-US" sz="3200" dirty="0"/>
              <a:t>=</a:t>
            </a:r>
          </a:p>
          <a:p>
            <a:pPr marL="0" indent="0" algn="ctr">
              <a:buNone/>
            </a:pPr>
            <a:r>
              <a:rPr lang="en-US" altLang="en-US" sz="3200" dirty="0"/>
              <a:t>8% to 15% increase in COVID death</a:t>
            </a:r>
          </a:p>
        </p:txBody>
      </p:sp>
      <p:sp>
        <p:nvSpPr>
          <p:cNvPr id="4" name="Footer Placeholder 3">
            <a:extLst>
              <a:ext uri="{FF2B5EF4-FFF2-40B4-BE49-F238E27FC236}">
                <a16:creationId xmlns:a16="http://schemas.microsoft.com/office/drawing/2014/main" id="{6D6DE782-268D-A544-848B-FCD2389BEDBF}"/>
              </a:ext>
            </a:extLst>
          </p:cNvPr>
          <p:cNvSpPr>
            <a:spLocks noGrp="1"/>
          </p:cNvSpPr>
          <p:nvPr>
            <p:ph type="ftr" sz="quarter" idx="11"/>
          </p:nvPr>
        </p:nvSpPr>
        <p:spPr>
          <a:xfrm>
            <a:off x="648788" y="4719710"/>
            <a:ext cx="7493726" cy="1707215"/>
          </a:xfrm>
        </p:spPr>
        <p:txBody>
          <a:bodyPr/>
          <a:lstStyle/>
          <a:p>
            <a:pPr>
              <a:defRPr/>
            </a:pPr>
            <a:endParaRPr lang="en-US" sz="1600" dirty="0">
              <a:ea typeface="+mn-lt"/>
              <a:cs typeface="+mn-lt"/>
              <a:hlinkClick r:id="rId3"/>
            </a:endParaRPr>
          </a:p>
          <a:p>
            <a:pPr>
              <a:defRPr/>
            </a:pPr>
            <a:endParaRPr lang="en-US" dirty="0"/>
          </a:p>
        </p:txBody>
      </p:sp>
      <p:sp>
        <p:nvSpPr>
          <p:cNvPr id="2" name="Rectangle 1">
            <a:extLst>
              <a:ext uri="{FF2B5EF4-FFF2-40B4-BE49-F238E27FC236}">
                <a16:creationId xmlns:a16="http://schemas.microsoft.com/office/drawing/2014/main" id="{518DEB0A-B3F9-4E98-9FA1-4907A34C8EBC}"/>
              </a:ext>
            </a:extLst>
          </p:cNvPr>
          <p:cNvSpPr/>
          <p:nvPr/>
        </p:nvSpPr>
        <p:spPr>
          <a:xfrm>
            <a:off x="648788" y="4227735"/>
            <a:ext cx="7974012" cy="2246769"/>
          </a:xfrm>
          <a:prstGeom prst="rect">
            <a:avLst/>
          </a:prstGeom>
        </p:spPr>
        <p:txBody>
          <a:bodyPr wrap="square">
            <a:spAutoFit/>
          </a:bodyPr>
          <a:lstStyle/>
          <a:p>
            <a:r>
              <a:rPr lang="en-US" b="1" dirty="0">
                <a:solidFill>
                  <a:srgbClr val="1E1E1E"/>
                </a:solidFill>
                <a:latin typeface="Arial" panose="020B0604020202020204" pitchFamily="34" charset="0"/>
              </a:rPr>
              <a:t>Study Conclusions: </a:t>
            </a:r>
            <a:r>
              <a:rPr lang="en-US" dirty="0">
                <a:solidFill>
                  <a:srgbClr val="1E1E1E"/>
                </a:solidFill>
                <a:latin typeface="Arial" panose="020B0604020202020204" pitchFamily="34" charset="0"/>
              </a:rPr>
              <a:t>A small increase in long-term exposure to PM</a:t>
            </a:r>
            <a:r>
              <a:rPr lang="en-US" baseline="-25000" dirty="0">
                <a:solidFill>
                  <a:srgbClr val="1E1E1E"/>
                </a:solidFill>
                <a:latin typeface="Arial" panose="020B0604020202020204" pitchFamily="34" charset="0"/>
              </a:rPr>
              <a:t>2.5</a:t>
            </a:r>
            <a:r>
              <a:rPr lang="en-US" dirty="0">
                <a:solidFill>
                  <a:srgbClr val="1E1E1E"/>
                </a:solidFill>
                <a:latin typeface="Arial" panose="020B0604020202020204" pitchFamily="34" charset="0"/>
              </a:rPr>
              <a:t> leads to a large increase in the COVID-19 death rate. Despite inherent limitations of the ecological study design, our results underscore the importance of continuing to enforce existing air pollution regulations to protect human health both during and after the COVID-19 crisis. </a:t>
            </a:r>
          </a:p>
          <a:p>
            <a:endParaRPr lang="en-US" dirty="0">
              <a:solidFill>
                <a:srgbClr val="1E1E1E"/>
              </a:solidFill>
              <a:latin typeface="Arial" panose="020B0604020202020204" pitchFamily="34" charset="0"/>
            </a:endParaRPr>
          </a:p>
          <a:p>
            <a:pPr algn="ctr"/>
            <a:r>
              <a:rPr lang="en-US" sz="1400" b="1" i="1" dirty="0">
                <a:solidFill>
                  <a:srgbClr val="1E1E1E"/>
                </a:solidFill>
                <a:latin typeface="Arial" panose="020B0604020202020204" pitchFamily="34" charset="0"/>
              </a:rPr>
              <a:t>Study link:  </a:t>
            </a:r>
            <a:r>
              <a:rPr lang="en-US" sz="1400" b="1" i="1" dirty="0">
                <a:ea typeface="+mn-lt"/>
                <a:cs typeface="+mn-lt"/>
                <a:hlinkClick r:id="rId3"/>
              </a:rPr>
              <a:t>https://projects.iq.harvard.edu/covid-pm/home</a:t>
            </a:r>
            <a:endParaRPr lang="en-US" sz="1400" b="1" i="1" dirty="0"/>
          </a:p>
          <a:p>
            <a:endParaRPr lang="en-US" dirty="0"/>
          </a:p>
        </p:txBody>
      </p:sp>
    </p:spTree>
    <p:extLst>
      <p:ext uri="{BB962C8B-B14F-4D97-AF65-F5344CB8AC3E}">
        <p14:creationId xmlns:p14="http://schemas.microsoft.com/office/powerpoint/2010/main" val="3652869184"/>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72B84721-E0D8-3C48-B66E-30F0EA99BCD8}"/>
              </a:ext>
            </a:extLst>
          </p:cNvPr>
          <p:cNvSpPr>
            <a:spLocks noGrp="1" noChangeArrowheads="1"/>
          </p:cNvSpPr>
          <p:nvPr>
            <p:ph type="title"/>
          </p:nvPr>
        </p:nvSpPr>
        <p:spPr>
          <a:xfrm>
            <a:off x="228600" y="202474"/>
            <a:ext cx="8686800" cy="838200"/>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p>
            <a:pPr algn="ctr"/>
            <a:r>
              <a:rPr lang="en-US" altLang="en-US" sz="3200" dirty="0">
                <a:solidFill>
                  <a:schemeClr val="lt1"/>
                </a:solidFill>
                <a:latin typeface="+mn-lt"/>
              </a:rPr>
              <a:t>COVID Science Understanding Evolving</a:t>
            </a:r>
          </a:p>
        </p:txBody>
      </p:sp>
      <p:sp>
        <p:nvSpPr>
          <p:cNvPr id="4" name="Content Placeholder 2">
            <a:extLst>
              <a:ext uri="{FF2B5EF4-FFF2-40B4-BE49-F238E27FC236}">
                <a16:creationId xmlns:a16="http://schemas.microsoft.com/office/drawing/2014/main" id="{B99BD915-22D0-5F44-A441-95736A2D5A91}"/>
              </a:ext>
            </a:extLst>
          </p:cNvPr>
          <p:cNvSpPr>
            <a:spLocks noGrp="1"/>
          </p:cNvSpPr>
          <p:nvPr>
            <p:ph idx="1"/>
          </p:nvPr>
        </p:nvSpPr>
        <p:spPr>
          <a:xfrm>
            <a:off x="535577" y="1602378"/>
            <a:ext cx="7680960" cy="3931920"/>
          </a:xfrm>
        </p:spPr>
        <p:txBody>
          <a:bodyPr/>
          <a:lstStyle/>
          <a:p>
            <a:r>
              <a:rPr lang="en-US" dirty="0"/>
              <a:t>Asymptomatic carriers</a:t>
            </a:r>
          </a:p>
          <a:p>
            <a:r>
              <a:rPr lang="en-US" dirty="0"/>
              <a:t>Surface transfer lower risk</a:t>
            </a:r>
          </a:p>
          <a:p>
            <a:r>
              <a:rPr lang="en-US" dirty="0"/>
              <a:t>Primarily airborne transfer</a:t>
            </a:r>
          </a:p>
          <a:p>
            <a:r>
              <a:rPr lang="en-US" dirty="0"/>
              <a:t>COVID Variants?</a:t>
            </a:r>
          </a:p>
          <a:p>
            <a:r>
              <a:rPr lang="en-US" dirty="0"/>
              <a:t>Vaccines</a:t>
            </a:r>
          </a:p>
          <a:p>
            <a:r>
              <a:rPr lang="en-US" dirty="0"/>
              <a:t>Vaccines are working!</a:t>
            </a:r>
          </a:p>
          <a:p>
            <a:endParaRPr lang="en-US" dirty="0"/>
          </a:p>
          <a:p>
            <a:r>
              <a:rPr lang="en-US" dirty="0"/>
              <a:t>Much of COVID science has become highly politicized</a:t>
            </a:r>
          </a:p>
          <a:p>
            <a:endParaRPr lang="en-US" dirty="0"/>
          </a:p>
        </p:txBody>
      </p:sp>
    </p:spTree>
    <p:extLst>
      <p:ext uri="{BB962C8B-B14F-4D97-AF65-F5344CB8AC3E}">
        <p14:creationId xmlns:p14="http://schemas.microsoft.com/office/powerpoint/2010/main" val="1357856587"/>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904" name="Rectangle 72">
            <a:extLst>
              <a:ext uri="{FF2B5EF4-FFF2-40B4-BE49-F238E27FC236}">
                <a16:creationId xmlns:a16="http://schemas.microsoft.com/office/drawing/2014/main" id="{0E9B969E-CD96-4162-BA90-449BBDA95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17371"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useBgFill="1">
        <p:nvSpPr>
          <p:cNvPr id="37905" name="Rectangle 74">
            <a:extLst>
              <a:ext uri="{FF2B5EF4-FFF2-40B4-BE49-F238E27FC236}">
                <a16:creationId xmlns:a16="http://schemas.microsoft.com/office/drawing/2014/main" id="{6B6401A4-FEE5-4976-857C-1FD0CDB2E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7371" y="0"/>
            <a:ext cx="61265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892" name="Picture 4">
            <a:extLst>
              <a:ext uri="{FF2B5EF4-FFF2-40B4-BE49-F238E27FC236}">
                <a16:creationId xmlns:a16="http://schemas.microsoft.com/office/drawing/2014/main" id="{1877DF33-1D0A-D04B-A10E-94A51720506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1"/>
          <a:stretch/>
        </p:blipFill>
        <p:spPr bwMode="auto">
          <a:xfrm>
            <a:off x="3209926" y="861386"/>
            <a:ext cx="5717506" cy="42881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6" name="Rectangle 76">
            <a:extLst>
              <a:ext uri="{FF2B5EF4-FFF2-40B4-BE49-F238E27FC236}">
                <a16:creationId xmlns:a16="http://schemas.microsoft.com/office/drawing/2014/main" id="{047AF1DF-6993-45FB-92A5-C36B1A680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18771" cy="6858000"/>
          </a:xfrm>
          <a:prstGeom prst="rect">
            <a:avLst/>
          </a:prstGeom>
          <a:blipFill dpi="0" rotWithShape="1">
            <a:blip r:embed="rId4">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7889" name="Title 1">
            <a:extLst>
              <a:ext uri="{FF2B5EF4-FFF2-40B4-BE49-F238E27FC236}">
                <a16:creationId xmlns:a16="http://schemas.microsoft.com/office/drawing/2014/main" id="{CFC04D30-F9F8-5A46-BB91-113AB45D8403}"/>
              </a:ext>
            </a:extLst>
          </p:cNvPr>
          <p:cNvSpPr>
            <a:spLocks noGrp="1" noChangeArrowheads="1"/>
          </p:cNvSpPr>
          <p:nvPr>
            <p:ph type="title"/>
          </p:nvPr>
        </p:nvSpPr>
        <p:spPr>
          <a:xfrm>
            <a:off x="216568" y="96253"/>
            <a:ext cx="2317551" cy="1601121"/>
          </a:xfrm>
        </p:spPr>
        <p:txBody>
          <a:bodyPr>
            <a:normAutofit/>
          </a:bodyPr>
          <a:lstStyle/>
          <a:p>
            <a:r>
              <a:rPr lang="en-US" altLang="en-US" sz="2400" dirty="0">
                <a:solidFill>
                  <a:srgbClr val="FFFFFF"/>
                </a:solidFill>
              </a:rPr>
              <a:t>Risk Reduction</a:t>
            </a:r>
            <a:br>
              <a:rPr lang="en-US" altLang="en-US" sz="2400" dirty="0">
                <a:solidFill>
                  <a:srgbClr val="FFFFFF"/>
                </a:solidFill>
              </a:rPr>
            </a:br>
            <a:r>
              <a:rPr lang="en-US" altLang="en-US" sz="2400" dirty="0">
                <a:solidFill>
                  <a:srgbClr val="FFFFFF"/>
                </a:solidFill>
              </a:rPr>
              <a:t>Actions - COVID</a:t>
            </a:r>
          </a:p>
        </p:txBody>
      </p:sp>
      <p:sp>
        <p:nvSpPr>
          <p:cNvPr id="37890" name="Content Placeholder 2">
            <a:extLst>
              <a:ext uri="{FF2B5EF4-FFF2-40B4-BE49-F238E27FC236}">
                <a16:creationId xmlns:a16="http://schemas.microsoft.com/office/drawing/2014/main" id="{E2192964-095F-2049-BDE3-D798B968D770}"/>
              </a:ext>
            </a:extLst>
          </p:cNvPr>
          <p:cNvSpPr>
            <a:spLocks noGrp="1" noChangeArrowheads="1"/>
          </p:cNvSpPr>
          <p:nvPr>
            <p:ph idx="1"/>
          </p:nvPr>
        </p:nvSpPr>
        <p:spPr>
          <a:xfrm>
            <a:off x="367789" y="1698909"/>
            <a:ext cx="2166330" cy="4710750"/>
          </a:xfrm>
        </p:spPr>
        <p:txBody>
          <a:bodyPr>
            <a:noAutofit/>
          </a:bodyPr>
          <a:lstStyle/>
          <a:p>
            <a:r>
              <a:rPr lang="en-US" altLang="en-US" dirty="0">
                <a:solidFill>
                  <a:srgbClr val="FFFFFF"/>
                </a:solidFill>
              </a:rPr>
              <a:t>Wear mask</a:t>
            </a:r>
          </a:p>
          <a:p>
            <a:r>
              <a:rPr lang="en-US" altLang="en-US" dirty="0">
                <a:solidFill>
                  <a:srgbClr val="FFFFFF"/>
                </a:solidFill>
              </a:rPr>
              <a:t>Distancing</a:t>
            </a:r>
          </a:p>
          <a:p>
            <a:r>
              <a:rPr lang="en-US" altLang="en-US" dirty="0">
                <a:solidFill>
                  <a:srgbClr val="FF0000"/>
                </a:solidFill>
              </a:rPr>
              <a:t>Ventilation and Filtration</a:t>
            </a:r>
          </a:p>
          <a:p>
            <a:r>
              <a:rPr lang="en-US" altLang="en-US" dirty="0">
                <a:solidFill>
                  <a:srgbClr val="FFFFFF"/>
                </a:solidFill>
              </a:rPr>
              <a:t>Wash Hands</a:t>
            </a:r>
          </a:p>
          <a:p>
            <a:r>
              <a:rPr lang="en-US" altLang="en-US" dirty="0">
                <a:solidFill>
                  <a:srgbClr val="FFFFFF"/>
                </a:solidFill>
              </a:rPr>
              <a:t>Cleaning with non-toxic cleaners</a:t>
            </a:r>
          </a:p>
          <a:p>
            <a:r>
              <a:rPr lang="en-US" altLang="en-US" dirty="0">
                <a:solidFill>
                  <a:srgbClr val="FFFFFF"/>
                </a:solidFill>
              </a:rPr>
              <a:t>Avoid crowded, poorly ventilated indoor spaces</a:t>
            </a:r>
          </a:p>
        </p:txBody>
      </p:sp>
      <p:sp>
        <p:nvSpPr>
          <p:cNvPr id="4" name="Footer Placeholder 3">
            <a:extLst>
              <a:ext uri="{FF2B5EF4-FFF2-40B4-BE49-F238E27FC236}">
                <a16:creationId xmlns:a16="http://schemas.microsoft.com/office/drawing/2014/main" id="{6D6DE782-268D-A544-848B-FCD2389BEDBF}"/>
              </a:ext>
            </a:extLst>
          </p:cNvPr>
          <p:cNvSpPr>
            <a:spLocks noGrp="1"/>
          </p:cNvSpPr>
          <p:nvPr>
            <p:ph type="ftr" sz="quarter" idx="11"/>
          </p:nvPr>
        </p:nvSpPr>
        <p:spPr>
          <a:xfrm>
            <a:off x="3499875" y="6307672"/>
            <a:ext cx="3964984" cy="274320"/>
          </a:xfrm>
        </p:spPr>
        <p:txBody>
          <a:bodyPr>
            <a:normAutofit/>
          </a:bodyPr>
          <a:lstStyle/>
          <a:p>
            <a:pPr algn="l">
              <a:lnSpc>
                <a:spcPct val="90000"/>
              </a:lnSpc>
              <a:spcAft>
                <a:spcPts val="600"/>
              </a:spcAft>
            </a:pPr>
            <a:r>
              <a:rPr lang="en-US" sz="700" dirty="0">
                <a:hlinkClick r:id="rId5"/>
              </a:rPr>
              <a:t>www.nau.edu/eeop</a:t>
            </a:r>
            <a:r>
              <a:rPr lang="en-US" sz="700" dirty="0"/>
              <a:t> </a:t>
            </a:r>
          </a:p>
          <a:p>
            <a:pPr algn="l">
              <a:lnSpc>
                <a:spcPct val="90000"/>
              </a:lnSpc>
              <a:spcAft>
                <a:spcPts val="600"/>
              </a:spcAft>
            </a:pPr>
            <a:endParaRPr lang="en-US" sz="700" dirty="0"/>
          </a:p>
        </p:txBody>
      </p:sp>
    </p:spTree>
    <p:extLst>
      <p:ext uri="{BB962C8B-B14F-4D97-AF65-F5344CB8AC3E}">
        <p14:creationId xmlns:p14="http://schemas.microsoft.com/office/powerpoint/2010/main" val="3313232014"/>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72B84721-E0D8-3C48-B66E-30F0EA99BCD8}"/>
              </a:ext>
            </a:extLst>
          </p:cNvPr>
          <p:cNvSpPr>
            <a:spLocks noGrp="1" noChangeArrowheads="1"/>
          </p:cNvSpPr>
          <p:nvPr>
            <p:ph type="title"/>
          </p:nvPr>
        </p:nvSpPr>
        <p:spPr>
          <a:xfrm>
            <a:off x="228600" y="202474"/>
            <a:ext cx="8686800" cy="838200"/>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p>
            <a:pPr algn="ctr"/>
            <a:r>
              <a:rPr lang="en-US" altLang="en-US" sz="3200" dirty="0">
                <a:solidFill>
                  <a:schemeClr val="lt1"/>
                </a:solidFill>
                <a:latin typeface="+mn-lt"/>
              </a:rPr>
              <a:t>Re-Opening Schools</a:t>
            </a:r>
          </a:p>
        </p:txBody>
      </p:sp>
      <p:sp>
        <p:nvSpPr>
          <p:cNvPr id="2" name="Rectangle 1">
            <a:extLst>
              <a:ext uri="{FF2B5EF4-FFF2-40B4-BE49-F238E27FC236}">
                <a16:creationId xmlns:a16="http://schemas.microsoft.com/office/drawing/2014/main" id="{2DE1FC7E-C05B-9243-9A4E-7871E8FDC91C}"/>
              </a:ext>
            </a:extLst>
          </p:cNvPr>
          <p:cNvSpPr/>
          <p:nvPr/>
        </p:nvSpPr>
        <p:spPr>
          <a:xfrm>
            <a:off x="130628" y="1423851"/>
            <a:ext cx="8536577" cy="3754874"/>
          </a:xfrm>
          <a:prstGeom prst="rect">
            <a:avLst/>
          </a:prstGeom>
        </p:spPr>
        <p:txBody>
          <a:bodyPr wrap="square">
            <a:spAutoFit/>
          </a:bodyPr>
          <a:lstStyle/>
          <a:p>
            <a:pPr marL="914400" indent="38100"/>
            <a:r>
              <a:rPr lang="en-US" b="1" i="1" dirty="0">
                <a:latin typeface="Segoe UI" panose="020B0502040204020203" pitchFamily="34" charset="0"/>
              </a:rPr>
              <a:t>Every reasonable effort should be made to identify, fund and remedy HVAC systems in schools</a:t>
            </a:r>
          </a:p>
          <a:p>
            <a:pPr marL="914400" indent="38100"/>
            <a:endParaRPr lang="en-US" b="1" i="1" dirty="0">
              <a:latin typeface="Segoe UI" panose="020B0502040204020203" pitchFamily="34" charset="0"/>
            </a:endParaRPr>
          </a:p>
          <a:p>
            <a:pPr marL="914400" indent="38100"/>
            <a:r>
              <a:rPr lang="en-US" i="1" dirty="0">
                <a:latin typeface="Segoe UI" panose="020B0502040204020203" pitchFamily="34" charset="0"/>
              </a:rPr>
              <a:t>A) Su</a:t>
            </a:r>
            <a:r>
              <a:rPr lang="en-US" i="1" dirty="0"/>
              <a:t>pport a culture and related policies that encourage and accommodate staff and students to stay home when sick;</a:t>
            </a:r>
            <a:endParaRPr lang="en-US" dirty="0"/>
          </a:p>
          <a:p>
            <a:endParaRPr lang="en-US" i="1" dirty="0"/>
          </a:p>
          <a:p>
            <a:r>
              <a:rPr lang="en-US" i="1" dirty="0"/>
              <a:t>		B) Maximize the proportion of fresh air coming into our schools to 			the extent outdoor AQ allows and the HVAC systems can sustain; </a:t>
            </a:r>
          </a:p>
          <a:p>
            <a:endParaRPr lang="en-US" i="1" dirty="0"/>
          </a:p>
          <a:p>
            <a:r>
              <a:rPr lang="en-US" i="1" dirty="0"/>
              <a:t>		C) Increase filtration levels to the extent HVAC can sustain, 				supplementing with in-room filtration units as required; and</a:t>
            </a:r>
          </a:p>
          <a:p>
            <a:endParaRPr lang="en-US" sz="2000" i="1" dirty="0">
              <a:latin typeface="Times New Roman" panose="02020603050405020304" pitchFamily="18" charset="0"/>
            </a:endParaRPr>
          </a:p>
          <a:p>
            <a:r>
              <a:rPr lang="en-US" sz="2000" i="1" dirty="0">
                <a:latin typeface="Times New Roman" panose="02020603050405020304" pitchFamily="18" charset="0"/>
              </a:rPr>
              <a:t>		</a:t>
            </a:r>
            <a:r>
              <a:rPr lang="en-US" i="1" dirty="0"/>
              <a:t>D) Measure ventilation using Carbon Dioxide measurements.</a:t>
            </a:r>
          </a:p>
        </p:txBody>
      </p:sp>
    </p:spTree>
    <p:extLst>
      <p:ext uri="{BB962C8B-B14F-4D97-AF65-F5344CB8AC3E}">
        <p14:creationId xmlns:p14="http://schemas.microsoft.com/office/powerpoint/2010/main" val="3993809517"/>
      </p:ext>
    </p:extLst>
  </p:cSld>
  <p:clrMapOvr>
    <a:masterClrMapping/>
  </p:clrMapOvr>
  <mc:AlternateContent xmlns:mc="http://schemas.openxmlformats.org/markup-compatibility/2006" xmlns:p14="http://schemas.microsoft.com/office/powerpoint/2010/main">
    <mc:Choice Requires="p14">
      <p:transition spd="slow" p14:dur="2000" advTm="59277"/>
    </mc:Choice>
    <mc:Fallback xmlns="">
      <p:transition spd="slow" advTm="59277"/>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themeOverride>
</file>

<file path=ppt/theme/themeOverride2.xml><?xml version="1.0" encoding="utf-8"?>
<a:themeOverride xmlns:a="http://schemas.openxmlformats.org/drawingml/2006/main">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themeOverride>
</file>

<file path=ppt/theme/themeOverride3.xml><?xml version="1.0" encoding="utf-8"?>
<a:themeOverride xmlns:a="http://schemas.openxmlformats.org/drawingml/2006/main">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2017-04-06T23:55:47+00:00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SharedWithUsers xmlns="3a92dfd6-0ecd-48a3-84a6-bbe1d1d43647">
      <UserInfo>
        <DisplayName>Helgesen, Jessica</DisplayName>
        <AccountId>2966</AccountId>
        <AccountType/>
      </UserInfo>
    </SharedWithUsers>
    <Records_x0020_Status xmlns="3a92dfd6-0ecd-48a3-84a6-bbe1d1d43647">Pending</Records_x0020_Status>
    <Records_x0020_Date xmlns="3a92dfd6-0ecd-48a3-84a6-bbe1d1d43647" xsi:nil="true"/>
  </documentManagement>
</p:properties>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mso-contentType ?>
<SharedContentType xmlns="Microsoft.SharePoint.Taxonomy.ContentTypeSync" SourceId="29f62856-1543-49d4-a736-4569d363f533" ContentTypeId="0x0101" PreviousValue="false"/>
</file>

<file path=customXml/item15.xml><?xml version="1.0" encoding="utf-8"?>
<?mso-contentType ?>
<FormTemplates xmlns="http://schemas.microsoft.com/sharepoint/v3/contenttype/forms">
  <Display>DocumentLibraryForm</Display>
  <Edit>DocumentLibraryForm</Edit>
  <New>DocumentLibraryForm</New>
</FormTemplates>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ct:contentTypeSchema xmlns:ct="http://schemas.microsoft.com/office/2006/metadata/contentType" xmlns:ma="http://schemas.microsoft.com/office/2006/metadata/properties/metaAttributes" ct:_="" ma:_="" ma:contentTypeName="Document" ma:contentTypeID="0x0101005D9CD17969FB594CB7C973AF607DA034" ma:contentTypeVersion="37" ma:contentTypeDescription="Create a new document." ma:contentTypeScope="" ma:versionID="4bc85d536b6a134e231d74a9413b2516">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3a92dfd6-0ecd-48a3-84a6-bbe1d1d43647" xmlns:ns7="69a947b3-5b10-4927-a11e-8d46283ea2ef" targetNamespace="http://schemas.microsoft.com/office/2006/metadata/properties" ma:root="true" ma:fieldsID="759e48765847d09e7a9f2f6ea2942fee" ns1:_="" ns3:_="" ns4:_="" ns5:_="" ns6:_="" ns7:_="">
    <xsd:import namespace="http://schemas.microsoft.com/sharepoint/v3"/>
    <xsd:import namespace="4ffa91fb-a0ff-4ac5-b2db-65c790d184a4"/>
    <xsd:import namespace="http://schemas.microsoft.com/sharepoint.v3"/>
    <xsd:import namespace="http://schemas.microsoft.com/sharepoint/v3/fields"/>
    <xsd:import namespace="3a92dfd6-0ecd-48a3-84a6-bbe1d1d43647"/>
    <xsd:import namespace="69a947b3-5b10-4927-a11e-8d46283ea2ef"/>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7:MediaServiceMetadata" minOccurs="0"/>
                <xsd:element ref="ns7:MediaServiceFastMetadata" minOccurs="0"/>
                <xsd:element ref="ns7:MediaServiceAutoTags" minOccurs="0"/>
                <xsd:element ref="ns7:MediaServiceOCR" minOccurs="0"/>
                <xsd:element ref="ns7:MediaServiceDateTaken" minOccurs="0"/>
                <xsd:element ref="ns7:MediaServiceLocation" minOccurs="0"/>
                <xsd:element ref="ns6:Records_x0020_Status" minOccurs="0"/>
                <xsd:element ref="ns6:Records_x0020_Date" minOccurs="0"/>
                <xsd:element ref="ns7:MediaServiceEventHashCode" minOccurs="0"/>
                <xsd:element ref="ns7:MediaServiceGenerationTime" minOccurs="0"/>
                <xsd:element ref="ns7:MediaServiceAutoKeyPoints" minOccurs="0"/>
                <xsd:element ref="ns7: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8c31ddf-52d6-472a-b919-a401b9f1baa4}" ma:internalName="TaxCatchAllLabel" ma:readOnly="true" ma:showField="CatchAllDataLabel" ma:web="3a92dfd6-0ecd-48a3-84a6-bbe1d1d43647">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8c31ddf-52d6-472a-b919-a401b9f1baa4}" ma:internalName="TaxCatchAll" ma:showField="CatchAllData" ma:web="3a92dfd6-0ecd-48a3-84a6-bbe1d1d4364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a92dfd6-0ecd-48a3-84a6-bbe1d1d43647" elementFormDefault="qualified">
    <xsd:import namespace="http://schemas.microsoft.com/office/2006/documentManagement/types"/>
    <xsd:import namespace="http://schemas.microsoft.com/office/infopath/2007/PartnerControls"/>
    <xsd:element name="SharedWithUsers" ma:index="2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hidden="true" ma:internalName="SharingHintHash" ma:readOnly="true">
      <xsd:simpleType>
        <xsd:restriction base="dms:Text"/>
      </xsd:simpleType>
    </xsd:element>
    <xsd:element name="Records_x0020_Status" ma:index="37" nillable="true" ma:displayName="Records Status" ma:default="Pending" ma:internalName="Records_x0020_Status">
      <xsd:simpleType>
        <xsd:restriction base="dms:Text"/>
      </xsd:simpleType>
    </xsd:element>
    <xsd:element name="Records_x0020_Date" ma:index="38"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9a947b3-5b10-4927-a11e-8d46283ea2ef"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AutoTags" ma:index="33" nillable="true" ma:displayName="MediaServiceAutoTags" ma:internalName="MediaServiceAutoTags" ma:readOnly="true">
      <xsd:simpleType>
        <xsd:restriction base="dms:Text"/>
      </xsd:simpleType>
    </xsd:element>
    <xsd:element name="MediaServiceOCR" ma:index="34" nillable="true" ma:displayName="MediaServiceOCR" ma:internalName="MediaServiceOCR" ma:readOnly="true">
      <xsd:simpleType>
        <xsd:restriction base="dms:Note">
          <xsd:maxLength value="255"/>
        </xsd:restriction>
      </xsd:simpleType>
    </xsd:element>
    <xsd:element name="MediaServiceDateTaken" ma:index="35" nillable="true" ma:displayName="MediaServiceDateTaken" ma:hidden="true" ma:internalName="MediaServiceDateTaken" ma:readOnly="true">
      <xsd:simpleType>
        <xsd:restriction base="dms:Text"/>
      </xsd:simpleType>
    </xsd:element>
    <xsd:element name="MediaServiceLocation" ma:index="36" nillable="true" ma:displayName="MediaServiceLocation" ma:internalName="MediaServiceLocation"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GenerationTime" ma:index="40" nillable="true" ma:displayName="MediaServiceGenerationTime" ma:hidden="true" ma:internalName="MediaServiceGenerationTime" ma:readOnly="true">
      <xsd:simpleType>
        <xsd:restriction base="dms:Text"/>
      </xsd:simpleType>
    </xsd:element>
    <xsd:element name="MediaServiceAutoKeyPoints" ma:index="41" nillable="true" ma:displayName="MediaServiceAutoKeyPoints" ma:hidden="true" ma:internalName="MediaServiceAutoKeyPoints" ma:readOnly="true">
      <xsd:simpleType>
        <xsd:restriction base="dms:Note"/>
      </xsd:simpleType>
    </xsd:element>
    <xsd:element name="MediaServiceKeyPoints" ma:index="4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A4463FC1-241A-4DD9-B6D8-584D9157B76D}">
  <ds:schemaRefs>
    <ds:schemaRef ds:uri="http://schemas.microsoft.com/office/2006/metadata/properties"/>
    <ds:schemaRef ds:uri="http://schemas.microsoft.com/office/infopath/2007/PartnerControls"/>
    <ds:schemaRef ds:uri="http://schemas.microsoft.com/sharepoint/v3/fields"/>
    <ds:schemaRef ds:uri="http://schemas.microsoft.com/sharepoint/v3"/>
    <ds:schemaRef ds:uri="4ffa91fb-a0ff-4ac5-b2db-65c790d184a4"/>
    <ds:schemaRef ds:uri="http://schemas.microsoft.com/sharepoint.v3"/>
    <ds:schemaRef ds:uri="3a92dfd6-0ecd-48a3-84a6-bbe1d1d43647"/>
  </ds:schemaRefs>
</ds:datastoreItem>
</file>

<file path=customXml/itemProps10.xml><?xml version="1.0" encoding="utf-8"?>
<ds:datastoreItem xmlns:ds="http://schemas.openxmlformats.org/officeDocument/2006/customXml" ds:itemID="{B6757993-E160-4BE4-A022-09F9180FDFB8}">
  <ds:schemaRefs>
    <ds:schemaRef ds:uri="ESRI.ArcGIS.Mapping.OfficeIntegration.PowerPointInfo"/>
  </ds:schemaRefs>
</ds:datastoreItem>
</file>

<file path=customXml/itemProps11.xml><?xml version="1.0" encoding="utf-8"?>
<ds:datastoreItem xmlns:ds="http://schemas.openxmlformats.org/officeDocument/2006/customXml" ds:itemID="{A6544953-8D94-4EE3-8AA0-0F4E221A3D51}">
  <ds:schemaRefs>
    <ds:schemaRef ds:uri="ESRI.ArcGIS.Mapping.OfficeIntegration.PowerPointInfo"/>
  </ds:schemaRefs>
</ds:datastoreItem>
</file>

<file path=customXml/itemProps12.xml><?xml version="1.0" encoding="utf-8"?>
<ds:datastoreItem xmlns:ds="http://schemas.openxmlformats.org/officeDocument/2006/customXml" ds:itemID="{FC7B6E88-E2CD-44D2-B915-9D6F8CCED420}">
  <ds:schemaRefs>
    <ds:schemaRef ds:uri="ESRI.ArcGIS.Mapping.OfficeIntegration.PowerPointInfo"/>
  </ds:schemaRefs>
</ds:datastoreItem>
</file>

<file path=customXml/itemProps13.xml><?xml version="1.0" encoding="utf-8"?>
<ds:datastoreItem xmlns:ds="http://schemas.openxmlformats.org/officeDocument/2006/customXml" ds:itemID="{E517860F-71EE-4A5D-9284-07A6E4526752}">
  <ds:schemaRefs>
    <ds:schemaRef ds:uri="ESRI.ArcGIS.Mapping.OfficeIntegration.PowerPointInfo"/>
  </ds:schemaRefs>
</ds:datastoreItem>
</file>

<file path=customXml/itemProps14.xml><?xml version="1.0" encoding="utf-8"?>
<ds:datastoreItem xmlns:ds="http://schemas.openxmlformats.org/officeDocument/2006/customXml" ds:itemID="{7EE392C6-4B46-4C48-A82F-9A841FB26725}">
  <ds:schemaRefs>
    <ds:schemaRef ds:uri="Microsoft.SharePoint.Taxonomy.ContentTypeSync"/>
  </ds:schemaRefs>
</ds:datastoreItem>
</file>

<file path=customXml/itemProps15.xml><?xml version="1.0" encoding="utf-8"?>
<ds:datastoreItem xmlns:ds="http://schemas.openxmlformats.org/officeDocument/2006/customXml" ds:itemID="{9F167D57-1EA1-46DE-A7E0-6B8483A16EED}">
  <ds:schemaRefs>
    <ds:schemaRef ds:uri="http://schemas.microsoft.com/sharepoint/v3/contenttype/forms"/>
  </ds:schemaRefs>
</ds:datastoreItem>
</file>

<file path=customXml/itemProps16.xml><?xml version="1.0" encoding="utf-8"?>
<ds:datastoreItem xmlns:ds="http://schemas.openxmlformats.org/officeDocument/2006/customXml" ds:itemID="{979A2C5A-3A8A-475A-82CE-AB4FCFB0FD9B}">
  <ds:schemaRefs>
    <ds:schemaRef ds:uri="ESRI.ArcGIS.Mapping.OfficeIntegration.PowerPointInfo"/>
  </ds:schemaRefs>
</ds:datastoreItem>
</file>

<file path=customXml/itemProps17.xml><?xml version="1.0" encoding="utf-8"?>
<ds:datastoreItem xmlns:ds="http://schemas.openxmlformats.org/officeDocument/2006/customXml" ds:itemID="{B94A0805-F3A3-417E-B2A0-F4D8D23FF4A3}">
  <ds:schemaRefs>
    <ds:schemaRef ds:uri="ESRI.ArcGIS.Mapping.OfficeIntegration.PowerPointInfo"/>
  </ds:schemaRefs>
</ds:datastoreItem>
</file>

<file path=customXml/itemProps18.xml><?xml version="1.0" encoding="utf-8"?>
<ds:datastoreItem xmlns:ds="http://schemas.openxmlformats.org/officeDocument/2006/customXml" ds:itemID="{241744D2-DDDF-46DA-BA3D-F1E603C6249A}">
  <ds:schemaRefs>
    <ds:schemaRef ds:uri="ESRI.ArcGIS.Mapping.OfficeIntegration.PowerPointInfo"/>
  </ds:schemaRefs>
</ds:datastoreItem>
</file>

<file path=customXml/itemProps2.xml><?xml version="1.0" encoding="utf-8"?>
<ds:datastoreItem xmlns:ds="http://schemas.openxmlformats.org/officeDocument/2006/customXml" ds:itemID="{7F221529-C4F3-4440-8358-0EBC089ECA4D}">
  <ds:schemaRefs>
    <ds:schemaRef ds:uri="ESRI.ArcGIS.Mapping.OfficeIntegration.PowerPointInfo"/>
  </ds:schemaRefs>
</ds:datastoreItem>
</file>

<file path=customXml/itemProps3.xml><?xml version="1.0" encoding="utf-8"?>
<ds:datastoreItem xmlns:ds="http://schemas.openxmlformats.org/officeDocument/2006/customXml" ds:itemID="{2744F256-2E35-471E-BAE3-E04C4C199D58}">
  <ds:schemaRefs>
    <ds:schemaRef ds:uri="ESRI.ArcGIS.Mapping.OfficeIntegration.PowerPointInfo"/>
  </ds:schemaRefs>
</ds:datastoreItem>
</file>

<file path=customXml/itemProps4.xml><?xml version="1.0" encoding="utf-8"?>
<ds:datastoreItem xmlns:ds="http://schemas.openxmlformats.org/officeDocument/2006/customXml" ds:itemID="{537C5855-DA6D-4C08-B1C9-7A6BDBD4A7A1}">
  <ds:schemaRefs>
    <ds:schemaRef ds:uri="ESRI.ArcGIS.Mapping.OfficeIntegration.PowerPointInfo"/>
  </ds:schemaRefs>
</ds:datastoreItem>
</file>

<file path=customXml/itemProps5.xml><?xml version="1.0" encoding="utf-8"?>
<ds:datastoreItem xmlns:ds="http://schemas.openxmlformats.org/officeDocument/2006/customXml" ds:itemID="{FEDD6069-044F-4D67-BEB5-08A9AB96F51A}">
  <ds:schemaRefs>
    <ds:schemaRef ds:uri="ESRI.ArcGIS.Mapping.OfficeIntegration.PowerPointInfo"/>
  </ds:schemaRefs>
</ds:datastoreItem>
</file>

<file path=customXml/itemProps6.xml><?xml version="1.0" encoding="utf-8"?>
<ds:datastoreItem xmlns:ds="http://schemas.openxmlformats.org/officeDocument/2006/customXml" ds:itemID="{F0C04AD8-41B7-4C8D-AEFE-952DAD592B42}">
  <ds:schemaRefs>
    <ds:schemaRef ds:uri="ESRI.ArcGIS.Mapping.OfficeIntegration.PowerPointInfo"/>
  </ds:schemaRefs>
</ds:datastoreItem>
</file>

<file path=customXml/itemProps7.xml><?xml version="1.0" encoding="utf-8"?>
<ds:datastoreItem xmlns:ds="http://schemas.openxmlformats.org/officeDocument/2006/customXml" ds:itemID="{2A2F381E-2E57-4C48-A89D-27B8DA9059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3a92dfd6-0ecd-48a3-84a6-bbe1d1d43647"/>
    <ds:schemaRef ds:uri="69a947b3-5b10-4927-a11e-8d46283ea2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8.xml><?xml version="1.0" encoding="utf-8"?>
<ds:datastoreItem xmlns:ds="http://schemas.openxmlformats.org/officeDocument/2006/customXml" ds:itemID="{2FB1EC30-DA22-45C0-8E65-E195A2AFD348}">
  <ds:schemaRefs>
    <ds:schemaRef ds:uri="ESRI.ArcGIS.Mapping.OfficeIntegration.PowerPointInfo"/>
  </ds:schemaRefs>
</ds:datastoreItem>
</file>

<file path=customXml/itemProps9.xml><?xml version="1.0" encoding="utf-8"?>
<ds:datastoreItem xmlns:ds="http://schemas.openxmlformats.org/officeDocument/2006/customXml" ds:itemID="{125A6E4F-2E05-45A2-8B0E-F2171073C7D2}">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1162</TotalTime>
  <Words>6059</Words>
  <Application>Microsoft Macintosh PowerPoint</Application>
  <PresentationFormat>On-screen Show (4:3)</PresentationFormat>
  <Paragraphs>518</Paragraphs>
  <Slides>58</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Arial</vt:lpstr>
      <vt:lpstr>Calibri</vt:lpstr>
      <vt:lpstr>Century Gothic</vt:lpstr>
      <vt:lpstr>Franklin Gothic Book</vt:lpstr>
      <vt:lpstr>Garamond</vt:lpstr>
      <vt:lpstr>Segoe UI</vt:lpstr>
      <vt:lpstr>Times New Roman</vt:lpstr>
      <vt:lpstr>Wingdings</vt:lpstr>
      <vt:lpstr>Savon</vt:lpstr>
      <vt:lpstr>Mansel Nelson Program manager institute for tribal environmental professionals   Alheli Baños-Keener Indoor environments and asthma coordinator USEPA Region 9</vt:lpstr>
      <vt:lpstr>PowerPoint Presentation</vt:lpstr>
      <vt:lpstr>Indoor Air Quality and Health </vt:lpstr>
      <vt:lpstr>Indoor Air Quality and Health cont.</vt:lpstr>
      <vt:lpstr>Asthma in Tribal Communities</vt:lpstr>
      <vt:lpstr>Health Connections for COVID</vt:lpstr>
      <vt:lpstr>COVID Science Understanding Evolving</vt:lpstr>
      <vt:lpstr>Risk Reduction Actions - COVID</vt:lpstr>
      <vt:lpstr>Re-Opening Schools</vt:lpstr>
      <vt:lpstr>Developing a Tribal  Indoor Air Program through GAP</vt:lpstr>
      <vt:lpstr>POLL</vt:lpstr>
      <vt:lpstr>GAP Eligibility and where  to begin </vt:lpstr>
      <vt:lpstr>General GAP Guidance</vt:lpstr>
      <vt:lpstr>B: Building Core Environmental Protection Program Capacities</vt:lpstr>
      <vt:lpstr>C: Building capacity on Air Quality from the GAP Guidebook</vt:lpstr>
      <vt:lpstr>C: Building Tribal Ambient and Indoor Air Quality Program Capacities </vt:lpstr>
      <vt:lpstr>C: Building Tribal Ambient and Indoor Air Quality Program Capacities(cont.)</vt:lpstr>
      <vt:lpstr>G: Building Tribal Chemical Safety and Pollution Prevention Program Capacities</vt:lpstr>
      <vt:lpstr>GAP Guidance</vt:lpstr>
      <vt:lpstr>First Steps</vt:lpstr>
      <vt:lpstr>EPA-Tribal Environmental Plan (ETEP)</vt:lpstr>
      <vt:lpstr>EPA-Tribal Environmental Plan (ETEP) continued…</vt:lpstr>
      <vt:lpstr>Needs Assessment </vt:lpstr>
      <vt:lpstr>Doing a needs assessment </vt:lpstr>
      <vt:lpstr>Partnerships </vt:lpstr>
      <vt:lpstr>From the GAP Guidebook Appendix II</vt:lpstr>
      <vt:lpstr>Possible Priority - COVID</vt:lpstr>
      <vt:lpstr>Possible Priorities</vt:lpstr>
      <vt:lpstr>Quality Assurance Project Plans</vt:lpstr>
      <vt:lpstr>Quality Assurance Project Plan (QAPP)</vt:lpstr>
      <vt:lpstr>Does My Project Need A QAPP?</vt:lpstr>
      <vt:lpstr>Six Elements of Indoor Air Quality QAPP’s for Educational Outreach</vt:lpstr>
      <vt:lpstr>Developing a workplan </vt:lpstr>
      <vt:lpstr>Healthy Homes</vt:lpstr>
      <vt:lpstr>PowerPoint Presentation</vt:lpstr>
      <vt:lpstr>Healthy Homes Sample Workplan – R10</vt:lpstr>
      <vt:lpstr>PowerPoint Presentation</vt:lpstr>
      <vt:lpstr>PowerPoint Presentation</vt:lpstr>
      <vt:lpstr>Household Environmental Asthma Triggers</vt:lpstr>
      <vt:lpstr>PowerPoint Presentation</vt:lpstr>
      <vt:lpstr>PowerPoint Presentation</vt:lpstr>
      <vt:lpstr>PowerPoint Presentation</vt:lpstr>
      <vt:lpstr>PowerPoint Presentation</vt:lpstr>
      <vt:lpstr>PowerPoint Presentation</vt:lpstr>
      <vt:lpstr>Add a slide on IPM basics</vt:lpstr>
      <vt:lpstr>Integrated Pest Management</vt:lpstr>
      <vt:lpstr>PowerPoint Presentation</vt:lpstr>
      <vt:lpstr>Healthy Cleaning</vt:lpstr>
      <vt:lpstr>Healthy Cleaning - COVID</vt:lpstr>
      <vt:lpstr>Air Matters Toolkit</vt:lpstr>
      <vt:lpstr>Basic IAQ Instruments</vt:lpstr>
      <vt:lpstr>Summary</vt:lpstr>
      <vt:lpstr>Contact information</vt:lpstr>
      <vt:lpstr>Tribal IAQ training and resource directory   Danni shannon: shannon.Danielle@epa.gov </vt:lpstr>
      <vt:lpstr>What is it? </vt:lpstr>
      <vt:lpstr>Topics Covered:</vt:lpstr>
      <vt:lpstr>What are these resources?</vt:lpstr>
      <vt:lpstr>GET INVOLVED: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chat box, please type in your name, Tribal affiliation and if this session covers one of your ETEP priorities. If you do not know if the session topic is in your ETEP, you can leave that response blank. This information will  be forwarded to headquarters in tracking Regional support/training of Tribal ETEP priorities. </dc:title>
  <dc:creator>Banos, Alheli</dc:creator>
  <cp:lastModifiedBy>Mansel Adelbert Nelson</cp:lastModifiedBy>
  <cp:revision>20</cp:revision>
  <dcterms:created xsi:type="dcterms:W3CDTF">2021-02-03T22:55:39Z</dcterms:created>
  <dcterms:modified xsi:type="dcterms:W3CDTF">2021-06-01T18:14:04Z</dcterms:modified>
</cp:coreProperties>
</file>