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57" r:id="rId3"/>
    <p:sldId id="282" r:id="rId4"/>
    <p:sldId id="278" r:id="rId5"/>
    <p:sldId id="271" r:id="rId6"/>
    <p:sldId id="279" r:id="rId7"/>
    <p:sldId id="270" r:id="rId8"/>
    <p:sldId id="280" r:id="rId9"/>
    <p:sldId id="281" r:id="rId10"/>
    <p:sldId id="276" r:id="rId11"/>
    <p:sldId id="273" r:id="rId12"/>
    <p:sldId id="274" r:id="rId13"/>
    <p:sldId id="267" r:id="rId14"/>
    <p:sldId id="268"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1" autoAdjust="0"/>
    <p:restoredTop sz="94690"/>
  </p:normalViewPr>
  <p:slideViewPr>
    <p:cSldViewPr snapToGrid="0">
      <p:cViewPr varScale="1">
        <p:scale>
          <a:sx n="150" d="100"/>
          <a:sy n="150" d="100"/>
        </p:scale>
        <p:origin x="176"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14D0F-EBD2-294C-8D0F-9C936382D12F}" type="datetimeFigureOut">
              <a:rPr lang="en-US" smtClean="0"/>
              <a:t>3/18/25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FA93E-631A-8F4C-B695-A988D8BCD1D2}" type="slidenum">
              <a:rPr lang="en-US" smtClean="0"/>
              <a:t>‹#›</a:t>
            </a:fld>
            <a:endParaRPr lang="en-US"/>
          </a:p>
        </p:txBody>
      </p:sp>
    </p:spTree>
    <p:extLst>
      <p:ext uri="{BB962C8B-B14F-4D97-AF65-F5344CB8AC3E}">
        <p14:creationId xmlns:p14="http://schemas.microsoft.com/office/powerpoint/2010/main" val="50517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FA93E-631A-8F4C-B695-A988D8BCD1D2}" type="slidenum">
              <a:rPr lang="en-US" smtClean="0"/>
              <a:t>1</a:t>
            </a:fld>
            <a:endParaRPr lang="en-US"/>
          </a:p>
        </p:txBody>
      </p:sp>
    </p:spTree>
    <p:extLst>
      <p:ext uri="{BB962C8B-B14F-4D97-AF65-F5344CB8AC3E}">
        <p14:creationId xmlns:p14="http://schemas.microsoft.com/office/powerpoint/2010/main" val="224697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116717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211231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6CBD6C-2500-44D2-B61C-2BF5AA89764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114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1C9B4-6462-419E-826E-4D07637870EA}"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3534670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1C9B4-6462-419E-826E-4D07637870EA}"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6CBD6C-2500-44D2-B61C-2BF5AA89764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514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1C9B4-6462-419E-826E-4D07637870EA}"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454086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3654342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89378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18342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1C9B4-6462-419E-826E-4D07637870EA}"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382732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81C9B4-6462-419E-826E-4D07637870EA}"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2614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81C9B4-6462-419E-826E-4D07637870EA}" type="datetimeFigureOut">
              <a:rPr lang="en-US" smtClean="0"/>
              <a:t>3/18/25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340199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81C9B4-6462-419E-826E-4D07637870EA}" type="datetimeFigureOut">
              <a:rPr lang="en-US" smtClean="0"/>
              <a:t>3/18/25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250365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1C9B4-6462-419E-826E-4D07637870EA}" type="datetimeFigureOut">
              <a:rPr lang="en-US" smtClean="0"/>
              <a:t>3/18/25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126757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1C9B4-6462-419E-826E-4D07637870EA}"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412661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1C9B4-6462-419E-826E-4D07637870EA}"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6CBD6C-2500-44D2-B61C-2BF5AA897647}" type="slidenum">
              <a:rPr lang="en-US" smtClean="0"/>
              <a:t>‹#›</a:t>
            </a:fld>
            <a:endParaRPr lang="en-US"/>
          </a:p>
        </p:txBody>
      </p:sp>
    </p:spTree>
    <p:extLst>
      <p:ext uri="{BB962C8B-B14F-4D97-AF65-F5344CB8AC3E}">
        <p14:creationId xmlns:p14="http://schemas.microsoft.com/office/powerpoint/2010/main" val="22070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81C9B4-6462-419E-826E-4D07637870EA}" type="datetimeFigureOut">
              <a:rPr lang="en-US" smtClean="0"/>
              <a:t>3/18/25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6CBD6C-2500-44D2-B61C-2BF5AA897647}" type="slidenum">
              <a:rPr lang="en-US" smtClean="0"/>
              <a:t>‹#›</a:t>
            </a:fld>
            <a:endParaRPr lang="en-US"/>
          </a:p>
        </p:txBody>
      </p:sp>
    </p:spTree>
    <p:extLst>
      <p:ext uri="{BB962C8B-B14F-4D97-AF65-F5344CB8AC3E}">
        <p14:creationId xmlns:p14="http://schemas.microsoft.com/office/powerpoint/2010/main" val="726959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irecusa.org/career-maps/" TargetMode="External"/><Relationship Id="rId3" Type="http://schemas.openxmlformats.org/officeDocument/2006/relationships/hyperlink" Target="https://julius.live/mnenergy/" TargetMode="External"/><Relationship Id="rId7" Type="http://schemas.openxmlformats.org/officeDocument/2006/relationships/hyperlink" Target="https://www.energy.gov/scep/wap/weatherization-installer-job-aids-and-interactive-3d-houses" TargetMode="External"/><Relationship Id="rId2" Type="http://schemas.openxmlformats.org/officeDocument/2006/relationships/hyperlink" Target="https://www.solarenergy.org/free-learning/" TargetMode="External"/><Relationship Id="rId1" Type="http://schemas.openxmlformats.org/officeDocument/2006/relationships/slideLayout" Target="../slideLayouts/slideLayout2.xml"/><Relationship Id="rId6" Type="http://schemas.openxmlformats.org/officeDocument/2006/relationships/hyperlink" Target="https://www.usgbc.org/courses-and-events" TargetMode="External"/><Relationship Id="rId5" Type="http://schemas.openxmlformats.org/officeDocument/2006/relationships/hyperlink" Target="https://building-performance.org/" TargetMode="External"/><Relationship Id="rId4" Type="http://schemas.openxmlformats.org/officeDocument/2006/relationships/hyperlink" Target="https://seia.org/initiatives/workforce-develop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indriver-tero.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jhcga.org/" TargetMode="External"/><Relationship Id="rId2" Type="http://schemas.openxmlformats.org/officeDocument/2006/relationships/hyperlink" Target="mailto:sophie.rockefeller@jhcga.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org/en-us/" TargetMode="External"/><Relationship Id="rId2" Type="http://schemas.openxmlformats.org/officeDocument/2006/relationships/hyperlink" Target="mailto:monika.leininger@tnc.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GpSAZR5aBYs"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zra.wells@lema.io" TargetMode="External"/><Relationship Id="rId7" Type="http://schemas.openxmlformats.org/officeDocument/2006/relationships/image" Target="../media/image11.jpeg"/><Relationship Id="rId2" Type="http://schemas.openxmlformats.org/officeDocument/2006/relationships/hyperlink" Target="https://youtu.be/qw4IAQs1bTI"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hyperlink" Target="http://www.lema.io/solution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D187-5088-2B37-E0F4-23180EB0B927}"/>
              </a:ext>
            </a:extLst>
          </p:cNvPr>
          <p:cNvSpPr>
            <a:spLocks noGrp="1"/>
          </p:cNvSpPr>
          <p:nvPr>
            <p:ph type="ctrTitle"/>
          </p:nvPr>
        </p:nvSpPr>
        <p:spPr>
          <a:xfrm>
            <a:off x="1416050" y="3668713"/>
            <a:ext cx="9144000" cy="2387600"/>
          </a:xfrm>
        </p:spPr>
        <p:txBody>
          <a:bodyPr>
            <a:normAutofit/>
          </a:bodyPr>
          <a:lstStyle/>
          <a:p>
            <a:pPr algn="ctr"/>
            <a:r>
              <a:rPr lang="en-US" sz="4800" dirty="0"/>
              <a:t>A Community Solar Project benefiting the </a:t>
            </a:r>
            <a:br>
              <a:rPr lang="en-US" sz="4800" dirty="0"/>
            </a:br>
            <a:r>
              <a:rPr lang="en-US" sz="4800" dirty="0"/>
              <a:t>Wind River Reservation</a:t>
            </a:r>
          </a:p>
        </p:txBody>
      </p:sp>
      <p:pic>
        <p:nvPicPr>
          <p:cNvPr id="5" name="Picture 4" descr="A white buffalo on a blue circle&#10;&#10;Description automatically generated">
            <a:extLst>
              <a:ext uri="{FF2B5EF4-FFF2-40B4-BE49-F238E27FC236}">
                <a16:creationId xmlns:a16="http://schemas.microsoft.com/office/drawing/2014/main" id="{4940E483-16AB-F8D7-5076-653E0FA29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650" y="315799"/>
            <a:ext cx="2298700" cy="3113201"/>
          </a:xfrm>
          <a:prstGeom prst="rect">
            <a:avLst/>
          </a:prstGeom>
        </p:spPr>
      </p:pic>
    </p:spTree>
    <p:extLst>
      <p:ext uri="{BB962C8B-B14F-4D97-AF65-F5344CB8AC3E}">
        <p14:creationId xmlns:p14="http://schemas.microsoft.com/office/powerpoint/2010/main" val="394424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D46C-93F6-2CD1-AF5C-D77204BBF031}"/>
              </a:ext>
            </a:extLst>
          </p:cNvPr>
          <p:cNvSpPr>
            <a:spLocks noGrp="1"/>
          </p:cNvSpPr>
          <p:nvPr>
            <p:ph type="title"/>
          </p:nvPr>
        </p:nvSpPr>
        <p:spPr/>
        <p:txBody>
          <a:bodyPr/>
          <a:lstStyle/>
          <a:p>
            <a:r>
              <a:rPr lang="en-US" dirty="0"/>
              <a:t>DOI, EPA, USDA no longer just DOE</a:t>
            </a:r>
          </a:p>
        </p:txBody>
      </p:sp>
      <p:sp>
        <p:nvSpPr>
          <p:cNvPr id="3" name="Content Placeholder 2">
            <a:extLst>
              <a:ext uri="{FF2B5EF4-FFF2-40B4-BE49-F238E27FC236}">
                <a16:creationId xmlns:a16="http://schemas.microsoft.com/office/drawing/2014/main" id="{382D0D5D-68A3-D0E9-A69E-99E83EF98C84}"/>
              </a:ext>
            </a:extLst>
          </p:cNvPr>
          <p:cNvSpPr>
            <a:spLocks noGrp="1"/>
          </p:cNvSpPr>
          <p:nvPr>
            <p:ph idx="1"/>
          </p:nvPr>
        </p:nvSpPr>
        <p:spPr/>
        <p:txBody>
          <a:bodyPr>
            <a:normAutofit lnSpcReduction="10000"/>
          </a:bodyPr>
          <a:lstStyle/>
          <a:p>
            <a:r>
              <a:rPr lang="en-US" dirty="0"/>
              <a:t>The Biden administrations approach to IRA funding in particular created many opportunities for agencies to develop revolutionary solutions.</a:t>
            </a:r>
          </a:p>
          <a:p>
            <a:endParaRPr lang="en-US" dirty="0"/>
          </a:p>
          <a:p>
            <a:r>
              <a:rPr lang="en-US" dirty="0"/>
              <a:t>By empowering a wide variety of agencies nonprofits, states and tribes were given a wide range of grants to pursue with goals and objectives previously relegated to the realm of theory.</a:t>
            </a:r>
          </a:p>
          <a:p>
            <a:endParaRPr lang="en-US" dirty="0"/>
          </a:p>
          <a:p>
            <a:r>
              <a:rPr lang="en-US" dirty="0"/>
              <a:t>One example was the freedom to break the longstanding law of the land, “Savings to Investment Ratio” for the purpose of electrification.</a:t>
            </a:r>
          </a:p>
          <a:p>
            <a:endParaRPr lang="en-US" dirty="0"/>
          </a:p>
          <a:p>
            <a:r>
              <a:rPr lang="en-US" dirty="0"/>
              <a:t>A drawback to this approach was simply that it proved to be an overload.</a:t>
            </a:r>
          </a:p>
        </p:txBody>
      </p:sp>
    </p:spTree>
    <p:extLst>
      <p:ext uri="{BB962C8B-B14F-4D97-AF65-F5344CB8AC3E}">
        <p14:creationId xmlns:p14="http://schemas.microsoft.com/office/powerpoint/2010/main" val="22121299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6E9D-6FB6-B0B2-60E2-48DC65313F63}"/>
              </a:ext>
            </a:extLst>
          </p:cNvPr>
          <p:cNvSpPr>
            <a:spLocks noGrp="1"/>
          </p:cNvSpPr>
          <p:nvPr>
            <p:ph type="title"/>
          </p:nvPr>
        </p:nvSpPr>
        <p:spPr/>
        <p:txBody>
          <a:bodyPr/>
          <a:lstStyle/>
          <a:p>
            <a:r>
              <a:rPr lang="en-US" dirty="0"/>
              <a:t>Free online resources we use</a:t>
            </a:r>
          </a:p>
        </p:txBody>
      </p:sp>
      <p:sp>
        <p:nvSpPr>
          <p:cNvPr id="3" name="Content Placeholder 2">
            <a:extLst>
              <a:ext uri="{FF2B5EF4-FFF2-40B4-BE49-F238E27FC236}">
                <a16:creationId xmlns:a16="http://schemas.microsoft.com/office/drawing/2014/main" id="{72BA3EB8-755F-D6C6-9F4C-FE6214A271E7}"/>
              </a:ext>
            </a:extLst>
          </p:cNvPr>
          <p:cNvSpPr>
            <a:spLocks noGrp="1"/>
          </p:cNvSpPr>
          <p:nvPr>
            <p:ph idx="1"/>
          </p:nvPr>
        </p:nvSpPr>
        <p:spPr/>
        <p:txBody>
          <a:bodyPr>
            <a:normAutofit fontScale="85000" lnSpcReduction="20000"/>
          </a:bodyPr>
          <a:lstStyle/>
          <a:p>
            <a:r>
              <a:rPr lang="en-US" sz="3000" dirty="0"/>
              <a:t>Solar Resources</a:t>
            </a:r>
          </a:p>
          <a:p>
            <a:r>
              <a:rPr lang="en-US" dirty="0">
                <a:hlinkClick r:id="rId2"/>
              </a:rPr>
              <a:t>https://www.solarenergy.org/free-learning/</a:t>
            </a:r>
            <a:endParaRPr lang="en-US" dirty="0"/>
          </a:p>
          <a:p>
            <a:r>
              <a:rPr lang="en-US" dirty="0">
                <a:hlinkClick r:id="rId3"/>
              </a:rPr>
              <a:t>https://julius.live/mnenergy/</a:t>
            </a:r>
            <a:endParaRPr lang="en-US" dirty="0"/>
          </a:p>
          <a:p>
            <a:r>
              <a:rPr lang="en-US" dirty="0">
                <a:hlinkClick r:id="rId4"/>
              </a:rPr>
              <a:t>https://seia.org/initiatives/workforce-development/</a:t>
            </a:r>
            <a:endParaRPr lang="en-US" dirty="0"/>
          </a:p>
          <a:p>
            <a:endParaRPr lang="en-US" dirty="0"/>
          </a:p>
          <a:p>
            <a:r>
              <a:rPr lang="en-US" sz="3000" dirty="0"/>
              <a:t>Energy Efficiency &amp; Electrification</a:t>
            </a:r>
          </a:p>
          <a:p>
            <a:r>
              <a:rPr lang="en-US" dirty="0">
                <a:hlinkClick r:id="rId5"/>
              </a:rPr>
              <a:t>https://building-performance.org/</a:t>
            </a:r>
            <a:endParaRPr lang="en-US" dirty="0"/>
          </a:p>
          <a:p>
            <a:r>
              <a:rPr lang="en-US" dirty="0">
                <a:hlinkClick r:id="rId6"/>
              </a:rPr>
              <a:t>https://www.usgbc.org/courses-and-events</a:t>
            </a:r>
            <a:endParaRPr lang="en-US" dirty="0"/>
          </a:p>
          <a:p>
            <a:r>
              <a:rPr lang="en-US" dirty="0">
                <a:hlinkClick r:id="rId7"/>
              </a:rPr>
              <a:t>https://www.energy.gov/scep/wap/weatherization-installer-job-aids-and-interactive-3d-houses</a:t>
            </a:r>
            <a:endParaRPr lang="en-US" dirty="0"/>
          </a:p>
          <a:p>
            <a:r>
              <a:rPr lang="en-US" dirty="0">
                <a:hlinkClick r:id="rId8"/>
              </a:rPr>
              <a:t>https://irecusa.org/career-maps/</a:t>
            </a:r>
            <a:endParaRPr lang="en-US" dirty="0"/>
          </a:p>
          <a:p>
            <a:endParaRPr lang="en-US" dirty="0"/>
          </a:p>
        </p:txBody>
      </p:sp>
    </p:spTree>
    <p:extLst>
      <p:ext uri="{BB962C8B-B14F-4D97-AF65-F5344CB8AC3E}">
        <p14:creationId xmlns:p14="http://schemas.microsoft.com/office/powerpoint/2010/main" val="32633893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CF72-6DF1-3B5D-3EDE-CEA377DD75E8}"/>
              </a:ext>
            </a:extLst>
          </p:cNvPr>
          <p:cNvSpPr>
            <a:spLocks noGrp="1"/>
          </p:cNvSpPr>
          <p:nvPr>
            <p:ph type="title"/>
          </p:nvPr>
        </p:nvSpPr>
        <p:spPr/>
        <p:txBody>
          <a:bodyPr/>
          <a:lstStyle/>
          <a:p>
            <a:r>
              <a:rPr lang="en-US" dirty="0"/>
              <a:t>Request for Proposals</a:t>
            </a:r>
          </a:p>
        </p:txBody>
      </p:sp>
      <p:sp>
        <p:nvSpPr>
          <p:cNvPr id="3" name="Content Placeholder 2">
            <a:extLst>
              <a:ext uri="{FF2B5EF4-FFF2-40B4-BE49-F238E27FC236}">
                <a16:creationId xmlns:a16="http://schemas.microsoft.com/office/drawing/2014/main" id="{8B8BA7D5-D3A7-6BF3-33E0-F004385A93E1}"/>
              </a:ext>
            </a:extLst>
          </p:cNvPr>
          <p:cNvSpPr>
            <a:spLocks noGrp="1"/>
          </p:cNvSpPr>
          <p:nvPr>
            <p:ph idx="1"/>
          </p:nvPr>
        </p:nvSpPr>
        <p:spPr/>
        <p:txBody>
          <a:bodyPr>
            <a:normAutofit lnSpcReduction="10000"/>
          </a:bodyPr>
          <a:lstStyle/>
          <a:p>
            <a:r>
              <a:rPr lang="en-US" dirty="0"/>
              <a:t>We released four RFPs, one example of the invaluable support provided by the NAU technical assistance team, to ensure we received the specialized trainings needed to safely accomplish our objectives.</a:t>
            </a:r>
          </a:p>
          <a:p>
            <a:r>
              <a:rPr lang="en-US" dirty="0"/>
              <a:t>Deployment, Safety &amp; Electrical Training</a:t>
            </a:r>
          </a:p>
          <a:p>
            <a:r>
              <a:rPr lang="en-US" dirty="0"/>
              <a:t>Meter &amp; Monitor</a:t>
            </a:r>
          </a:p>
          <a:p>
            <a:r>
              <a:rPr lang="en-US" dirty="0"/>
              <a:t>Market Survey &amp; Outreach</a:t>
            </a:r>
          </a:p>
          <a:p>
            <a:r>
              <a:rPr lang="en-US" dirty="0"/>
              <a:t>Concept Development, Design &amp; Impact Studies</a:t>
            </a:r>
          </a:p>
          <a:p>
            <a:endParaRPr lang="en-US" dirty="0"/>
          </a:p>
          <a:p>
            <a:r>
              <a:rPr lang="en-US" dirty="0"/>
              <a:t>We received multiple proposals for each RFP and scored the following organizations responses as excellent.</a:t>
            </a:r>
          </a:p>
          <a:p>
            <a:r>
              <a:rPr lang="en-US" dirty="0"/>
              <a:t>LEMA, Creative Energies, Remote Energy</a:t>
            </a:r>
          </a:p>
        </p:txBody>
      </p:sp>
    </p:spTree>
    <p:extLst>
      <p:ext uri="{BB962C8B-B14F-4D97-AF65-F5344CB8AC3E}">
        <p14:creationId xmlns:p14="http://schemas.microsoft.com/office/powerpoint/2010/main" val="339488501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for your hard work!</a:t>
            </a:r>
          </a:p>
        </p:txBody>
      </p:sp>
      <p:sp>
        <p:nvSpPr>
          <p:cNvPr id="3" name="Content Placeholder 2"/>
          <p:cNvSpPr>
            <a:spLocks noGrp="1"/>
          </p:cNvSpPr>
          <p:nvPr>
            <p:ph idx="1"/>
          </p:nvPr>
        </p:nvSpPr>
        <p:spPr/>
        <p:txBody>
          <a:bodyPr>
            <a:normAutofit fontScale="92500" lnSpcReduction="10000"/>
          </a:bodyPr>
          <a:lstStyle/>
          <a:p>
            <a:r>
              <a:rPr lang="en-US" sz="2000" dirty="0"/>
              <a:t>Sean Henderson: DOI Tribal Electrification Program Manager</a:t>
            </a:r>
          </a:p>
          <a:p>
            <a:r>
              <a:rPr lang="en-US" sz="2000" dirty="0"/>
              <a:t>Congresswoman Betty McCollum: Representing the 4th District of Minnesota</a:t>
            </a:r>
          </a:p>
          <a:p>
            <a:r>
              <a:rPr lang="en-US" sz="2000" dirty="0"/>
              <a:t>Wyoming’s Governor, Mark Gordon</a:t>
            </a:r>
          </a:p>
          <a:p>
            <a:r>
              <a:rPr lang="en-US" sz="2000" dirty="0"/>
              <a:t>David Hess: Master Electrician &amp; Owner of Boyle Electric</a:t>
            </a:r>
          </a:p>
          <a:p>
            <a:r>
              <a:rPr lang="en-US" sz="2000" dirty="0"/>
              <a:t>Bonneville Environmental Foundation</a:t>
            </a:r>
          </a:p>
          <a:p>
            <a:r>
              <a:rPr lang="en-US" sz="2000" dirty="0"/>
              <a:t>Northern Arizona University: Institute for Tribal Environmental Professionals</a:t>
            </a:r>
          </a:p>
          <a:p>
            <a:r>
              <a:rPr lang="en-US" sz="2000" dirty="0"/>
              <a:t>Simon Evans: Engineer, Heartland Consulting</a:t>
            </a:r>
          </a:p>
          <a:p>
            <a:r>
              <a:rPr lang="en-US" sz="2000" dirty="0"/>
              <a:t>Wyoming Outdoor Council</a:t>
            </a:r>
          </a:p>
        </p:txBody>
      </p:sp>
    </p:spTree>
    <p:extLst>
      <p:ext uri="{BB962C8B-B14F-4D97-AF65-F5344CB8AC3E}">
        <p14:creationId xmlns:p14="http://schemas.microsoft.com/office/powerpoint/2010/main" val="3097605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Tribal Leadership &amp; Organizations!</a:t>
            </a:r>
          </a:p>
        </p:txBody>
      </p:sp>
      <p:sp>
        <p:nvSpPr>
          <p:cNvPr id="3" name="Content Placeholder 2"/>
          <p:cNvSpPr>
            <a:spLocks noGrp="1"/>
          </p:cNvSpPr>
          <p:nvPr>
            <p:ph idx="1"/>
          </p:nvPr>
        </p:nvSpPr>
        <p:spPr/>
        <p:txBody>
          <a:bodyPr>
            <a:normAutofit/>
          </a:bodyPr>
          <a:lstStyle/>
          <a:p>
            <a:r>
              <a:rPr lang="en-US" dirty="0"/>
              <a:t>Eastern Shoshone Business Council - </a:t>
            </a:r>
            <a:r>
              <a:rPr lang="en-US" dirty="0">
                <a:solidFill>
                  <a:schemeClr val="accent2"/>
                </a:solidFill>
              </a:rPr>
              <a:t>easternshoshone.org/business-council</a:t>
            </a:r>
          </a:p>
          <a:p>
            <a:pPr marL="0" indent="0">
              <a:buNone/>
            </a:pPr>
            <a:endParaRPr lang="en-US" dirty="0"/>
          </a:p>
          <a:p>
            <a:r>
              <a:rPr lang="en-US" dirty="0"/>
              <a:t>Tribal Employment Rights Office - </a:t>
            </a:r>
            <a:r>
              <a:rPr lang="en-US" dirty="0">
                <a:solidFill>
                  <a:schemeClr val="accent2"/>
                </a:solidFill>
                <a:hlinkClick r:id="rId2"/>
              </a:rPr>
              <a:t>www.windriver-tero.com</a:t>
            </a:r>
            <a:endParaRPr lang="en-US" dirty="0">
              <a:solidFill>
                <a:schemeClr val="accent2"/>
              </a:solidFill>
            </a:endParaRPr>
          </a:p>
          <a:p>
            <a:endParaRPr lang="en-US" dirty="0"/>
          </a:p>
          <a:p>
            <a:r>
              <a:rPr lang="en-US" dirty="0"/>
              <a:t>Wind River Development Fund - </a:t>
            </a:r>
            <a:r>
              <a:rPr lang="en-US" dirty="0">
                <a:solidFill>
                  <a:schemeClr val="accent2"/>
                </a:solidFill>
              </a:rPr>
              <a:t>wrdf.org</a:t>
            </a:r>
          </a:p>
          <a:p>
            <a:endParaRPr lang="en-US" dirty="0"/>
          </a:p>
          <a:p>
            <a:r>
              <a:rPr lang="en-US" dirty="0"/>
              <a:t>Wind River Environmental Quality Commission - yufna@writc.org</a:t>
            </a:r>
          </a:p>
          <a:p>
            <a:endParaRPr lang="en-US" dirty="0"/>
          </a:p>
          <a:p>
            <a:r>
              <a:rPr lang="en-US" dirty="0"/>
              <a:t>Wind River Energy Commission - admin@wrencom.org</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346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927565" y="624109"/>
            <a:ext cx="5904410" cy="359959"/>
          </a:xfrm>
        </p:spPr>
        <p:txBody>
          <a:bodyPr>
            <a:normAutofit fontScale="90000"/>
          </a:bodyPr>
          <a:lstStyle/>
          <a:p>
            <a:pPr algn="ctr"/>
            <a:endParaRPr lang="en-US" dirty="0"/>
          </a:p>
        </p:txBody>
      </p:sp>
      <p:pic>
        <p:nvPicPr>
          <p:cNvPr id="4" name="Content Placeholder 3"/>
          <p:cNvPicPr>
            <a:picLocks noGrp="1" noChangeAspect="1"/>
          </p:cNvPicPr>
          <p:nvPr>
            <p:ph idx="1"/>
          </p:nvPr>
        </p:nvPicPr>
        <p:blipFill>
          <a:blip r:embed="rId2"/>
          <a:stretch>
            <a:fillRect/>
          </a:stretch>
        </p:blipFill>
        <p:spPr>
          <a:xfrm>
            <a:off x="3047999" y="0"/>
            <a:ext cx="9144001" cy="6861085"/>
          </a:xfrm>
          <a:prstGeom prst="rect">
            <a:avLst/>
          </a:prstGeom>
        </p:spPr>
      </p:pic>
    </p:spTree>
    <p:extLst>
      <p:ext uri="{BB962C8B-B14F-4D97-AF65-F5344CB8AC3E}">
        <p14:creationId xmlns:p14="http://schemas.microsoft.com/office/powerpoint/2010/main" val="41055441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E02F-789A-4EAD-E050-10A881FF4C21}"/>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B5607A99-CC05-4E7A-3378-7030222E6A5C}"/>
              </a:ext>
            </a:extLst>
          </p:cNvPr>
          <p:cNvSpPr>
            <a:spLocks noGrp="1"/>
          </p:cNvSpPr>
          <p:nvPr>
            <p:ph idx="1"/>
          </p:nvPr>
        </p:nvSpPr>
        <p:spPr/>
        <p:txBody>
          <a:bodyPr>
            <a:normAutofit/>
          </a:bodyPr>
          <a:lstStyle/>
          <a:p>
            <a:r>
              <a:rPr lang="en-US" dirty="0"/>
              <a:t>EWR is funded by a Department of Interior Tribal Electrification Program grant.  Our team’s pay, benefits, training, tools, equipment &amp; vehicle funding has been secured and will be available for five years.</a:t>
            </a:r>
          </a:p>
          <a:p>
            <a:r>
              <a:rPr lang="en-US" dirty="0"/>
              <a:t>The current administration’s DOI team has our awarded but undisbursed construction funding “on hold pending review”.</a:t>
            </a:r>
          </a:p>
          <a:p>
            <a:r>
              <a:rPr lang="en-US" dirty="0"/>
              <a:t>We are actively identifying and applying for additional federal grants and in partnership with the Jackson Hole Center for Global Affairs exploring non-governmental funding to cover our solar systems &amp; construction costs.</a:t>
            </a:r>
          </a:p>
          <a:p>
            <a:pPr marL="0" indent="0">
              <a:buNone/>
            </a:pPr>
            <a:endParaRPr lang="en-US" dirty="0"/>
          </a:p>
          <a:p>
            <a:r>
              <a:rPr lang="en-US" dirty="0"/>
              <a:t>Contact Sophie Rockefeller - </a:t>
            </a:r>
            <a:r>
              <a:rPr lang="en-US" dirty="0">
                <a:hlinkClick r:id="rId2"/>
              </a:rPr>
              <a:t>sophie.rockefeller@jhcga.org</a:t>
            </a:r>
            <a:endParaRPr lang="en-US" dirty="0"/>
          </a:p>
          <a:p>
            <a:r>
              <a:rPr lang="en-US" dirty="0">
                <a:hlinkClick r:id="rId3"/>
              </a:rPr>
              <a:t>www.jhcga.org</a:t>
            </a:r>
            <a:endParaRPr lang="en-US" dirty="0"/>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087" y="4746444"/>
            <a:ext cx="2167677" cy="21115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750" y="189046"/>
            <a:ext cx="1622337" cy="1622337"/>
          </a:xfrm>
          <a:prstGeom prst="rect">
            <a:avLst/>
          </a:prstGeom>
        </p:spPr>
      </p:pic>
    </p:spTree>
    <p:extLst>
      <p:ext uri="{BB962C8B-B14F-4D97-AF65-F5344CB8AC3E}">
        <p14:creationId xmlns:p14="http://schemas.microsoft.com/office/powerpoint/2010/main" val="3546985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Fundraising</a:t>
            </a:r>
          </a:p>
        </p:txBody>
      </p:sp>
      <p:sp>
        <p:nvSpPr>
          <p:cNvPr id="3" name="Content Placeholder 2"/>
          <p:cNvSpPr>
            <a:spLocks noGrp="1"/>
          </p:cNvSpPr>
          <p:nvPr>
            <p:ph idx="1"/>
          </p:nvPr>
        </p:nvSpPr>
        <p:spPr/>
        <p:txBody>
          <a:bodyPr/>
          <a:lstStyle/>
          <a:p>
            <a:r>
              <a:rPr lang="en-US" dirty="0"/>
              <a:t>The Nature Conservancy has generously pledged $20,000 in support of the Energize Wind River solar project.</a:t>
            </a:r>
          </a:p>
          <a:p>
            <a:r>
              <a:rPr lang="en-US" dirty="0"/>
              <a:t>This funding will be used to hire a non-governmental fundraising specialist to coordinate with JHCGA and other allies to kick-start our pursuit of philanthropic support.</a:t>
            </a:r>
          </a:p>
          <a:p>
            <a:endParaRPr lang="en-US" dirty="0"/>
          </a:p>
          <a:p>
            <a:r>
              <a:rPr lang="en-US" dirty="0"/>
              <a:t>Monika </a:t>
            </a:r>
            <a:r>
              <a:rPr lang="en-US" dirty="0" err="1"/>
              <a:t>Leininger</a:t>
            </a:r>
            <a:r>
              <a:rPr lang="en-US" dirty="0"/>
              <a:t> – Director of External Affairs, Wyoming</a:t>
            </a:r>
          </a:p>
          <a:p>
            <a:r>
              <a:rPr lang="en-US" dirty="0"/>
              <a:t>Email: </a:t>
            </a:r>
            <a:r>
              <a:rPr lang="en-US" dirty="0">
                <a:hlinkClick r:id="rId2"/>
              </a:rPr>
              <a:t>monika.leininger@tnc.org</a:t>
            </a:r>
            <a:endParaRPr lang="en-US" dirty="0"/>
          </a:p>
          <a:p>
            <a:r>
              <a:rPr lang="en-US" dirty="0"/>
              <a:t>Website: </a:t>
            </a:r>
            <a:r>
              <a:rPr lang="en-US" dirty="0">
                <a:hlinkClick r:id="rId3"/>
              </a:rPr>
              <a:t>https://www.nature.org/en-us/</a:t>
            </a:r>
            <a:endParaRPr lang="en-US" dirty="0"/>
          </a:p>
          <a:p>
            <a:endParaRPr lang="en-US" dirty="0"/>
          </a:p>
        </p:txBody>
      </p:sp>
      <p:pic>
        <p:nvPicPr>
          <p:cNvPr id="6" name="Picture 5"/>
          <p:cNvPicPr>
            <a:picLocks noChangeAspect="1"/>
          </p:cNvPicPr>
          <p:nvPr/>
        </p:nvPicPr>
        <p:blipFill>
          <a:blip r:embed="rId4"/>
          <a:stretch>
            <a:fillRect/>
          </a:stretch>
        </p:blipFill>
        <p:spPr>
          <a:xfrm>
            <a:off x="5975349" y="67082"/>
            <a:ext cx="2143125" cy="2143125"/>
          </a:xfrm>
          <a:prstGeom prst="rect">
            <a:avLst/>
          </a:prstGeom>
        </p:spPr>
      </p:pic>
    </p:spTree>
    <p:extLst>
      <p:ext uri="{BB962C8B-B14F-4D97-AF65-F5344CB8AC3E}">
        <p14:creationId xmlns:p14="http://schemas.microsoft.com/office/powerpoint/2010/main" val="181992395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 Native Initiative</a:t>
            </a:r>
          </a:p>
        </p:txBody>
      </p:sp>
      <p:sp>
        <p:nvSpPr>
          <p:cNvPr id="3" name="Content Placeholder 2"/>
          <p:cNvSpPr>
            <a:spLocks noGrp="1"/>
          </p:cNvSpPr>
          <p:nvPr>
            <p:ph idx="1"/>
          </p:nvPr>
        </p:nvSpPr>
        <p:spPr/>
        <p:txBody>
          <a:bodyPr>
            <a:normAutofit/>
          </a:bodyPr>
          <a:lstStyle/>
          <a:p>
            <a:r>
              <a:rPr lang="en-US" dirty="0"/>
              <a:t>The Wells Fargo Foundation &amp; Enterprise Community Partners have been flexible and responsive in offering assistance as our project has evolved.</a:t>
            </a:r>
          </a:p>
          <a:p>
            <a:r>
              <a:rPr lang="en-US" dirty="0"/>
              <a:t> They will be funding a Community Needs Assessment (CNA) which can be used to support future efforts to improve energy efficiency and sustainable electricity generation for the Wind River Reservation.</a:t>
            </a:r>
          </a:p>
          <a:p>
            <a:r>
              <a:rPr lang="en-US" dirty="0">
                <a:hlinkClick r:id="rId2"/>
              </a:rPr>
              <a:t>Invest Native video</a:t>
            </a:r>
            <a:endParaRPr lang="en-US" dirty="0"/>
          </a:p>
          <a:p>
            <a:pPr marL="0" indent="0">
              <a:buNone/>
            </a:pPr>
            <a:endParaRPr lang="en-US" dirty="0"/>
          </a:p>
          <a:p>
            <a:r>
              <a:rPr lang="en-US" dirty="0"/>
              <a:t>We have partnered with the Building Performance Association, a national non-profit experienced in conducting CNA’s and building successful Weatherization programs from the ground up, for this purpose.</a:t>
            </a:r>
          </a:p>
          <a:p>
            <a:r>
              <a:rPr lang="en-US" dirty="0">
                <a:solidFill>
                  <a:schemeClr val="accent2"/>
                </a:solidFill>
              </a:rPr>
              <a:t>building-performance.org</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680" y="7620"/>
            <a:ext cx="3576320" cy="2011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8080" y="5647783"/>
            <a:ext cx="2664823" cy="7554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2069" y="3420397"/>
            <a:ext cx="2299063" cy="1204028"/>
          </a:xfrm>
          <a:prstGeom prst="rect">
            <a:avLst/>
          </a:prstGeom>
        </p:spPr>
      </p:pic>
    </p:spTree>
    <p:extLst>
      <p:ext uri="{BB962C8B-B14F-4D97-AF65-F5344CB8AC3E}">
        <p14:creationId xmlns:p14="http://schemas.microsoft.com/office/powerpoint/2010/main" val="2134524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3633-BD2B-3E85-8FC3-CA099ADA2FA5}"/>
              </a:ext>
            </a:extLst>
          </p:cNvPr>
          <p:cNvSpPr>
            <a:spLocks noGrp="1"/>
          </p:cNvSpPr>
          <p:nvPr>
            <p:ph type="title"/>
          </p:nvPr>
        </p:nvSpPr>
        <p:spPr/>
        <p:txBody>
          <a:bodyPr/>
          <a:lstStyle/>
          <a:p>
            <a:r>
              <a:rPr lang="en-US" dirty="0"/>
              <a:t>Rural &amp; Remote Challenges</a:t>
            </a:r>
          </a:p>
        </p:txBody>
      </p:sp>
      <p:sp>
        <p:nvSpPr>
          <p:cNvPr id="3" name="Content Placeholder 2">
            <a:extLst>
              <a:ext uri="{FF2B5EF4-FFF2-40B4-BE49-F238E27FC236}">
                <a16:creationId xmlns:a16="http://schemas.microsoft.com/office/drawing/2014/main" id="{CF050131-243E-CD78-29F3-9B3B7B67D51B}"/>
              </a:ext>
            </a:extLst>
          </p:cNvPr>
          <p:cNvSpPr>
            <a:spLocks noGrp="1"/>
          </p:cNvSpPr>
          <p:nvPr>
            <p:ph idx="1"/>
          </p:nvPr>
        </p:nvSpPr>
        <p:spPr/>
        <p:txBody>
          <a:bodyPr>
            <a:normAutofit fontScale="92500"/>
          </a:bodyPr>
          <a:lstStyle/>
          <a:p>
            <a:r>
              <a:rPr lang="en-US" dirty="0"/>
              <a:t>The primary challenge we identified is child care.  This isn’t unique to the Wind River Reservation by any means but the rural &amp; remote nature of the community means potential solutions currently available are limited.</a:t>
            </a:r>
          </a:p>
          <a:p>
            <a:r>
              <a:rPr lang="en-US" dirty="0"/>
              <a:t>Reliable transportation from home to work and back again was quickly identified as the second most common hurdle, a problem made more acute by the regional winter climate.</a:t>
            </a:r>
          </a:p>
          <a:p>
            <a:r>
              <a:rPr lang="en-US" dirty="0"/>
              <a:t>We did advocate for direct solutions to both of these hurdles but ultimately were not allowed to use grant funds to directly address them.</a:t>
            </a:r>
          </a:p>
          <a:p>
            <a:endParaRPr lang="en-US" dirty="0"/>
          </a:p>
          <a:p>
            <a:r>
              <a:rPr lang="en-US" dirty="0"/>
              <a:t>Limited experience with solar in the community at large including our potential workforce as well as limited technology resources readily available were challenges we identified that our grant funding was able to directly address.</a:t>
            </a:r>
          </a:p>
          <a:p>
            <a:endParaRPr lang="en-US" dirty="0"/>
          </a:p>
        </p:txBody>
      </p:sp>
    </p:spTree>
    <p:extLst>
      <p:ext uri="{BB962C8B-B14F-4D97-AF65-F5344CB8AC3E}">
        <p14:creationId xmlns:p14="http://schemas.microsoft.com/office/powerpoint/2010/main" val="872714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&amp; Remote Solutions</a:t>
            </a: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a:p>
          <a:p>
            <a:r>
              <a:rPr lang="en-US" dirty="0"/>
              <a:t>After a great deal of pondering based on feedback from community members, particularly current tribal employees, we concluded the following.</a:t>
            </a:r>
          </a:p>
          <a:p>
            <a:r>
              <a:rPr lang="en-US" dirty="0"/>
              <a:t>Emphasize Flexibility in all things.  Be like water, use the path of least resistance and embrace change and transformation relentlessly.</a:t>
            </a:r>
          </a:p>
          <a:p>
            <a:r>
              <a:rPr lang="en-US" dirty="0"/>
              <a:t>Remote/Hybrid work options are a vital component to overcoming child care &amp; transportation concerns.  This solution also applies to field employees as we will be monitoring the PV systems we install actively and offer online training.</a:t>
            </a:r>
          </a:p>
          <a:p>
            <a:r>
              <a:rPr lang="en-US" dirty="0"/>
              <a:t>Networking &amp; Outreach activities were assigned broad definitions in our Scope of Work.  Our team members frequently attend tribal events representing our project but also learning about community needs/concerns.  This raises awareness about our project while simultaneously demonstrating our commitment to local employment within the community.</a:t>
            </a:r>
          </a:p>
          <a:p>
            <a:endParaRPr lang="en-US" dirty="0"/>
          </a:p>
        </p:txBody>
      </p:sp>
      <p:pic>
        <p:nvPicPr>
          <p:cNvPr id="5" name="Picture 4" descr="A waterfall in a canyon&#10;&#10;AI-generated content may be incorrect.">
            <a:extLst>
              <a:ext uri="{FF2B5EF4-FFF2-40B4-BE49-F238E27FC236}">
                <a16:creationId xmlns:a16="http://schemas.microsoft.com/office/drawing/2014/main" id="{4961D32A-9525-AA0F-39D8-9F054D049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3800" y="-2270"/>
            <a:ext cx="3378200" cy="2533650"/>
          </a:xfrm>
          <a:prstGeom prst="rect">
            <a:avLst/>
          </a:prstGeom>
        </p:spPr>
      </p:pic>
    </p:spTree>
    <p:extLst>
      <p:ext uri="{BB962C8B-B14F-4D97-AF65-F5344CB8AC3E}">
        <p14:creationId xmlns:p14="http://schemas.microsoft.com/office/powerpoint/2010/main" val="411704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315" y="1960521"/>
            <a:ext cx="2659905" cy="757030"/>
          </a:xfrm>
        </p:spPr>
        <p:txBody>
          <a:bodyPr>
            <a:normAutofit/>
          </a:bodyPr>
          <a:lstStyle/>
          <a:p>
            <a:r>
              <a:rPr lang="en-US" sz="2400" dirty="0"/>
              <a:t>Indigenous</a:t>
            </a:r>
          </a:p>
        </p:txBody>
      </p:sp>
      <p:sp>
        <p:nvSpPr>
          <p:cNvPr id="3" name="Content Placeholder 2"/>
          <p:cNvSpPr>
            <a:spLocks noGrp="1"/>
          </p:cNvSpPr>
          <p:nvPr>
            <p:ph idx="1"/>
          </p:nvPr>
        </p:nvSpPr>
        <p:spPr>
          <a:xfrm>
            <a:off x="2384991" y="2988733"/>
            <a:ext cx="4596379" cy="3629781"/>
          </a:xfrm>
        </p:spPr>
        <p:txBody>
          <a:bodyPr>
            <a:normAutofit fontScale="92500" lnSpcReduction="20000"/>
          </a:bodyPr>
          <a:lstStyle/>
          <a:p>
            <a:r>
              <a:rPr lang="en-US" dirty="0">
                <a:hlinkClick r:id="rId2"/>
              </a:rPr>
              <a:t>LEMA EWR video</a:t>
            </a:r>
            <a:endParaRPr lang="en-US" dirty="0"/>
          </a:p>
          <a:p>
            <a:endParaRPr lang="en-US" dirty="0"/>
          </a:p>
          <a:p>
            <a:r>
              <a:rPr lang="en-US" dirty="0"/>
              <a:t>American manufactured technology company.</a:t>
            </a:r>
          </a:p>
          <a:p>
            <a:endParaRPr lang="en-US" dirty="0"/>
          </a:p>
          <a:p>
            <a:r>
              <a:rPr lang="en-US" dirty="0"/>
              <a:t>Generously providing advice, support and technical knowledge.</a:t>
            </a:r>
          </a:p>
          <a:p>
            <a:endParaRPr lang="en-US" dirty="0"/>
          </a:p>
          <a:p>
            <a:r>
              <a:rPr lang="en-US" dirty="0"/>
              <a:t>Contact Info: Ezra Wells</a:t>
            </a:r>
          </a:p>
          <a:p>
            <a:r>
              <a:rPr lang="en-US" dirty="0"/>
              <a:t>Email: </a:t>
            </a:r>
            <a:r>
              <a:rPr lang="en-US" dirty="0">
                <a:hlinkClick r:id="rId3"/>
              </a:rPr>
              <a:t>ezra.wells@lema.io</a:t>
            </a:r>
            <a:endParaRPr lang="en-US" dirty="0"/>
          </a:p>
          <a:p>
            <a:r>
              <a:rPr lang="en-US" dirty="0"/>
              <a:t>Website: </a:t>
            </a:r>
            <a:r>
              <a:rPr lang="en-US" dirty="0">
                <a:hlinkClick r:id="rId4"/>
              </a:rPr>
              <a:t>www.lema.io/solutions</a:t>
            </a:r>
            <a:endParaRPr lang="en-US" dirty="0"/>
          </a:p>
        </p:txBody>
      </p:sp>
      <p:pic>
        <p:nvPicPr>
          <p:cNvPr id="6" name="Picture 5" descr="Two men standing in front of solar panels&#10;&#10;AI-generated content may be incorrect.">
            <a:extLst>
              <a:ext uri="{FF2B5EF4-FFF2-40B4-BE49-F238E27FC236}">
                <a16:creationId xmlns:a16="http://schemas.microsoft.com/office/drawing/2014/main" id="{336DE5D7-B3BB-0098-6BF0-31888D412310}"/>
              </a:ext>
            </a:extLst>
          </p:cNvPr>
          <p:cNvPicPr>
            <a:picLocks noChangeAspect="1"/>
          </p:cNvPicPr>
          <p:nvPr/>
        </p:nvPicPr>
        <p:blipFill>
          <a:blip r:embed="rId5" cstate="print">
            <a:extLst>
              <a:ext uri="{28A0092B-C50C-407E-A947-70E740481C1C}">
                <a14:useLocalDpi xmlns:a14="http://schemas.microsoft.com/office/drawing/2010/main" val="0"/>
              </a:ext>
            </a:extLst>
          </a:blip>
          <a:srcRect t="5207" b="18277"/>
          <a:stretch/>
        </p:blipFill>
        <p:spPr>
          <a:xfrm>
            <a:off x="6981371" y="3786118"/>
            <a:ext cx="5023848" cy="2884963"/>
          </a:xfrm>
          <a:prstGeom prst="rect">
            <a:avLst/>
          </a:prstGeom>
        </p:spPr>
      </p:pic>
      <p:pic>
        <p:nvPicPr>
          <p:cNvPr id="10" name="Picture 9" descr="A black background with a black border&#10;&#10;AI-generated content may be incorrect.">
            <a:extLst>
              <a:ext uri="{FF2B5EF4-FFF2-40B4-BE49-F238E27FC236}">
                <a16:creationId xmlns:a16="http://schemas.microsoft.com/office/drawing/2014/main" id="{B052C903-7958-5252-EE6C-E07E6B3816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5959" y="-35326"/>
            <a:ext cx="4375412" cy="3024059"/>
          </a:xfrm>
          <a:prstGeom prst="rect">
            <a:avLst/>
          </a:prstGeom>
        </p:spPr>
      </p:pic>
      <p:pic>
        <p:nvPicPr>
          <p:cNvPr id="5" name="Picture 4" descr="A group of people in a room&#10;&#10;AI-generated content may be incorrect.">
            <a:extLst>
              <a:ext uri="{FF2B5EF4-FFF2-40B4-BE49-F238E27FC236}">
                <a16:creationId xmlns:a16="http://schemas.microsoft.com/office/drawing/2014/main" id="{0E9FAEB5-EF3D-342C-3257-C3044D3A8047}"/>
              </a:ext>
            </a:extLst>
          </p:cNvPr>
          <p:cNvPicPr>
            <a:picLocks noChangeAspect="1"/>
          </p:cNvPicPr>
          <p:nvPr/>
        </p:nvPicPr>
        <p:blipFill>
          <a:blip r:embed="rId7" cstate="print">
            <a:extLst>
              <a:ext uri="{28A0092B-C50C-407E-A947-70E740481C1C}">
                <a14:useLocalDpi xmlns:a14="http://schemas.microsoft.com/office/drawing/2010/main" val="0"/>
              </a:ext>
            </a:extLst>
          </a:blip>
          <a:srcRect l="23124" r="24222"/>
          <a:stretch/>
        </p:blipFill>
        <p:spPr>
          <a:xfrm rot="5400000">
            <a:off x="7732638" y="-634856"/>
            <a:ext cx="3524657" cy="5020504"/>
          </a:xfrm>
          <a:prstGeom prst="rect">
            <a:avLst/>
          </a:prstGeom>
        </p:spPr>
      </p:pic>
    </p:spTree>
    <p:extLst>
      <p:ext uri="{BB962C8B-B14F-4D97-AF65-F5344CB8AC3E}">
        <p14:creationId xmlns:p14="http://schemas.microsoft.com/office/powerpoint/2010/main" val="1847816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F1DF-2C0C-B221-2AB0-4A857F5358C6}"/>
              </a:ext>
            </a:extLst>
          </p:cNvPr>
          <p:cNvSpPr>
            <a:spLocks noGrp="1"/>
          </p:cNvSpPr>
          <p:nvPr>
            <p:ph type="title"/>
          </p:nvPr>
        </p:nvSpPr>
        <p:spPr>
          <a:xfrm>
            <a:off x="5863175" y="562420"/>
            <a:ext cx="8911687" cy="1280890"/>
          </a:xfrm>
        </p:spPr>
        <p:txBody>
          <a:bodyPr/>
          <a:lstStyle/>
          <a:p>
            <a:r>
              <a:rPr lang="en-US" dirty="0"/>
              <a:t>“Capacity Building”</a:t>
            </a:r>
          </a:p>
        </p:txBody>
      </p:sp>
      <p:sp>
        <p:nvSpPr>
          <p:cNvPr id="3" name="Content Placeholder 2">
            <a:extLst>
              <a:ext uri="{FF2B5EF4-FFF2-40B4-BE49-F238E27FC236}">
                <a16:creationId xmlns:a16="http://schemas.microsoft.com/office/drawing/2014/main" id="{0B857A80-B5E0-1A90-B689-B4B1E4E5ED3B}"/>
              </a:ext>
            </a:extLst>
          </p:cNvPr>
          <p:cNvSpPr>
            <a:spLocks noGrp="1"/>
          </p:cNvSpPr>
          <p:nvPr>
            <p:ph idx="1"/>
          </p:nvPr>
        </p:nvSpPr>
        <p:spPr/>
        <p:txBody>
          <a:bodyPr>
            <a:normAutofit fontScale="92500"/>
          </a:bodyPr>
          <a:lstStyle/>
          <a:p>
            <a:r>
              <a:rPr lang="en-US" dirty="0"/>
              <a:t>Many programs start from a place where the traditional/business definition of capacity is a goal for down the road, identifying sustainable building blocks and foundations is truly where a project’s focus should revolve.</a:t>
            </a:r>
          </a:p>
          <a:p>
            <a:r>
              <a:rPr lang="en-US" dirty="0"/>
              <a:t>Our initial planning phase emphasized team building &amp; training.  However, after the recent election our administrative team decided to rapidly pivot prioritizing efforts to secure implementation funding in every conceivable fashion.  Our team responded beautifully despite the increased pressure &amp; uncertainty.</a:t>
            </a:r>
          </a:p>
          <a:p>
            <a:pPr marL="0" indent="0">
              <a:buNone/>
            </a:pPr>
            <a:endParaRPr lang="en-US" dirty="0"/>
          </a:p>
          <a:p>
            <a:pPr marL="0" indent="0" algn="ctr">
              <a:buNone/>
            </a:pPr>
            <a:r>
              <a:rPr lang="en-US" dirty="0"/>
              <a:t>Still being addressed:</a:t>
            </a:r>
          </a:p>
          <a:p>
            <a:r>
              <a:rPr lang="en-US" dirty="0"/>
              <a:t>Fundraising efforts &amp; grant applications are sadly often seen as a zero-sum game often creating an adversarial relationship between tribal organizations that could be ideal partners.  Our team is striving to bridge this gap.</a:t>
            </a:r>
          </a:p>
        </p:txBody>
      </p:sp>
      <p:pic>
        <p:nvPicPr>
          <p:cNvPr id="5" name="Picture 4" descr="A stack of colorful building blocks&#10;&#10;AI-generated content may be incorrect.">
            <a:extLst>
              <a:ext uri="{FF2B5EF4-FFF2-40B4-BE49-F238E27FC236}">
                <a16:creationId xmlns:a16="http://schemas.microsoft.com/office/drawing/2014/main" id="{BE604A68-74D4-8D94-1130-D57AFDDB3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75" y="81185"/>
            <a:ext cx="2638425" cy="1762125"/>
          </a:xfrm>
          <a:prstGeom prst="rect">
            <a:avLst/>
          </a:prstGeom>
        </p:spPr>
      </p:pic>
    </p:spTree>
    <p:extLst>
      <p:ext uri="{BB962C8B-B14F-4D97-AF65-F5344CB8AC3E}">
        <p14:creationId xmlns:p14="http://schemas.microsoft.com/office/powerpoint/2010/main" val="469165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F597-6D58-23CB-95CE-D85DE75B238E}"/>
              </a:ext>
            </a:extLst>
          </p:cNvPr>
          <p:cNvSpPr>
            <a:spLocks noGrp="1"/>
          </p:cNvSpPr>
          <p:nvPr>
            <p:ph type="title"/>
          </p:nvPr>
        </p:nvSpPr>
        <p:spPr/>
        <p:txBody>
          <a:bodyPr/>
          <a:lstStyle/>
          <a:p>
            <a:r>
              <a:rPr lang="en-US" dirty="0"/>
              <a:t>638 Contract, Looking Ahead</a:t>
            </a:r>
          </a:p>
        </p:txBody>
      </p:sp>
      <p:sp>
        <p:nvSpPr>
          <p:cNvPr id="3" name="Content Placeholder 2">
            <a:extLst>
              <a:ext uri="{FF2B5EF4-FFF2-40B4-BE49-F238E27FC236}">
                <a16:creationId xmlns:a16="http://schemas.microsoft.com/office/drawing/2014/main" id="{4990FB31-A7F7-D053-F5FC-38C652DD030E}"/>
              </a:ext>
            </a:extLst>
          </p:cNvPr>
          <p:cNvSpPr>
            <a:spLocks noGrp="1"/>
          </p:cNvSpPr>
          <p:nvPr>
            <p:ph idx="1"/>
          </p:nvPr>
        </p:nvSpPr>
        <p:spPr/>
        <p:txBody>
          <a:bodyPr/>
          <a:lstStyle/>
          <a:p>
            <a:r>
              <a:rPr lang="en-US" dirty="0"/>
              <a:t>At the end of our 5 year grant funding, we are obligated to become a completely self-sustaining entity.  While exciting this fact requires significant planning and careful consideration from multiple perspectives.</a:t>
            </a:r>
          </a:p>
          <a:p>
            <a:endParaRPr lang="en-US" dirty="0"/>
          </a:p>
          <a:p>
            <a:r>
              <a:rPr lang="en-US" dirty="0"/>
              <a:t>If we become a business, it is likely our field staff would need to be willing to spend extended time away from home/family.  This would reduce two advantages our employees LOVE about working in their own community.</a:t>
            </a:r>
          </a:p>
          <a:p>
            <a:endParaRPr lang="en-US" dirty="0"/>
          </a:p>
          <a:p>
            <a:r>
              <a:rPr lang="en-US" dirty="0"/>
              <a:t>If we become a non-profit, we are likely going to be largely reliant on federal funding which can… fluctuate.</a:t>
            </a:r>
          </a:p>
        </p:txBody>
      </p:sp>
    </p:spTree>
    <p:extLst>
      <p:ext uri="{BB962C8B-B14F-4D97-AF65-F5344CB8AC3E}">
        <p14:creationId xmlns:p14="http://schemas.microsoft.com/office/powerpoint/2010/main" val="3912603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2055</TotalTime>
  <Words>1202</Words>
  <Application>Microsoft Macintosh PowerPoint</Application>
  <PresentationFormat>Widescreen</PresentationFormat>
  <Paragraphs>105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Century Gothic</vt:lpstr>
      <vt:lpstr>Wingdings 3</vt:lpstr>
      <vt:lpstr>Wisp</vt:lpstr>
      <vt:lpstr>A Community Solar Project benefiting the  Wind River Reservation</vt:lpstr>
      <vt:lpstr>Funding</vt:lpstr>
      <vt:lpstr>Fundraising</vt:lpstr>
      <vt:lpstr>Invest Native Initiative</vt:lpstr>
      <vt:lpstr>Rural &amp; Remote Challenges</vt:lpstr>
      <vt:lpstr>Rural &amp; Remote Solutions</vt:lpstr>
      <vt:lpstr>Indigenous</vt:lpstr>
      <vt:lpstr>“Capacity Building”</vt:lpstr>
      <vt:lpstr>638 Contract, Looking Ahead</vt:lpstr>
      <vt:lpstr>DOI, EPA, USDA no longer just DOE</vt:lpstr>
      <vt:lpstr>Free online resources we use</vt:lpstr>
      <vt:lpstr>Request for Proposals</vt:lpstr>
      <vt:lpstr>Thanks for your hard work!</vt:lpstr>
      <vt:lpstr>Thank you Tribal Leadership &amp; Organizations!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Community Solar Project benefiting the  Wind River Reservation</dc:title>
  <dc:creator>Levi Purdum</dc:creator>
  <cp:lastModifiedBy>Kieren Daley Laursen</cp:lastModifiedBy>
  <cp:revision>66</cp:revision>
  <dcterms:created xsi:type="dcterms:W3CDTF">2025-01-28T17:05:44Z</dcterms:created>
  <dcterms:modified xsi:type="dcterms:W3CDTF">2025-03-19T19:55:46Z</dcterms:modified>
</cp:coreProperties>
</file>