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ls" ContentType="application/vnd.ms-excel"/>
  <Default Extension="xml" ContentType="application/xml"/>
  <Override PartName="/ppt/diagrams/data1.xml" ContentType="application/vnd.openxmlformats-officedocument.drawingml.diagramData+xml"/>
  <Override PartName="/ppt/presentation.xml" ContentType="application/vnd.openxmlformats-officedocument.presentationml.presentation.main+xml"/>
  <Override PartName="/ppt/slides/slide59.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58.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50.xml" ContentType="application/vnd.openxmlformats-officedocument.presentationml.slide+xml"/>
  <Override PartName="/ppt/slides/slide49.xml" ContentType="application/vnd.openxmlformats-officedocument.presentationml.slide+xml"/>
  <Override PartName="/ppt/slides/slide48.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7.xml" ContentType="application/vnd.openxmlformats-officedocument.presentationml.slide+xml"/>
  <Override PartName="/ppt/slides/slide56.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1.xml" ContentType="application/vnd.openxmlformats-officedocument.presentationml.slide+xml"/>
  <Override PartName="/ppt/slides/slide6.xml" ContentType="application/vnd.openxmlformats-officedocument.presentationml.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slideLayouts/slideLayout12.xml" ContentType="application/vnd.openxmlformats-officedocument.presentationml.slideLayout+xml"/>
  <Override PartName="/ppt/notesSlides/notesSlide21.xml" ContentType="application/vnd.openxmlformats-officedocument.presentationml.notesSlide+xml"/>
  <Override PartName="/ppt/slideLayouts/slideLayout11.xml" ContentType="application/vnd.openxmlformats-officedocument.presentationml.slideLayout+xml"/>
  <Override PartName="/ppt/notesSlides/notesSlide22.xml" ContentType="application/vnd.openxmlformats-officedocument.presentationml.notesSlide+xml"/>
  <Override PartName="/ppt/notesSlides/notesSlide1.xml" ContentType="application/vnd.openxmlformats-officedocument.presentationml.notesSlide+xml"/>
  <Override PartName="/ppt/notesSlides/notesSlide18.xml" ContentType="application/vnd.openxmlformats-officedocument.presentationml.notesSlide+xml"/>
  <Override PartName="/ppt/notesSlides/notesSlide3.xml" ContentType="application/vnd.openxmlformats-officedocument.presentationml.notes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slideLayouts/slideLayout10.xml" ContentType="application/vnd.openxmlformats-officedocument.presentationml.slideLayout+xml"/>
  <Override PartName="/ppt/notesSlides/notesSlide23.xml" ContentType="application/vnd.openxmlformats-officedocument.presentationml.notesSlid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30.xml" ContentType="application/vnd.openxmlformats-officedocument.presentationml.notesSlide+xml"/>
  <Override PartName="/ppt/notesSlides/notesSlide29.xml" ContentType="application/vnd.openxmlformats-officedocument.presentationml.notesSlide+xml"/>
  <Override PartName="/ppt/slideLayouts/slideLayout5.xml" ContentType="application/vnd.openxmlformats-officedocument.presentationml.slideLayout+xml"/>
  <Override PartName="/ppt/slideLayouts/slideLayout9.xml" ContentType="application/vnd.openxmlformats-officedocument.presentationml.slideLayou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slideLayouts/slideLayout8.xml" ContentType="application/vnd.openxmlformats-officedocument.presentationml.slideLayout+xml"/>
  <Override PartName="/ppt/notesSlides/notesSlide26.xml" ContentType="application/vnd.openxmlformats-officedocument.presentationml.notesSlide+xml"/>
  <Override PartName="/ppt/slideLayouts/slideLayout7.xml" ContentType="application/vnd.openxmlformats-officedocument.presentationml.slideLayout+xml"/>
  <Override PartName="/ppt/notesSlides/notesSlide27.xml" ContentType="application/vnd.openxmlformats-officedocument.presentationml.notesSlide+xml"/>
  <Override PartName="/ppt/slideLayouts/slideLayout6.xml" ContentType="application/vnd.openxmlformats-officedocument.presentationml.slideLayout+xml"/>
  <Override PartName="/ppt/notesSlides/notesSlide28.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6.xml" ContentType="application/vnd.openxmlformats-officedocument.presentationml.notesSlide+xml"/>
  <Override PartName="/ppt/notesSlides/notesSlide4.xml" ContentType="application/vnd.openxmlformats-officedocument.presentationml.notesSlide+xml"/>
  <Override PartName="/ppt/notesSlides/notesSlide7.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15.xml" ContentType="application/vnd.openxmlformats-officedocument.presentationml.notesSlide+xml"/>
  <Override PartName="/ppt/handoutMasters/handoutMaster1.xml" ContentType="application/vnd.openxmlformats-officedocument.presentationml.handoutMaster+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commentAuthors.xml" ContentType="application/vnd.openxmlformats-officedocument.presentationml.commentAuthors+xml"/>
  <Override PartName="/ppt/diagrams/quickStyle1.xml" ContentType="application/vnd.openxmlformats-officedocument.drawingml.diagramStyle+xml"/>
  <Override PartName="/ppt/diagrams/colors1.xml" ContentType="application/vnd.openxmlformats-officedocument.drawingml.diagramColors+xml"/>
  <Override PartName="/ppt/diagrams/layout1.xml" ContentType="application/vnd.openxmlformats-officedocument.drawingml.diagramLayout+xml"/>
  <Override PartName="/ppt/diagrams/drawing1.xml" ContentType="application/vnd.ms-office.drawingml.diagramDrawing+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91" r:id="rId1"/>
  </p:sldMasterIdLst>
  <p:notesMasterIdLst>
    <p:notesMasterId r:id="rId61"/>
  </p:notesMasterIdLst>
  <p:handoutMasterIdLst>
    <p:handoutMasterId r:id="rId62"/>
  </p:handoutMasterIdLst>
  <p:sldIdLst>
    <p:sldId id="256" r:id="rId2"/>
    <p:sldId id="322" r:id="rId3"/>
    <p:sldId id="323" r:id="rId4"/>
    <p:sldId id="510" r:id="rId5"/>
    <p:sldId id="449" r:id="rId6"/>
    <p:sldId id="450" r:id="rId7"/>
    <p:sldId id="432" r:id="rId8"/>
    <p:sldId id="514" r:id="rId9"/>
    <p:sldId id="459" r:id="rId10"/>
    <p:sldId id="573" r:id="rId11"/>
    <p:sldId id="460" r:id="rId12"/>
    <p:sldId id="461" r:id="rId13"/>
    <p:sldId id="462" r:id="rId14"/>
    <p:sldId id="468" r:id="rId15"/>
    <p:sldId id="467" r:id="rId16"/>
    <p:sldId id="469" r:id="rId17"/>
    <p:sldId id="578" r:id="rId18"/>
    <p:sldId id="576" r:id="rId19"/>
    <p:sldId id="472" r:id="rId20"/>
    <p:sldId id="474" r:id="rId21"/>
    <p:sldId id="483" r:id="rId22"/>
    <p:sldId id="484" r:id="rId23"/>
    <p:sldId id="485" r:id="rId24"/>
    <p:sldId id="487" r:id="rId25"/>
    <p:sldId id="488" r:id="rId26"/>
    <p:sldId id="489" r:id="rId27"/>
    <p:sldId id="490" r:id="rId28"/>
    <p:sldId id="498" r:id="rId29"/>
    <p:sldId id="500" r:id="rId30"/>
    <p:sldId id="501" r:id="rId31"/>
    <p:sldId id="521" r:id="rId32"/>
    <p:sldId id="524" r:id="rId33"/>
    <p:sldId id="529" r:id="rId34"/>
    <p:sldId id="594" r:id="rId35"/>
    <p:sldId id="590" r:id="rId36"/>
    <p:sldId id="580" r:id="rId37"/>
    <p:sldId id="532" r:id="rId38"/>
    <p:sldId id="584" r:id="rId39"/>
    <p:sldId id="585" r:id="rId40"/>
    <p:sldId id="586" r:id="rId41"/>
    <p:sldId id="533" r:id="rId42"/>
    <p:sldId id="537" r:id="rId43"/>
    <p:sldId id="591" r:id="rId44"/>
    <p:sldId id="538" r:id="rId45"/>
    <p:sldId id="539" r:id="rId46"/>
    <p:sldId id="543" r:id="rId47"/>
    <p:sldId id="592" r:id="rId48"/>
    <p:sldId id="593" r:id="rId49"/>
    <p:sldId id="544" r:id="rId50"/>
    <p:sldId id="548" r:id="rId51"/>
    <p:sldId id="571" r:id="rId52"/>
    <p:sldId id="587" r:id="rId53"/>
    <p:sldId id="549" r:id="rId54"/>
    <p:sldId id="550" r:id="rId55"/>
    <p:sldId id="554" r:id="rId56"/>
    <p:sldId id="555" r:id="rId57"/>
    <p:sldId id="558" r:id="rId58"/>
    <p:sldId id="579" r:id="rId59"/>
    <p:sldId id="506" r:id="rId60"/>
  </p:sldIdLst>
  <p:sldSz cx="13004800" cy="9753600"/>
  <p:notesSz cx="7010400" cy="9296400"/>
  <p:defaultTextStyle>
    <a:defPPr>
      <a:defRPr lang="en-US"/>
    </a:defPPr>
    <a:lvl1pPr algn="ctr" rtl="0" fontAlgn="base">
      <a:spcBef>
        <a:spcPct val="0"/>
      </a:spcBef>
      <a:spcAft>
        <a:spcPct val="0"/>
      </a:spcAft>
      <a:defRPr sz="3000" kern="1200">
        <a:solidFill>
          <a:srgbClr val="263750"/>
        </a:solidFill>
        <a:latin typeface="Palatino" charset="0"/>
        <a:ea typeface="ヒラギノ明朝 ProN W3" charset="0"/>
        <a:cs typeface="ヒラギノ明朝 ProN W3" charset="0"/>
        <a:sym typeface="Palatino" charset="0"/>
      </a:defRPr>
    </a:lvl1pPr>
    <a:lvl2pPr marL="457200" algn="ctr" rtl="0" fontAlgn="base">
      <a:spcBef>
        <a:spcPct val="0"/>
      </a:spcBef>
      <a:spcAft>
        <a:spcPct val="0"/>
      </a:spcAft>
      <a:defRPr sz="3000" kern="1200">
        <a:solidFill>
          <a:srgbClr val="263750"/>
        </a:solidFill>
        <a:latin typeface="Palatino" charset="0"/>
        <a:ea typeface="ヒラギノ明朝 ProN W3" charset="0"/>
        <a:cs typeface="ヒラギノ明朝 ProN W3" charset="0"/>
        <a:sym typeface="Palatino" charset="0"/>
      </a:defRPr>
    </a:lvl2pPr>
    <a:lvl3pPr marL="914400" algn="ctr" rtl="0" fontAlgn="base">
      <a:spcBef>
        <a:spcPct val="0"/>
      </a:spcBef>
      <a:spcAft>
        <a:spcPct val="0"/>
      </a:spcAft>
      <a:defRPr sz="3000" kern="1200">
        <a:solidFill>
          <a:srgbClr val="263750"/>
        </a:solidFill>
        <a:latin typeface="Palatino" charset="0"/>
        <a:ea typeface="ヒラギノ明朝 ProN W3" charset="0"/>
        <a:cs typeface="ヒラギノ明朝 ProN W3" charset="0"/>
        <a:sym typeface="Palatino" charset="0"/>
      </a:defRPr>
    </a:lvl3pPr>
    <a:lvl4pPr marL="1371600" algn="ctr" rtl="0" fontAlgn="base">
      <a:spcBef>
        <a:spcPct val="0"/>
      </a:spcBef>
      <a:spcAft>
        <a:spcPct val="0"/>
      </a:spcAft>
      <a:defRPr sz="3000" kern="1200">
        <a:solidFill>
          <a:srgbClr val="263750"/>
        </a:solidFill>
        <a:latin typeface="Palatino" charset="0"/>
        <a:ea typeface="ヒラギノ明朝 ProN W3" charset="0"/>
        <a:cs typeface="ヒラギノ明朝 ProN W3" charset="0"/>
        <a:sym typeface="Palatino" charset="0"/>
      </a:defRPr>
    </a:lvl4pPr>
    <a:lvl5pPr marL="1828800" algn="ctr" rtl="0" fontAlgn="base">
      <a:spcBef>
        <a:spcPct val="0"/>
      </a:spcBef>
      <a:spcAft>
        <a:spcPct val="0"/>
      </a:spcAft>
      <a:defRPr sz="3000" kern="1200">
        <a:solidFill>
          <a:srgbClr val="263750"/>
        </a:solidFill>
        <a:latin typeface="Palatino" charset="0"/>
        <a:ea typeface="ヒラギノ明朝 ProN W3" charset="0"/>
        <a:cs typeface="ヒラギノ明朝 ProN W3" charset="0"/>
        <a:sym typeface="Palatino" charset="0"/>
      </a:defRPr>
    </a:lvl5pPr>
    <a:lvl6pPr marL="2286000" algn="l" defTabSz="457200" rtl="0" eaLnBrk="1" latinLnBrk="0" hangingPunct="1">
      <a:defRPr sz="3000" kern="1200">
        <a:solidFill>
          <a:srgbClr val="263750"/>
        </a:solidFill>
        <a:latin typeface="Palatino" charset="0"/>
        <a:ea typeface="ヒラギノ明朝 ProN W3" charset="0"/>
        <a:cs typeface="ヒラギノ明朝 ProN W3" charset="0"/>
        <a:sym typeface="Palatino" charset="0"/>
      </a:defRPr>
    </a:lvl6pPr>
    <a:lvl7pPr marL="2743200" algn="l" defTabSz="457200" rtl="0" eaLnBrk="1" latinLnBrk="0" hangingPunct="1">
      <a:defRPr sz="3000" kern="1200">
        <a:solidFill>
          <a:srgbClr val="263750"/>
        </a:solidFill>
        <a:latin typeface="Palatino" charset="0"/>
        <a:ea typeface="ヒラギノ明朝 ProN W3" charset="0"/>
        <a:cs typeface="ヒラギノ明朝 ProN W3" charset="0"/>
        <a:sym typeface="Palatino" charset="0"/>
      </a:defRPr>
    </a:lvl7pPr>
    <a:lvl8pPr marL="3200400" algn="l" defTabSz="457200" rtl="0" eaLnBrk="1" latinLnBrk="0" hangingPunct="1">
      <a:defRPr sz="3000" kern="1200">
        <a:solidFill>
          <a:srgbClr val="263750"/>
        </a:solidFill>
        <a:latin typeface="Palatino" charset="0"/>
        <a:ea typeface="ヒラギノ明朝 ProN W3" charset="0"/>
        <a:cs typeface="ヒラギノ明朝 ProN W3" charset="0"/>
        <a:sym typeface="Palatino" charset="0"/>
      </a:defRPr>
    </a:lvl8pPr>
    <a:lvl9pPr marL="3657600" algn="l" defTabSz="457200" rtl="0" eaLnBrk="1" latinLnBrk="0" hangingPunct="1">
      <a:defRPr sz="3000" kern="1200">
        <a:solidFill>
          <a:srgbClr val="263750"/>
        </a:solidFill>
        <a:latin typeface="Palatino" charset="0"/>
        <a:ea typeface="ヒラギノ明朝 ProN W3" charset="0"/>
        <a:cs typeface="ヒラギノ明朝 ProN W3" charset="0"/>
        <a:sym typeface="Palatino" charset="0"/>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aul Lumley" initials="PL"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5D5"/>
    <a:srgbClr val="FFE697"/>
    <a:srgbClr val="FFDB69"/>
    <a:srgbClr val="53111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82" autoAdjust="0"/>
    <p:restoredTop sz="94660"/>
  </p:normalViewPr>
  <p:slideViewPr>
    <p:cSldViewPr>
      <p:cViewPr varScale="1">
        <p:scale>
          <a:sx n="44" d="100"/>
          <a:sy n="44" d="100"/>
        </p:scale>
        <p:origin x="102" y="60"/>
      </p:cViewPr>
      <p:guideLst>
        <p:guide orient="horz" pos="3072"/>
        <p:guide pos="4096"/>
      </p:guideLst>
    </p:cSldViewPr>
  </p:slideViewPr>
  <p:notesTextViewPr>
    <p:cViewPr>
      <p:scale>
        <a:sx n="100" d="100"/>
        <a:sy n="100" d="100"/>
      </p:scale>
      <p:origin x="0" y="0"/>
    </p:cViewPr>
  </p:notesTextViewPr>
  <p:sorterViewPr>
    <p:cViewPr>
      <p:scale>
        <a:sx n="66" d="100"/>
        <a:sy n="66" d="100"/>
      </p:scale>
      <p:origin x="0" y="1296"/>
    </p:cViewPr>
  </p:sorterViewPr>
  <p:notesViewPr>
    <p:cSldViewPr snapToGrid="0" snapToObjects="1">
      <p:cViewPr varScale="1">
        <p:scale>
          <a:sx n="72" d="100"/>
          <a:sy n="72" d="100"/>
        </p:scale>
        <p:origin x="-2200" y="-10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commentAuthors" Target="commentAuthors.xml"/><Relationship Id="rId68"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69" Type="http://schemas.openxmlformats.org/officeDocument/2006/relationships/customXml" Target="../customXml/item2.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70"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2" Type="http://schemas.openxmlformats.org/officeDocument/2006/relationships/oleObject" Target="file:///\\fishspawn\Vol1\Depts\gis\project\climate_change\David_work\Accords_Work\CCProjYear2\ModelRuns\SummarySheets\CombinedwAnalysis.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fishspawn\Vol1\Depts\gis\project\climate_change\David_work\Accords_Work\CCProjYear2\ModelRuns\SummarySheets\CombinedwAnalysis.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1186049855064497E-2"/>
          <c:y val="9.1254275033802998E-2"/>
          <c:w val="0.63546684567290002"/>
          <c:h val="0.82439672313688095"/>
        </c:manualLayout>
      </c:layout>
      <c:lineChart>
        <c:grouping val="standard"/>
        <c:varyColors val="0"/>
        <c:ser>
          <c:idx val="0"/>
          <c:order val="0"/>
          <c:tx>
            <c:v>A1B Scenario</c:v>
          </c:tx>
          <c:marker>
            <c:symbol val="none"/>
          </c:marker>
          <c:cat>
            <c:strRef>
              <c:f>Analysis!$A$6:$A$9</c:f>
              <c:strCache>
                <c:ptCount val="4"/>
                <c:pt idx="0">
                  <c:v>2010</c:v>
                </c:pt>
                <c:pt idx="1">
                  <c:v>2020s</c:v>
                </c:pt>
                <c:pt idx="2">
                  <c:v>2040s</c:v>
                </c:pt>
                <c:pt idx="3">
                  <c:v>2080s</c:v>
                </c:pt>
              </c:strCache>
            </c:strRef>
          </c:cat>
          <c:val>
            <c:numRef>
              <c:f>(Analysis!$A$2,Analysis!$F$2,Analysis!$K$2,Analysis!$P$2)</c:f>
              <c:numCache>
                <c:formatCode>0.0</c:formatCode>
                <c:ptCount val="4"/>
                <c:pt idx="0">
                  <c:v>16.608605004809739</c:v>
                </c:pt>
                <c:pt idx="1">
                  <c:v>17.194465637851149</c:v>
                </c:pt>
                <c:pt idx="2">
                  <c:v>17.744198308684361</c:v>
                </c:pt>
                <c:pt idx="3">
                  <c:v>18.647365428736808</c:v>
                </c:pt>
              </c:numCache>
            </c:numRef>
          </c:val>
          <c:smooth val="0"/>
        </c:ser>
        <c:ser>
          <c:idx val="1"/>
          <c:order val="1"/>
          <c:tx>
            <c:v>B1 Scenario</c:v>
          </c:tx>
          <c:marker>
            <c:symbol val="none"/>
          </c:marker>
          <c:cat>
            <c:strRef>
              <c:f>Analysis!$A$6:$A$9</c:f>
              <c:strCache>
                <c:ptCount val="4"/>
                <c:pt idx="0">
                  <c:v>2010</c:v>
                </c:pt>
                <c:pt idx="1">
                  <c:v>2020s</c:v>
                </c:pt>
                <c:pt idx="2">
                  <c:v>2040s</c:v>
                </c:pt>
                <c:pt idx="3">
                  <c:v>2080s</c:v>
                </c:pt>
              </c:strCache>
            </c:strRef>
          </c:cat>
          <c:val>
            <c:numRef>
              <c:f>(Analysis!$A$2,Analysis!$U$2,Analysis!$Z$2,Analysis!$AE$2)</c:f>
              <c:numCache>
                <c:formatCode>0.0</c:formatCode>
                <c:ptCount val="4"/>
                <c:pt idx="0">
                  <c:v>16.608605004809739</c:v>
                </c:pt>
                <c:pt idx="1">
                  <c:v>17.093209985422259</c:v>
                </c:pt>
                <c:pt idx="2">
                  <c:v>17.403171232637462</c:v>
                </c:pt>
                <c:pt idx="3">
                  <c:v>17.917201013372651</c:v>
                </c:pt>
              </c:numCache>
            </c:numRef>
          </c:val>
          <c:smooth val="0"/>
        </c:ser>
        <c:dLbls>
          <c:showLegendKey val="0"/>
          <c:showVal val="0"/>
          <c:showCatName val="0"/>
          <c:showSerName val="0"/>
          <c:showPercent val="0"/>
          <c:showBubbleSize val="0"/>
        </c:dLbls>
        <c:smooth val="0"/>
        <c:axId val="336911680"/>
        <c:axId val="336912072"/>
      </c:lineChart>
      <c:catAx>
        <c:axId val="336911680"/>
        <c:scaling>
          <c:orientation val="minMax"/>
        </c:scaling>
        <c:delete val="0"/>
        <c:axPos val="b"/>
        <c:numFmt formatCode="General" sourceLinked="1"/>
        <c:majorTickMark val="out"/>
        <c:minorTickMark val="none"/>
        <c:tickLblPos val="nextTo"/>
        <c:crossAx val="336912072"/>
        <c:crosses val="autoZero"/>
        <c:auto val="1"/>
        <c:lblAlgn val="ctr"/>
        <c:lblOffset val="100"/>
        <c:noMultiLvlLbl val="0"/>
      </c:catAx>
      <c:valAx>
        <c:axId val="336912072"/>
        <c:scaling>
          <c:orientation val="minMax"/>
        </c:scaling>
        <c:delete val="0"/>
        <c:axPos val="l"/>
        <c:majorGridlines/>
        <c:numFmt formatCode="0.0" sourceLinked="1"/>
        <c:majorTickMark val="out"/>
        <c:minorTickMark val="none"/>
        <c:tickLblPos val="nextTo"/>
        <c:crossAx val="336911680"/>
        <c:crosses val="autoZero"/>
        <c:crossBetween val="between"/>
      </c:valAx>
      <c:spPr>
        <a:noFill/>
        <a:ln w="25400">
          <a:noFill/>
        </a:ln>
      </c:spPr>
    </c:plotArea>
    <c:legend>
      <c:legendPos val="r"/>
      <c:overlay val="0"/>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5043047155337498E-2"/>
          <c:y val="7.5998726703784505E-2"/>
          <c:w val="0.63546684567290002"/>
          <c:h val="0.82439672313688095"/>
        </c:manualLayout>
      </c:layout>
      <c:lineChart>
        <c:grouping val="standard"/>
        <c:varyColors val="0"/>
        <c:ser>
          <c:idx val="0"/>
          <c:order val="0"/>
          <c:tx>
            <c:v>A1B Scenario</c:v>
          </c:tx>
          <c:marker>
            <c:symbol val="none"/>
          </c:marker>
          <c:cat>
            <c:strRef>
              <c:f>Analysis!$A$6:$A$9</c:f>
              <c:strCache>
                <c:ptCount val="4"/>
                <c:pt idx="0">
                  <c:v>2010</c:v>
                </c:pt>
                <c:pt idx="1">
                  <c:v>2020s</c:v>
                </c:pt>
                <c:pt idx="2">
                  <c:v>2040s</c:v>
                </c:pt>
                <c:pt idx="3">
                  <c:v>2080s</c:v>
                </c:pt>
              </c:strCache>
            </c:strRef>
          </c:cat>
          <c:val>
            <c:numRef>
              <c:f>(Analysis!$D$2,Analysis!$I$2,Analysis!$N$2,Analysis!$S$2)</c:f>
              <c:numCache>
                <c:formatCode>0.0</c:formatCode>
                <c:ptCount val="4"/>
                <c:pt idx="0">
                  <c:v>22.08740182774681</c:v>
                </c:pt>
                <c:pt idx="1">
                  <c:v>22.840255730682909</c:v>
                </c:pt>
                <c:pt idx="2">
                  <c:v>23.654158841387311</c:v>
                </c:pt>
                <c:pt idx="3">
                  <c:v>24.76331590077347</c:v>
                </c:pt>
              </c:numCache>
            </c:numRef>
          </c:val>
          <c:smooth val="0"/>
        </c:ser>
        <c:ser>
          <c:idx val="1"/>
          <c:order val="1"/>
          <c:tx>
            <c:v>B1 Scenario</c:v>
          </c:tx>
          <c:marker>
            <c:symbol val="none"/>
          </c:marker>
          <c:cat>
            <c:strRef>
              <c:f>Analysis!$A$6:$A$9</c:f>
              <c:strCache>
                <c:ptCount val="4"/>
                <c:pt idx="0">
                  <c:v>2010</c:v>
                </c:pt>
                <c:pt idx="1">
                  <c:v>2020s</c:v>
                </c:pt>
                <c:pt idx="2">
                  <c:v>2040s</c:v>
                </c:pt>
                <c:pt idx="3">
                  <c:v>2080s</c:v>
                </c:pt>
              </c:strCache>
            </c:strRef>
          </c:cat>
          <c:val>
            <c:numRef>
              <c:f>(Analysis!$D$2,Analysis!$X$2,Analysis!$AC$2,Analysis!$AH$2)</c:f>
              <c:numCache>
                <c:formatCode>0.0</c:formatCode>
                <c:ptCount val="4"/>
                <c:pt idx="0">
                  <c:v>22.08740182774681</c:v>
                </c:pt>
                <c:pt idx="1">
                  <c:v>22.53102543458365</c:v>
                </c:pt>
                <c:pt idx="2">
                  <c:v>23.046647770938879</c:v>
                </c:pt>
                <c:pt idx="3">
                  <c:v>23.854814796639811</c:v>
                </c:pt>
              </c:numCache>
            </c:numRef>
          </c:val>
          <c:smooth val="0"/>
        </c:ser>
        <c:dLbls>
          <c:showLegendKey val="0"/>
          <c:showVal val="0"/>
          <c:showCatName val="0"/>
          <c:showSerName val="0"/>
          <c:showPercent val="0"/>
          <c:showBubbleSize val="0"/>
        </c:dLbls>
        <c:smooth val="0"/>
        <c:axId val="336910896"/>
        <c:axId val="336908936"/>
      </c:lineChart>
      <c:catAx>
        <c:axId val="336910896"/>
        <c:scaling>
          <c:orientation val="minMax"/>
        </c:scaling>
        <c:delete val="0"/>
        <c:axPos val="b"/>
        <c:numFmt formatCode="General" sourceLinked="1"/>
        <c:majorTickMark val="out"/>
        <c:minorTickMark val="none"/>
        <c:tickLblPos val="nextTo"/>
        <c:crossAx val="336908936"/>
        <c:crosses val="autoZero"/>
        <c:auto val="1"/>
        <c:lblAlgn val="ctr"/>
        <c:lblOffset val="100"/>
        <c:noMultiLvlLbl val="0"/>
      </c:catAx>
      <c:valAx>
        <c:axId val="336908936"/>
        <c:scaling>
          <c:orientation val="minMax"/>
        </c:scaling>
        <c:delete val="0"/>
        <c:axPos val="l"/>
        <c:majorGridlines/>
        <c:numFmt formatCode="0.0" sourceLinked="1"/>
        <c:majorTickMark val="out"/>
        <c:minorTickMark val="none"/>
        <c:tickLblPos val="nextTo"/>
        <c:crossAx val="336910896"/>
        <c:crosses val="autoZero"/>
        <c:crossBetween val="between"/>
      </c:valAx>
    </c:plotArea>
    <c:legend>
      <c:legendPos val="r"/>
      <c:overlay val="0"/>
    </c:legend>
    <c:plotVisOnly val="1"/>
    <c:dispBlanksAs val="gap"/>
    <c:showDLblsOverMax val="0"/>
  </c:chart>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37FD58-C431-EA44-9F3C-1F82520AE35A}" type="doc">
      <dgm:prSet loTypeId="urn:microsoft.com/office/officeart/2005/8/layout/hProcess9" loCatId="" qsTypeId="urn:microsoft.com/office/officeart/2005/8/quickstyle/simple4" qsCatId="simple" csTypeId="urn:microsoft.com/office/officeart/2005/8/colors/accent1_2" csCatId="accent1" phldr="1"/>
      <dgm:spPr/>
    </dgm:pt>
    <dgm:pt modelId="{BCBBF5C7-D631-924F-AE8C-7938E483EFDA}">
      <dgm:prSet phldrT="[Text]"/>
      <dgm:spPr/>
      <dgm:t>
        <a:bodyPr/>
        <a:lstStyle/>
        <a:p>
          <a:r>
            <a:rPr lang="en-US" dirty="0" smtClean="0">
              <a:solidFill>
                <a:srgbClr val="000090"/>
              </a:solidFill>
            </a:rPr>
            <a:t>Global/Regional Climate models</a:t>
          </a:r>
          <a:endParaRPr lang="en-US" dirty="0">
            <a:solidFill>
              <a:srgbClr val="000090"/>
            </a:solidFill>
          </a:endParaRPr>
        </a:p>
      </dgm:t>
    </dgm:pt>
    <dgm:pt modelId="{752ACCE7-1C2B-8448-9DA9-F9C6C5A20896}" type="parTrans" cxnId="{44536ED6-470C-604D-8071-F6C0B1A78815}">
      <dgm:prSet/>
      <dgm:spPr/>
      <dgm:t>
        <a:bodyPr/>
        <a:lstStyle/>
        <a:p>
          <a:endParaRPr lang="en-US"/>
        </a:p>
      </dgm:t>
    </dgm:pt>
    <dgm:pt modelId="{CE0C2877-657C-174E-AD19-00F985D15500}" type="sibTrans" cxnId="{44536ED6-470C-604D-8071-F6C0B1A78815}">
      <dgm:prSet/>
      <dgm:spPr/>
      <dgm:t>
        <a:bodyPr/>
        <a:lstStyle/>
        <a:p>
          <a:endParaRPr lang="en-US"/>
        </a:p>
      </dgm:t>
    </dgm:pt>
    <dgm:pt modelId="{50B230DA-12FC-A547-875F-536FDA69AAA3}">
      <dgm:prSet phldrT="[Text]"/>
      <dgm:spPr/>
      <dgm:t>
        <a:bodyPr/>
        <a:lstStyle/>
        <a:p>
          <a:r>
            <a:rPr lang="en-US" dirty="0" smtClean="0">
              <a:solidFill>
                <a:srgbClr val="FF0000"/>
              </a:solidFill>
            </a:rPr>
            <a:t>Downscaling and bias correction</a:t>
          </a:r>
          <a:endParaRPr lang="en-US" dirty="0">
            <a:solidFill>
              <a:srgbClr val="FF0000"/>
            </a:solidFill>
          </a:endParaRPr>
        </a:p>
      </dgm:t>
    </dgm:pt>
    <dgm:pt modelId="{79A233EE-E253-2144-B18E-3AF2D471F853}" type="parTrans" cxnId="{33E7FC99-D721-6B47-9AD6-E4A627DEFC27}">
      <dgm:prSet/>
      <dgm:spPr/>
      <dgm:t>
        <a:bodyPr/>
        <a:lstStyle/>
        <a:p>
          <a:endParaRPr lang="en-US"/>
        </a:p>
      </dgm:t>
    </dgm:pt>
    <dgm:pt modelId="{A8A3A6F0-0404-094E-8EEB-DC2A42BCA43F}" type="sibTrans" cxnId="{33E7FC99-D721-6B47-9AD6-E4A627DEFC27}">
      <dgm:prSet/>
      <dgm:spPr/>
      <dgm:t>
        <a:bodyPr/>
        <a:lstStyle/>
        <a:p>
          <a:endParaRPr lang="en-US"/>
        </a:p>
      </dgm:t>
    </dgm:pt>
    <dgm:pt modelId="{AFAFD6CC-FA03-B745-802B-7ACEF5D28852}">
      <dgm:prSet phldrT="[Text]"/>
      <dgm:spPr/>
      <dgm:t>
        <a:bodyPr/>
        <a:lstStyle/>
        <a:p>
          <a:r>
            <a:rPr lang="en-US" dirty="0" smtClean="0">
              <a:solidFill>
                <a:srgbClr val="008000"/>
              </a:solidFill>
            </a:rPr>
            <a:t>Hydrological models</a:t>
          </a:r>
          <a:endParaRPr lang="en-US" dirty="0">
            <a:solidFill>
              <a:srgbClr val="008000"/>
            </a:solidFill>
          </a:endParaRPr>
        </a:p>
      </dgm:t>
    </dgm:pt>
    <dgm:pt modelId="{8653ECEE-2B96-A549-9312-4835D55A6AB4}" type="parTrans" cxnId="{A291F221-A9A5-4D44-8EFF-C5431E816531}">
      <dgm:prSet/>
      <dgm:spPr/>
      <dgm:t>
        <a:bodyPr/>
        <a:lstStyle/>
        <a:p>
          <a:endParaRPr lang="en-US"/>
        </a:p>
      </dgm:t>
    </dgm:pt>
    <dgm:pt modelId="{2E6FE80D-C3A9-5D4C-A207-96DECA3F5923}" type="sibTrans" cxnId="{A291F221-A9A5-4D44-8EFF-C5431E816531}">
      <dgm:prSet/>
      <dgm:spPr/>
      <dgm:t>
        <a:bodyPr/>
        <a:lstStyle/>
        <a:p>
          <a:endParaRPr lang="en-US"/>
        </a:p>
      </dgm:t>
    </dgm:pt>
    <dgm:pt modelId="{309D2B2F-6717-4549-B80A-D5DE874F612D}">
      <dgm:prSet phldrT="[Text]"/>
      <dgm:spPr/>
      <dgm:t>
        <a:bodyPr/>
        <a:lstStyle/>
        <a:p>
          <a:r>
            <a:rPr lang="en-US" dirty="0" smtClean="0">
              <a:solidFill>
                <a:srgbClr val="800000"/>
              </a:solidFill>
            </a:rPr>
            <a:t>Flow routing</a:t>
          </a:r>
          <a:endParaRPr lang="en-US" dirty="0">
            <a:solidFill>
              <a:srgbClr val="800000"/>
            </a:solidFill>
          </a:endParaRPr>
        </a:p>
      </dgm:t>
    </dgm:pt>
    <dgm:pt modelId="{CB9A9C5A-60FD-EB45-8FAC-B2E084C86CDF}" type="parTrans" cxnId="{74B54A86-6AAF-4C4C-92A4-2948DEB29F4F}">
      <dgm:prSet/>
      <dgm:spPr/>
      <dgm:t>
        <a:bodyPr/>
        <a:lstStyle/>
        <a:p>
          <a:endParaRPr lang="en-US"/>
        </a:p>
      </dgm:t>
    </dgm:pt>
    <dgm:pt modelId="{88DD475F-88D6-7946-AC34-1627E4F92C64}" type="sibTrans" cxnId="{74B54A86-6AAF-4C4C-92A4-2948DEB29F4F}">
      <dgm:prSet/>
      <dgm:spPr/>
      <dgm:t>
        <a:bodyPr/>
        <a:lstStyle/>
        <a:p>
          <a:endParaRPr lang="en-US"/>
        </a:p>
      </dgm:t>
    </dgm:pt>
    <dgm:pt modelId="{F009F386-0295-384B-9A57-EB09F04EB899}">
      <dgm:prSet phldrT="[Text]"/>
      <dgm:spPr/>
      <dgm:t>
        <a:bodyPr/>
        <a:lstStyle/>
        <a:p>
          <a:pPr>
            <a:lnSpc>
              <a:spcPct val="100000"/>
            </a:lnSpc>
          </a:pPr>
          <a:r>
            <a:rPr lang="en-US" dirty="0" smtClean="0">
              <a:solidFill>
                <a:srgbClr val="800000"/>
              </a:solidFill>
            </a:rPr>
            <a:t>Bias correction of flows</a:t>
          </a:r>
        </a:p>
        <a:p>
          <a:pPr>
            <a:lnSpc>
              <a:spcPct val="100000"/>
            </a:lnSpc>
          </a:pPr>
          <a:r>
            <a:rPr lang="en-US" dirty="0" smtClean="0">
              <a:solidFill>
                <a:srgbClr val="800000"/>
              </a:solidFill>
            </a:rPr>
            <a:t>model</a:t>
          </a:r>
        </a:p>
        <a:p>
          <a:pPr>
            <a:lnSpc>
              <a:spcPct val="100000"/>
            </a:lnSpc>
          </a:pPr>
          <a:r>
            <a:rPr lang="en-US" dirty="0" smtClean="0">
              <a:solidFill>
                <a:srgbClr val="800000"/>
              </a:solidFill>
            </a:rPr>
            <a:t>calibration</a:t>
          </a:r>
          <a:endParaRPr lang="en-US" dirty="0">
            <a:solidFill>
              <a:srgbClr val="800000"/>
            </a:solidFill>
          </a:endParaRPr>
        </a:p>
      </dgm:t>
    </dgm:pt>
    <dgm:pt modelId="{B1C78AEA-7E9A-1D41-A6CC-1457DBA50FBD}" type="parTrans" cxnId="{24890749-419F-0746-B4F1-E7B352E02968}">
      <dgm:prSet/>
      <dgm:spPr/>
      <dgm:t>
        <a:bodyPr/>
        <a:lstStyle/>
        <a:p>
          <a:endParaRPr lang="en-US"/>
        </a:p>
      </dgm:t>
    </dgm:pt>
    <dgm:pt modelId="{A7D305FC-21FB-684B-81F5-2FF821C70F7F}" type="sibTrans" cxnId="{24890749-419F-0746-B4F1-E7B352E02968}">
      <dgm:prSet/>
      <dgm:spPr/>
      <dgm:t>
        <a:bodyPr/>
        <a:lstStyle/>
        <a:p>
          <a:endParaRPr lang="en-US"/>
        </a:p>
      </dgm:t>
    </dgm:pt>
    <dgm:pt modelId="{7331E366-EF20-374B-B12E-ACB7929BCAD2}">
      <dgm:prSet phldrT="[Text]"/>
      <dgm:spPr/>
      <dgm:t>
        <a:bodyPr/>
        <a:lstStyle/>
        <a:p>
          <a:r>
            <a:rPr lang="en-US" dirty="0" smtClean="0">
              <a:solidFill>
                <a:srgbClr val="008000"/>
              </a:solidFill>
            </a:rPr>
            <a:t>CRITFC</a:t>
          </a:r>
        </a:p>
        <a:p>
          <a:r>
            <a:rPr lang="en-US" dirty="0" smtClean="0">
              <a:solidFill>
                <a:srgbClr val="008000"/>
              </a:solidFill>
            </a:rPr>
            <a:t>INFORMATION</a:t>
          </a:r>
        </a:p>
        <a:p>
          <a:r>
            <a:rPr lang="en-US" dirty="0" smtClean="0">
              <a:solidFill>
                <a:srgbClr val="008000"/>
              </a:solidFill>
            </a:rPr>
            <a:t>SYSTEM</a:t>
          </a:r>
          <a:endParaRPr lang="en-US" dirty="0">
            <a:solidFill>
              <a:srgbClr val="008000"/>
            </a:solidFill>
          </a:endParaRPr>
        </a:p>
      </dgm:t>
    </dgm:pt>
    <dgm:pt modelId="{9E8201BA-C71A-374E-892F-3ABEE53D3F93}" type="parTrans" cxnId="{5B1A1C9E-03E7-D04F-B901-52F46C0398CA}">
      <dgm:prSet/>
      <dgm:spPr/>
      <dgm:t>
        <a:bodyPr/>
        <a:lstStyle/>
        <a:p>
          <a:endParaRPr lang="en-US"/>
        </a:p>
      </dgm:t>
    </dgm:pt>
    <dgm:pt modelId="{A12BA3C5-2382-2747-B656-C2A8511E0A3C}" type="sibTrans" cxnId="{5B1A1C9E-03E7-D04F-B901-52F46C0398CA}">
      <dgm:prSet/>
      <dgm:spPr/>
      <dgm:t>
        <a:bodyPr/>
        <a:lstStyle/>
        <a:p>
          <a:endParaRPr lang="en-US"/>
        </a:p>
      </dgm:t>
    </dgm:pt>
    <dgm:pt modelId="{A196D088-1158-DD42-9295-3AB3675CD52B}">
      <dgm:prSet phldrT="[Text]"/>
      <dgm:spPr/>
      <dgm:t>
        <a:bodyPr/>
        <a:lstStyle/>
        <a:p>
          <a:r>
            <a:rPr lang="en-US" dirty="0" smtClean="0">
              <a:solidFill>
                <a:schemeClr val="tx1"/>
              </a:solidFill>
            </a:rPr>
            <a:t>Global/Regional Climate scenarios</a:t>
          </a:r>
          <a:endParaRPr lang="en-US" dirty="0">
            <a:solidFill>
              <a:schemeClr val="tx1"/>
            </a:solidFill>
          </a:endParaRPr>
        </a:p>
      </dgm:t>
    </dgm:pt>
    <dgm:pt modelId="{D5636700-ECFC-B948-B84C-F686B7103ED2}" type="parTrans" cxnId="{B28B53CB-65E6-7F42-81BE-3243E7BA0486}">
      <dgm:prSet/>
      <dgm:spPr/>
      <dgm:t>
        <a:bodyPr/>
        <a:lstStyle/>
        <a:p>
          <a:endParaRPr lang="en-US"/>
        </a:p>
      </dgm:t>
    </dgm:pt>
    <dgm:pt modelId="{902F5ABD-C2B5-7A47-8952-8E11A728885C}" type="sibTrans" cxnId="{B28B53CB-65E6-7F42-81BE-3243E7BA0486}">
      <dgm:prSet/>
      <dgm:spPr/>
      <dgm:t>
        <a:bodyPr/>
        <a:lstStyle/>
        <a:p>
          <a:endParaRPr lang="en-US"/>
        </a:p>
      </dgm:t>
    </dgm:pt>
    <dgm:pt modelId="{FA3BB8D3-C1D2-C945-A8F1-69E3895209E1}" type="pres">
      <dgm:prSet presAssocID="{6837FD58-C431-EA44-9F3C-1F82520AE35A}" presName="CompostProcess" presStyleCnt="0">
        <dgm:presLayoutVars>
          <dgm:dir/>
          <dgm:resizeHandles val="exact"/>
        </dgm:presLayoutVars>
      </dgm:prSet>
      <dgm:spPr/>
    </dgm:pt>
    <dgm:pt modelId="{9E21B59A-6FB2-A44F-B642-044FECE71F75}" type="pres">
      <dgm:prSet presAssocID="{6837FD58-C431-EA44-9F3C-1F82520AE35A}" presName="arrow" presStyleLbl="bgShp" presStyleIdx="0" presStyleCnt="1"/>
      <dgm:spPr>
        <a:solidFill>
          <a:schemeClr val="accent6">
            <a:lumMod val="75000"/>
          </a:schemeClr>
        </a:solidFill>
      </dgm:spPr>
    </dgm:pt>
    <dgm:pt modelId="{CA9316EA-5067-E94B-9DCD-B219F730654D}" type="pres">
      <dgm:prSet presAssocID="{6837FD58-C431-EA44-9F3C-1F82520AE35A}" presName="linearProcess" presStyleCnt="0"/>
      <dgm:spPr/>
    </dgm:pt>
    <dgm:pt modelId="{864F5100-4FC0-DA4D-8B38-A505522A3602}" type="pres">
      <dgm:prSet presAssocID="{A196D088-1158-DD42-9295-3AB3675CD52B}" presName="textNode" presStyleLbl="node1" presStyleIdx="0" presStyleCnt="7">
        <dgm:presLayoutVars>
          <dgm:bulletEnabled val="1"/>
        </dgm:presLayoutVars>
      </dgm:prSet>
      <dgm:spPr/>
      <dgm:t>
        <a:bodyPr/>
        <a:lstStyle/>
        <a:p>
          <a:endParaRPr lang="en-US"/>
        </a:p>
      </dgm:t>
    </dgm:pt>
    <dgm:pt modelId="{959F1708-B690-8F4E-90C7-E84B1D260DC2}" type="pres">
      <dgm:prSet presAssocID="{902F5ABD-C2B5-7A47-8952-8E11A728885C}" presName="sibTrans" presStyleCnt="0"/>
      <dgm:spPr/>
    </dgm:pt>
    <dgm:pt modelId="{6F09D68A-A75A-4C4F-B1FD-14B5137B7FE9}" type="pres">
      <dgm:prSet presAssocID="{BCBBF5C7-D631-924F-AE8C-7938E483EFDA}" presName="textNode" presStyleLbl="node1" presStyleIdx="1" presStyleCnt="7">
        <dgm:presLayoutVars>
          <dgm:bulletEnabled val="1"/>
        </dgm:presLayoutVars>
      </dgm:prSet>
      <dgm:spPr/>
      <dgm:t>
        <a:bodyPr/>
        <a:lstStyle/>
        <a:p>
          <a:endParaRPr lang="en-US"/>
        </a:p>
      </dgm:t>
    </dgm:pt>
    <dgm:pt modelId="{D0334F24-D32E-554E-9256-89B07183003E}" type="pres">
      <dgm:prSet presAssocID="{CE0C2877-657C-174E-AD19-00F985D15500}" presName="sibTrans" presStyleCnt="0"/>
      <dgm:spPr/>
    </dgm:pt>
    <dgm:pt modelId="{0C066B8B-4429-1245-8AC1-AB6C9CEB08D6}" type="pres">
      <dgm:prSet presAssocID="{50B230DA-12FC-A547-875F-536FDA69AAA3}" presName="textNode" presStyleLbl="node1" presStyleIdx="2" presStyleCnt="7">
        <dgm:presLayoutVars>
          <dgm:bulletEnabled val="1"/>
        </dgm:presLayoutVars>
      </dgm:prSet>
      <dgm:spPr/>
      <dgm:t>
        <a:bodyPr/>
        <a:lstStyle/>
        <a:p>
          <a:endParaRPr lang="en-US"/>
        </a:p>
      </dgm:t>
    </dgm:pt>
    <dgm:pt modelId="{18D17D37-C6C9-F643-B52E-FC1318FE6DE3}" type="pres">
      <dgm:prSet presAssocID="{A8A3A6F0-0404-094E-8EEB-DC2A42BCA43F}" presName="sibTrans" presStyleCnt="0"/>
      <dgm:spPr/>
    </dgm:pt>
    <dgm:pt modelId="{82BE5261-AB8C-FB44-9E97-DE9B013727B8}" type="pres">
      <dgm:prSet presAssocID="{AFAFD6CC-FA03-B745-802B-7ACEF5D28852}" presName="textNode" presStyleLbl="node1" presStyleIdx="3" presStyleCnt="7">
        <dgm:presLayoutVars>
          <dgm:bulletEnabled val="1"/>
        </dgm:presLayoutVars>
      </dgm:prSet>
      <dgm:spPr/>
      <dgm:t>
        <a:bodyPr/>
        <a:lstStyle/>
        <a:p>
          <a:endParaRPr lang="en-US"/>
        </a:p>
      </dgm:t>
    </dgm:pt>
    <dgm:pt modelId="{6FA01F74-CFDD-F24B-8BCF-EB9F6A4368A9}" type="pres">
      <dgm:prSet presAssocID="{2E6FE80D-C3A9-5D4C-A207-96DECA3F5923}" presName="sibTrans" presStyleCnt="0"/>
      <dgm:spPr/>
    </dgm:pt>
    <dgm:pt modelId="{30291217-6FB0-AD4D-B586-EFF9038221EA}" type="pres">
      <dgm:prSet presAssocID="{309D2B2F-6717-4549-B80A-D5DE874F612D}" presName="textNode" presStyleLbl="node1" presStyleIdx="4" presStyleCnt="7">
        <dgm:presLayoutVars>
          <dgm:bulletEnabled val="1"/>
        </dgm:presLayoutVars>
      </dgm:prSet>
      <dgm:spPr/>
      <dgm:t>
        <a:bodyPr/>
        <a:lstStyle/>
        <a:p>
          <a:endParaRPr lang="en-US"/>
        </a:p>
      </dgm:t>
    </dgm:pt>
    <dgm:pt modelId="{06556A2E-4298-9E49-9947-4E96A0E610A2}" type="pres">
      <dgm:prSet presAssocID="{88DD475F-88D6-7946-AC34-1627E4F92C64}" presName="sibTrans" presStyleCnt="0"/>
      <dgm:spPr/>
    </dgm:pt>
    <dgm:pt modelId="{8D5E706B-6E14-FE45-8CB4-532C09882D53}" type="pres">
      <dgm:prSet presAssocID="{F009F386-0295-384B-9A57-EB09F04EB899}" presName="textNode" presStyleLbl="node1" presStyleIdx="5" presStyleCnt="7">
        <dgm:presLayoutVars>
          <dgm:bulletEnabled val="1"/>
        </dgm:presLayoutVars>
      </dgm:prSet>
      <dgm:spPr/>
      <dgm:t>
        <a:bodyPr/>
        <a:lstStyle/>
        <a:p>
          <a:endParaRPr lang="en-US"/>
        </a:p>
      </dgm:t>
    </dgm:pt>
    <dgm:pt modelId="{9D73D7C7-C661-0346-B690-E0353B445728}" type="pres">
      <dgm:prSet presAssocID="{A7D305FC-21FB-684B-81F5-2FF821C70F7F}" presName="sibTrans" presStyleCnt="0"/>
      <dgm:spPr/>
    </dgm:pt>
    <dgm:pt modelId="{6CD185DB-E54D-014F-95F0-45A57475BBC2}" type="pres">
      <dgm:prSet presAssocID="{7331E366-EF20-374B-B12E-ACB7929BCAD2}" presName="textNode" presStyleLbl="node1" presStyleIdx="6" presStyleCnt="7">
        <dgm:presLayoutVars>
          <dgm:bulletEnabled val="1"/>
        </dgm:presLayoutVars>
      </dgm:prSet>
      <dgm:spPr/>
      <dgm:t>
        <a:bodyPr/>
        <a:lstStyle/>
        <a:p>
          <a:endParaRPr lang="en-US"/>
        </a:p>
      </dgm:t>
    </dgm:pt>
  </dgm:ptLst>
  <dgm:cxnLst>
    <dgm:cxn modelId="{5E67A544-0086-F941-BDF9-665214BEB135}" type="presOf" srcId="{7331E366-EF20-374B-B12E-ACB7929BCAD2}" destId="{6CD185DB-E54D-014F-95F0-45A57475BBC2}" srcOrd="0" destOrd="0" presId="urn:microsoft.com/office/officeart/2005/8/layout/hProcess9"/>
    <dgm:cxn modelId="{FBD00B81-523E-9D4E-A98C-1A45A659EBE7}" type="presOf" srcId="{F009F386-0295-384B-9A57-EB09F04EB899}" destId="{8D5E706B-6E14-FE45-8CB4-532C09882D53}" srcOrd="0" destOrd="0" presId="urn:microsoft.com/office/officeart/2005/8/layout/hProcess9"/>
    <dgm:cxn modelId="{18FAB2CD-F84F-194C-85D7-DF5B54C4573F}" type="presOf" srcId="{309D2B2F-6717-4549-B80A-D5DE874F612D}" destId="{30291217-6FB0-AD4D-B586-EFF9038221EA}" srcOrd="0" destOrd="0" presId="urn:microsoft.com/office/officeart/2005/8/layout/hProcess9"/>
    <dgm:cxn modelId="{17D86635-B4FE-2B4A-905D-0180282FA825}" type="presOf" srcId="{A196D088-1158-DD42-9295-3AB3675CD52B}" destId="{864F5100-4FC0-DA4D-8B38-A505522A3602}" srcOrd="0" destOrd="0" presId="urn:microsoft.com/office/officeart/2005/8/layout/hProcess9"/>
    <dgm:cxn modelId="{24890749-419F-0746-B4F1-E7B352E02968}" srcId="{6837FD58-C431-EA44-9F3C-1F82520AE35A}" destId="{F009F386-0295-384B-9A57-EB09F04EB899}" srcOrd="5" destOrd="0" parTransId="{B1C78AEA-7E9A-1D41-A6CC-1457DBA50FBD}" sibTransId="{A7D305FC-21FB-684B-81F5-2FF821C70F7F}"/>
    <dgm:cxn modelId="{D9DB625A-9F7B-C744-B30B-7A1BD7D8DD4B}" type="presOf" srcId="{AFAFD6CC-FA03-B745-802B-7ACEF5D28852}" destId="{82BE5261-AB8C-FB44-9E97-DE9B013727B8}" srcOrd="0" destOrd="0" presId="urn:microsoft.com/office/officeart/2005/8/layout/hProcess9"/>
    <dgm:cxn modelId="{CA984C44-4013-9F44-9545-9D7E2241D245}" type="presOf" srcId="{6837FD58-C431-EA44-9F3C-1F82520AE35A}" destId="{FA3BB8D3-C1D2-C945-A8F1-69E3895209E1}" srcOrd="0" destOrd="0" presId="urn:microsoft.com/office/officeart/2005/8/layout/hProcess9"/>
    <dgm:cxn modelId="{B28B53CB-65E6-7F42-81BE-3243E7BA0486}" srcId="{6837FD58-C431-EA44-9F3C-1F82520AE35A}" destId="{A196D088-1158-DD42-9295-3AB3675CD52B}" srcOrd="0" destOrd="0" parTransId="{D5636700-ECFC-B948-B84C-F686B7103ED2}" sibTransId="{902F5ABD-C2B5-7A47-8952-8E11A728885C}"/>
    <dgm:cxn modelId="{0DCDDD64-7AC1-3949-B7ED-FBDB7F632997}" type="presOf" srcId="{BCBBF5C7-D631-924F-AE8C-7938E483EFDA}" destId="{6F09D68A-A75A-4C4F-B1FD-14B5137B7FE9}" srcOrd="0" destOrd="0" presId="urn:microsoft.com/office/officeart/2005/8/layout/hProcess9"/>
    <dgm:cxn modelId="{33E7FC99-D721-6B47-9AD6-E4A627DEFC27}" srcId="{6837FD58-C431-EA44-9F3C-1F82520AE35A}" destId="{50B230DA-12FC-A547-875F-536FDA69AAA3}" srcOrd="2" destOrd="0" parTransId="{79A233EE-E253-2144-B18E-3AF2D471F853}" sibTransId="{A8A3A6F0-0404-094E-8EEB-DC2A42BCA43F}"/>
    <dgm:cxn modelId="{A291F221-A9A5-4D44-8EFF-C5431E816531}" srcId="{6837FD58-C431-EA44-9F3C-1F82520AE35A}" destId="{AFAFD6CC-FA03-B745-802B-7ACEF5D28852}" srcOrd="3" destOrd="0" parTransId="{8653ECEE-2B96-A549-9312-4835D55A6AB4}" sibTransId="{2E6FE80D-C3A9-5D4C-A207-96DECA3F5923}"/>
    <dgm:cxn modelId="{5B1A1C9E-03E7-D04F-B901-52F46C0398CA}" srcId="{6837FD58-C431-EA44-9F3C-1F82520AE35A}" destId="{7331E366-EF20-374B-B12E-ACB7929BCAD2}" srcOrd="6" destOrd="0" parTransId="{9E8201BA-C71A-374E-892F-3ABEE53D3F93}" sibTransId="{A12BA3C5-2382-2747-B656-C2A8511E0A3C}"/>
    <dgm:cxn modelId="{D3FCFB90-FE36-DD4B-9B7B-76F3187B84BB}" type="presOf" srcId="{50B230DA-12FC-A547-875F-536FDA69AAA3}" destId="{0C066B8B-4429-1245-8AC1-AB6C9CEB08D6}" srcOrd="0" destOrd="0" presId="urn:microsoft.com/office/officeart/2005/8/layout/hProcess9"/>
    <dgm:cxn modelId="{44536ED6-470C-604D-8071-F6C0B1A78815}" srcId="{6837FD58-C431-EA44-9F3C-1F82520AE35A}" destId="{BCBBF5C7-D631-924F-AE8C-7938E483EFDA}" srcOrd="1" destOrd="0" parTransId="{752ACCE7-1C2B-8448-9DA9-F9C6C5A20896}" sibTransId="{CE0C2877-657C-174E-AD19-00F985D15500}"/>
    <dgm:cxn modelId="{74B54A86-6AAF-4C4C-92A4-2948DEB29F4F}" srcId="{6837FD58-C431-EA44-9F3C-1F82520AE35A}" destId="{309D2B2F-6717-4549-B80A-D5DE874F612D}" srcOrd="4" destOrd="0" parTransId="{CB9A9C5A-60FD-EB45-8FAC-B2E084C86CDF}" sibTransId="{88DD475F-88D6-7946-AC34-1627E4F92C64}"/>
    <dgm:cxn modelId="{8F7D63A6-7657-1C43-8DA4-6A71877084DD}" type="presParOf" srcId="{FA3BB8D3-C1D2-C945-A8F1-69E3895209E1}" destId="{9E21B59A-6FB2-A44F-B642-044FECE71F75}" srcOrd="0" destOrd="0" presId="urn:microsoft.com/office/officeart/2005/8/layout/hProcess9"/>
    <dgm:cxn modelId="{742AFB7D-144A-3F4A-A2EC-9B349AA20113}" type="presParOf" srcId="{FA3BB8D3-C1D2-C945-A8F1-69E3895209E1}" destId="{CA9316EA-5067-E94B-9DCD-B219F730654D}" srcOrd="1" destOrd="0" presId="urn:microsoft.com/office/officeart/2005/8/layout/hProcess9"/>
    <dgm:cxn modelId="{70447785-2FD1-2B49-9724-15F4ECEB140F}" type="presParOf" srcId="{CA9316EA-5067-E94B-9DCD-B219F730654D}" destId="{864F5100-4FC0-DA4D-8B38-A505522A3602}" srcOrd="0" destOrd="0" presId="urn:microsoft.com/office/officeart/2005/8/layout/hProcess9"/>
    <dgm:cxn modelId="{14821988-78BF-1442-98FD-F5E85BFB302B}" type="presParOf" srcId="{CA9316EA-5067-E94B-9DCD-B219F730654D}" destId="{959F1708-B690-8F4E-90C7-E84B1D260DC2}" srcOrd="1" destOrd="0" presId="urn:microsoft.com/office/officeart/2005/8/layout/hProcess9"/>
    <dgm:cxn modelId="{E457D4D4-940E-1E4E-AB62-2359618BA5BD}" type="presParOf" srcId="{CA9316EA-5067-E94B-9DCD-B219F730654D}" destId="{6F09D68A-A75A-4C4F-B1FD-14B5137B7FE9}" srcOrd="2" destOrd="0" presId="urn:microsoft.com/office/officeart/2005/8/layout/hProcess9"/>
    <dgm:cxn modelId="{251C592D-8063-B048-AA8A-8751D3195A22}" type="presParOf" srcId="{CA9316EA-5067-E94B-9DCD-B219F730654D}" destId="{D0334F24-D32E-554E-9256-89B07183003E}" srcOrd="3" destOrd="0" presId="urn:microsoft.com/office/officeart/2005/8/layout/hProcess9"/>
    <dgm:cxn modelId="{49F053DB-E9C8-0B4E-9A2B-9E677E226522}" type="presParOf" srcId="{CA9316EA-5067-E94B-9DCD-B219F730654D}" destId="{0C066B8B-4429-1245-8AC1-AB6C9CEB08D6}" srcOrd="4" destOrd="0" presId="urn:microsoft.com/office/officeart/2005/8/layout/hProcess9"/>
    <dgm:cxn modelId="{AA19C7A8-EC4E-8042-A773-A01773A99087}" type="presParOf" srcId="{CA9316EA-5067-E94B-9DCD-B219F730654D}" destId="{18D17D37-C6C9-F643-B52E-FC1318FE6DE3}" srcOrd="5" destOrd="0" presId="urn:microsoft.com/office/officeart/2005/8/layout/hProcess9"/>
    <dgm:cxn modelId="{5E2D3FC7-BC8F-BD4F-B8B6-4E2399B07CFE}" type="presParOf" srcId="{CA9316EA-5067-E94B-9DCD-B219F730654D}" destId="{82BE5261-AB8C-FB44-9E97-DE9B013727B8}" srcOrd="6" destOrd="0" presId="urn:microsoft.com/office/officeart/2005/8/layout/hProcess9"/>
    <dgm:cxn modelId="{E5611F9C-484A-BC43-81FA-A9D8A17F3D1F}" type="presParOf" srcId="{CA9316EA-5067-E94B-9DCD-B219F730654D}" destId="{6FA01F74-CFDD-F24B-8BCF-EB9F6A4368A9}" srcOrd="7" destOrd="0" presId="urn:microsoft.com/office/officeart/2005/8/layout/hProcess9"/>
    <dgm:cxn modelId="{1D3B249E-4E2B-6048-92DD-10C7F836B836}" type="presParOf" srcId="{CA9316EA-5067-E94B-9DCD-B219F730654D}" destId="{30291217-6FB0-AD4D-B586-EFF9038221EA}" srcOrd="8" destOrd="0" presId="urn:microsoft.com/office/officeart/2005/8/layout/hProcess9"/>
    <dgm:cxn modelId="{98FAEE48-23FE-9446-864D-770E080CDAC7}" type="presParOf" srcId="{CA9316EA-5067-E94B-9DCD-B219F730654D}" destId="{06556A2E-4298-9E49-9947-4E96A0E610A2}" srcOrd="9" destOrd="0" presId="urn:microsoft.com/office/officeart/2005/8/layout/hProcess9"/>
    <dgm:cxn modelId="{C2C90A85-18FC-FA43-9CCC-AAEB0834856F}" type="presParOf" srcId="{CA9316EA-5067-E94B-9DCD-B219F730654D}" destId="{8D5E706B-6E14-FE45-8CB4-532C09882D53}" srcOrd="10" destOrd="0" presId="urn:microsoft.com/office/officeart/2005/8/layout/hProcess9"/>
    <dgm:cxn modelId="{85FAF27A-5376-FA4F-875A-252EB62977E3}" type="presParOf" srcId="{CA9316EA-5067-E94B-9DCD-B219F730654D}" destId="{9D73D7C7-C661-0346-B690-E0353B445728}" srcOrd="11" destOrd="0" presId="urn:microsoft.com/office/officeart/2005/8/layout/hProcess9"/>
    <dgm:cxn modelId="{1CB96878-9C40-0648-B3F9-00B5F72EFF46}" type="presParOf" srcId="{CA9316EA-5067-E94B-9DCD-B219F730654D}" destId="{6CD185DB-E54D-014F-95F0-45A57475BBC2}" srcOrd="1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image" Target="../media/image46.emf"/><Relationship Id="rId4" Type="http://schemas.openxmlformats.org/officeDocument/2006/relationships/image" Target="../media/image4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Palatino" charset="0"/>
                <a:ea typeface="ヒラギノ明朝 ProN W3" charset="0"/>
                <a:cs typeface="ヒラギノ明朝 ProN W3" charset="0"/>
                <a:sym typeface="Palatino" charset="0"/>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wrap="square" lIns="93177" tIns="46589" rIns="93177" bIns="46589" numCol="1" anchor="t" anchorCtr="0" compatLnSpc="1">
            <a:prstTxWarp prst="textNoShape">
              <a:avLst/>
            </a:prstTxWarp>
          </a:bodyPr>
          <a:lstStyle>
            <a:lvl1pPr algn="r">
              <a:defRPr sz="1200"/>
            </a:lvl1pPr>
          </a:lstStyle>
          <a:p>
            <a:pPr>
              <a:defRPr/>
            </a:pPr>
            <a:fld id="{7285B548-BB59-9B4D-A2B3-272A517AF1EB}" type="datetimeFigureOut">
              <a:rPr lang="en-US"/>
              <a:pPr>
                <a:defRPr/>
              </a:pPr>
              <a:t>2/23/2015</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a:defRPr sz="1200">
                <a:latin typeface="Palatino" charset="0"/>
                <a:ea typeface="ヒラギノ明朝 ProN W3" charset="0"/>
                <a:cs typeface="ヒラギノ明朝 ProN W3" charset="0"/>
                <a:sym typeface="Palatino" charset="0"/>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a:defRPr sz="1200"/>
            </a:lvl1pPr>
          </a:lstStyle>
          <a:p>
            <a:pPr>
              <a:defRPr/>
            </a:pPr>
            <a:fld id="{C3ABD09D-EE3C-1249-AAB3-48FCAF2044CC}" type="slidenum">
              <a:rPr lang="en-US"/>
              <a:pPr>
                <a:defRPr/>
              </a:pPr>
              <a:t>‹#›</a:t>
            </a:fld>
            <a:endParaRPr lang="en-US"/>
          </a:p>
        </p:txBody>
      </p:sp>
    </p:spTree>
    <p:extLst>
      <p:ext uri="{BB962C8B-B14F-4D97-AF65-F5344CB8AC3E}">
        <p14:creationId xmlns:p14="http://schemas.microsoft.com/office/powerpoint/2010/main" val="450374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1"/>
          <p:cNvSpPr>
            <a:spLocks noGrp="1" noRot="1" noChangeAspect="1" noChangeArrowheads="1" noTextEdit="1"/>
          </p:cNvSpPr>
          <p:nvPr>
            <p:ph type="sldImg"/>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FAA26D3D-D897-4be2-8F04-BA451C77F1D7}">
              <ma14:placeholderFlag xmlns:ma14="http://schemas.microsoft.com/office/mac/drawingml/2011/main" xmlns="" xmlns:mv="urn:schemas-microsoft-com:mac:vml" xmlns:mc="http://schemas.openxmlformats.org/markup-compatibility/2006" val="1"/>
            </a:ext>
          </a:extLst>
        </p:spPr>
      </p:sp>
      <p:sp>
        <p:nvSpPr>
          <p:cNvPr id="57346" name="Rectangle 2"/>
          <p:cNvSpPr>
            <a:spLocks noGrp="1" noChangeArrowheads="1"/>
          </p:cNvSpPr>
          <p:nvPr>
            <p:ph type="body" sz="quarter" idx="1"/>
          </p:nvPr>
        </p:nvSpPr>
        <p:spPr bwMode="auto">
          <a:xfrm>
            <a:off x="701675" y="4416425"/>
            <a:ext cx="5607050"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Tree>
    <p:extLst>
      <p:ext uri="{BB962C8B-B14F-4D97-AF65-F5344CB8AC3E}">
        <p14:creationId xmlns:p14="http://schemas.microsoft.com/office/powerpoint/2010/main" val="1986212498"/>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Palatino" charset="0"/>
        <a:ea typeface="ＭＳ Ｐゴシック" charset="0"/>
        <a:cs typeface="ＭＳ Ｐゴシック" charset="0"/>
      </a:defRPr>
    </a:lvl1pPr>
    <a:lvl2pPr marL="457200" algn="l" rtl="0" eaLnBrk="0" fontAlgn="base" hangingPunct="0">
      <a:spcBef>
        <a:spcPct val="0"/>
      </a:spcBef>
      <a:spcAft>
        <a:spcPct val="0"/>
      </a:spcAft>
      <a:defRPr sz="1200" kern="1200">
        <a:solidFill>
          <a:schemeClr val="tx1"/>
        </a:solidFill>
        <a:latin typeface="Palatino" charset="0"/>
        <a:ea typeface="ＭＳ Ｐゴシック" charset="0"/>
        <a:cs typeface="+mn-cs"/>
      </a:defRPr>
    </a:lvl2pPr>
    <a:lvl3pPr marL="914400" algn="l" rtl="0" eaLnBrk="0" fontAlgn="base" hangingPunct="0">
      <a:spcBef>
        <a:spcPct val="0"/>
      </a:spcBef>
      <a:spcAft>
        <a:spcPct val="0"/>
      </a:spcAft>
      <a:defRPr sz="1200" kern="1200">
        <a:solidFill>
          <a:schemeClr val="tx1"/>
        </a:solidFill>
        <a:latin typeface="Palatino" charset="0"/>
        <a:ea typeface="ＭＳ Ｐゴシック" charset="0"/>
        <a:cs typeface="+mn-cs"/>
      </a:defRPr>
    </a:lvl3pPr>
    <a:lvl4pPr marL="1371600" algn="l" rtl="0" eaLnBrk="0" fontAlgn="base" hangingPunct="0">
      <a:spcBef>
        <a:spcPct val="0"/>
      </a:spcBef>
      <a:spcAft>
        <a:spcPct val="0"/>
      </a:spcAft>
      <a:defRPr sz="1200" kern="1200">
        <a:solidFill>
          <a:schemeClr val="tx1"/>
        </a:solidFill>
        <a:latin typeface="Palatino" charset="0"/>
        <a:ea typeface="ＭＳ Ｐゴシック" charset="0"/>
        <a:cs typeface="+mn-cs"/>
      </a:defRPr>
    </a:lvl4pPr>
    <a:lvl5pPr marL="1828800" algn="l" rtl="0" eaLnBrk="0" fontAlgn="base" hangingPunct="0">
      <a:spcBef>
        <a:spcPct val="0"/>
      </a:spcBef>
      <a:spcAft>
        <a:spcPct val="0"/>
      </a:spcAft>
      <a:defRPr sz="1200" kern="1200">
        <a:solidFill>
          <a:schemeClr val="tx1"/>
        </a:solidFill>
        <a:latin typeface="Palatino"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08496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Project objective to develop</a:t>
            </a:r>
            <a:r>
              <a:rPr lang="en-US" baseline="0" dirty="0" smtClean="0"/>
              <a:t> the most robust information possible to build analytical</a:t>
            </a:r>
            <a:r>
              <a:rPr lang="en-US" dirty="0" smtClean="0"/>
              <a:t> tools to assess climate impacts on first foods-</a:t>
            </a:r>
            <a:r>
              <a:rPr lang="en-US" baseline="0" dirty="0" smtClean="0"/>
              <a:t> this is CIS role.</a:t>
            </a:r>
            <a:endParaRPr lang="en-US" dirty="0"/>
          </a:p>
        </p:txBody>
      </p:sp>
    </p:spTree>
    <p:extLst>
      <p:ext uri="{BB962C8B-B14F-4D97-AF65-F5344CB8AC3E}">
        <p14:creationId xmlns:p14="http://schemas.microsoft.com/office/powerpoint/2010/main" val="25945322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workshop was the first ever conducted</a:t>
            </a:r>
            <a:r>
              <a:rPr lang="en-US" baseline="0" dirty="0" smtClean="0"/>
              <a:t> in the basin and follow workshop and reports are planned.  Other workshops and conferences such as the EPA regional stream temperature workshop held in November 2014 contribute additional information that is being incorporated into CIS.</a:t>
            </a:r>
            <a:endParaRPr lang="en-US" dirty="0"/>
          </a:p>
        </p:txBody>
      </p:sp>
    </p:spTree>
    <p:extLst>
      <p:ext uri="{BB962C8B-B14F-4D97-AF65-F5344CB8AC3E}">
        <p14:creationId xmlns:p14="http://schemas.microsoft.com/office/powerpoint/2010/main" val="26076944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Ecosystem function metrics</a:t>
            </a:r>
            <a:r>
              <a:rPr lang="en-US" baseline="0" dirty="0" smtClean="0"/>
              <a:t> include water quality, </a:t>
            </a:r>
            <a:r>
              <a:rPr lang="en-US" baseline="0" dirty="0" err="1" smtClean="0"/>
              <a:t>anaddromous</a:t>
            </a:r>
            <a:r>
              <a:rPr lang="en-US" baseline="0" dirty="0" smtClean="0"/>
              <a:t> and resident fish productivity, stable reservoir ecosystem to protect cultural resources</a:t>
            </a:r>
            <a:endParaRPr lang="en-US" dirty="0"/>
          </a:p>
        </p:txBody>
      </p:sp>
    </p:spTree>
    <p:extLst>
      <p:ext uri="{BB962C8B-B14F-4D97-AF65-F5344CB8AC3E}">
        <p14:creationId xmlns:p14="http://schemas.microsoft.com/office/powerpoint/2010/main" val="36616026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p:spPr>
        <p:txBody>
          <a:bodyPr/>
          <a:lstStyle/>
          <a:p>
            <a:r>
              <a:rPr lang="en-US" dirty="0" smtClean="0">
                <a:latin typeface="Arial" pitchFamily="34" charset="0"/>
              </a:rPr>
              <a:t>Path of Columbia River; 9 run-of-river dams; Location of Chief Joseph and Grand Coulee dams; Location of </a:t>
            </a:r>
            <a:r>
              <a:rPr lang="en-US" dirty="0" err="1" smtClean="0">
                <a:latin typeface="Arial" pitchFamily="34" charset="0"/>
              </a:rPr>
              <a:t>Keenleyside</a:t>
            </a:r>
            <a:r>
              <a:rPr lang="en-US" dirty="0" smtClean="0">
                <a:latin typeface="Arial" pitchFamily="34" charset="0"/>
              </a:rPr>
              <a:t> (Arrow) and Brilliant dam.</a:t>
            </a:r>
            <a:r>
              <a:rPr lang="en-US" baseline="0" dirty="0" smtClean="0">
                <a:latin typeface="Arial" pitchFamily="34" charset="0"/>
              </a:rPr>
              <a:t> Mica, Arrow and Libby were built under the Col River Treaty and highly influence river flows especially in dry years.</a:t>
            </a:r>
            <a:endParaRPr lang="en-US" dirty="0" smtClean="0">
              <a:latin typeface="Arial" pitchFamily="34" charset="0"/>
            </a:endParaRPr>
          </a:p>
        </p:txBody>
      </p:sp>
      <p:sp>
        <p:nvSpPr>
          <p:cNvPr id="36868" name="Slide Number Placeholder 3"/>
          <p:cNvSpPr>
            <a:spLocks noGrp="1"/>
          </p:cNvSpPr>
          <p:nvPr>
            <p:ph type="sldNum" sz="quarter" idx="5"/>
          </p:nvPr>
        </p:nvSpPr>
        <p:spPr>
          <a:xfrm>
            <a:off x="3970938" y="8829967"/>
            <a:ext cx="3037840" cy="464820"/>
          </a:xfrm>
          <a:prstGeom prst="rect">
            <a:avLst/>
          </a:prstGeom>
          <a:noFill/>
        </p:spPr>
        <p:txBody>
          <a:bodyPr lIns="93177" tIns="46589" rIns="93177" bIns="46589"/>
          <a:lstStyle/>
          <a:p>
            <a:fld id="{8EA02A25-FBE1-41FC-AD25-7F2033EC6E57}" type="slidenum">
              <a:rPr lang="en-US" smtClean="0">
                <a:latin typeface="Arial" pitchFamily="34" charset="0"/>
              </a:rPr>
              <a:pPr/>
              <a:t>36</a:t>
            </a:fld>
            <a:endParaRPr lang="en-US" smtClean="0">
              <a:latin typeface="Arial" pitchFamily="34" charset="0"/>
            </a:endParaRPr>
          </a:p>
        </p:txBody>
      </p:sp>
    </p:spTree>
    <p:extLst>
      <p:ext uri="{BB962C8B-B14F-4D97-AF65-F5344CB8AC3E}">
        <p14:creationId xmlns:p14="http://schemas.microsoft.com/office/powerpoint/2010/main" val="14533547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Sequence</a:t>
            </a:r>
            <a:r>
              <a:rPr lang="en-US" baseline="0" dirty="0" smtClean="0"/>
              <a:t> of steps needed to produce data from global climate models to be integrated into CRITFC Information System model analysis to assess impact to tribal first foods. Hydrologic models may be statistical or dynamic (based upon local meteorological inputs).</a:t>
            </a:r>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lIns="93177" tIns="46589" rIns="93177" bIns="46589"/>
          <a:lstStyle/>
          <a:p>
            <a:pPr>
              <a:defRPr/>
            </a:pPr>
            <a:fld id="{08981AF1-3D67-1B45-AB56-230BF8E8E810}" type="slidenum">
              <a:rPr lang="en-US" smtClean="0"/>
              <a:pPr>
                <a:defRPr/>
              </a:pPr>
              <a:t>38</a:t>
            </a:fld>
            <a:endParaRPr lang="en-US"/>
          </a:p>
        </p:txBody>
      </p:sp>
    </p:spTree>
    <p:extLst>
      <p:ext uri="{BB962C8B-B14F-4D97-AF65-F5344CB8AC3E}">
        <p14:creationId xmlns:p14="http://schemas.microsoft.com/office/powerpoint/2010/main" val="1599938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Dynamic downscaling using hydrological</a:t>
            </a:r>
            <a:r>
              <a:rPr lang="en-US" baseline="0" dirty="0" smtClean="0"/>
              <a:t> models creates more robust estimates than statistical downscaling to create hydrologic models.</a:t>
            </a:r>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lIns="93177" tIns="46589" rIns="93177" bIns="46589"/>
          <a:lstStyle/>
          <a:p>
            <a:pPr>
              <a:defRPr/>
            </a:pPr>
            <a:fld id="{08981AF1-3D67-1B45-AB56-230BF8E8E810}" type="slidenum">
              <a:rPr lang="en-US" smtClean="0"/>
              <a:pPr>
                <a:defRPr/>
              </a:pPr>
              <a:t>39</a:t>
            </a:fld>
            <a:endParaRPr lang="en-US"/>
          </a:p>
        </p:txBody>
      </p:sp>
    </p:spTree>
    <p:extLst>
      <p:ext uri="{BB962C8B-B14F-4D97-AF65-F5344CB8AC3E}">
        <p14:creationId xmlns:p14="http://schemas.microsoft.com/office/powerpoint/2010/main" val="21234335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Fish survival</a:t>
            </a:r>
            <a:r>
              <a:rPr lang="en-US" baseline="0" dirty="0" smtClean="0"/>
              <a:t> </a:t>
            </a:r>
            <a:r>
              <a:rPr lang="en-US" baseline="0" dirty="0" err="1" smtClean="0"/>
              <a:t>submodel</a:t>
            </a:r>
            <a:r>
              <a:rPr lang="en-US" baseline="0" dirty="0" smtClean="0"/>
              <a:t> relationships to be integrated into CIS.  Dam spill reduces fish travel time and increases survival in river and adult returns.</a:t>
            </a:r>
            <a:endParaRPr lang="en-US" dirty="0"/>
          </a:p>
        </p:txBody>
      </p:sp>
    </p:spTree>
    <p:extLst>
      <p:ext uri="{BB962C8B-B14F-4D97-AF65-F5344CB8AC3E}">
        <p14:creationId xmlns:p14="http://schemas.microsoft.com/office/powerpoint/2010/main" val="32646864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CIS contains various data</a:t>
            </a:r>
            <a:r>
              <a:rPr lang="en-US" baseline="0" dirty="0" smtClean="0"/>
              <a:t> libraries, tools and modules that are selected and the GUI that facilitates comparative tables and graphs.</a:t>
            </a:r>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lIns="93177" tIns="46589" rIns="93177" bIns="46589"/>
          <a:lstStyle/>
          <a:p>
            <a:fld id="{B686EB82-3BFA-4B3F-BE71-36D57FF1A0D8}" type="slidenum">
              <a:rPr lang="en-US" smtClean="0"/>
              <a:pPr/>
              <a:t>42</a:t>
            </a:fld>
            <a:endParaRPr lang="en-US"/>
          </a:p>
        </p:txBody>
      </p:sp>
    </p:spTree>
    <p:extLst>
      <p:ext uri="{BB962C8B-B14F-4D97-AF65-F5344CB8AC3E}">
        <p14:creationId xmlns:p14="http://schemas.microsoft.com/office/powerpoint/2010/main" val="8603457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Overview of CIS model platform screen. </a:t>
            </a:r>
            <a:endParaRPr lang="en-US" dirty="0"/>
          </a:p>
        </p:txBody>
      </p:sp>
    </p:spTree>
    <p:extLst>
      <p:ext uri="{BB962C8B-B14F-4D97-AF65-F5344CB8AC3E}">
        <p14:creationId xmlns:p14="http://schemas.microsoft.com/office/powerpoint/2010/main" val="30333745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dirty="0" smtClean="0"/>
              <a:t>A flow</a:t>
            </a:r>
            <a:r>
              <a:rPr lang="en-US" baseline="0" dirty="0" smtClean="0"/>
              <a:t> library is first chosen, then a study library such as a particular climate change data set and finally one study under the study library is chosen.  </a:t>
            </a:r>
            <a:endParaRPr lang="en-US" dirty="0"/>
          </a:p>
        </p:txBody>
      </p:sp>
    </p:spTree>
    <p:extLst>
      <p:ext uri="{BB962C8B-B14F-4D97-AF65-F5344CB8AC3E}">
        <p14:creationId xmlns:p14="http://schemas.microsoft.com/office/powerpoint/2010/main" val="207139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452933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baseline="0" dirty="0" smtClean="0"/>
              <a:t>Finally an application is chosen under the particular study, then specific metrics can be analyzed (fish </a:t>
            </a:r>
            <a:r>
              <a:rPr lang="en-US" baseline="0" dirty="0" err="1" smtClean="0"/>
              <a:t>BiOp</a:t>
            </a:r>
            <a:r>
              <a:rPr lang="en-US" baseline="0" dirty="0" smtClean="0"/>
              <a:t> flows, reservoir elevations, </a:t>
            </a:r>
            <a:r>
              <a:rPr lang="en-US" baseline="0" dirty="0" err="1" smtClean="0"/>
              <a:t>hydrogeneration</a:t>
            </a:r>
            <a:r>
              <a:rPr lang="en-US" baseline="0" dirty="0" smtClean="0"/>
              <a:t>, flood risk)</a:t>
            </a:r>
            <a:endParaRPr lang="en-US" dirty="0" smtClean="0"/>
          </a:p>
          <a:p>
            <a:endParaRPr lang="en-US" dirty="0"/>
          </a:p>
        </p:txBody>
      </p:sp>
    </p:spTree>
    <p:extLst>
      <p:ext uri="{BB962C8B-B14F-4D97-AF65-F5344CB8AC3E}">
        <p14:creationId xmlns:p14="http://schemas.microsoft.com/office/powerpoint/2010/main" val="10594722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sz="1200" b="0" dirty="0" smtClean="0"/>
              <a:t>100+ scenarios of 2010 UWCIG climate change data output can be accessed and  transformed quickly into river operation metrics.  This allows users to quickly assess different climate change scenarios on </a:t>
            </a:r>
            <a:r>
              <a:rPr lang="en-US" sz="1200" b="0" dirty="0" err="1" smtClean="0"/>
              <a:t>mainstem</a:t>
            </a:r>
            <a:r>
              <a:rPr lang="en-US" sz="1200" b="0" dirty="0" smtClean="0"/>
              <a:t> river operations and impacts on flood risk, </a:t>
            </a:r>
            <a:r>
              <a:rPr lang="en-US" sz="1200" b="0" dirty="0" err="1" smtClean="0"/>
              <a:t>hydrogeneration</a:t>
            </a:r>
            <a:r>
              <a:rPr lang="en-US" sz="1200" b="0" dirty="0" smtClean="0"/>
              <a:t> and fish and other ecosystem function metrics. </a:t>
            </a:r>
          </a:p>
          <a:p>
            <a:endParaRPr lang="en-US" dirty="0"/>
          </a:p>
        </p:txBody>
      </p:sp>
    </p:spTree>
    <p:extLst>
      <p:ext uri="{BB962C8B-B14F-4D97-AF65-F5344CB8AC3E}">
        <p14:creationId xmlns:p14="http://schemas.microsoft.com/office/powerpoint/2010/main" val="27201419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Comparison</a:t>
            </a:r>
            <a:r>
              <a:rPr lang="en-US" baseline="0" dirty="0" smtClean="0"/>
              <a:t> of reservoir elevations at Grand Coulee Dam and flows at The </a:t>
            </a:r>
            <a:r>
              <a:rPr lang="en-US" baseline="0" dirty="0" err="1" smtClean="0"/>
              <a:t>Dalles</a:t>
            </a:r>
            <a:r>
              <a:rPr lang="en-US" baseline="0" dirty="0" smtClean="0"/>
              <a:t> Dam under the current condition (red) under historically dry flows and the same operations under a dry 2040 climate change scenario (gray).  Note that the peak hydrograph at The </a:t>
            </a:r>
            <a:r>
              <a:rPr lang="en-US" baseline="0" dirty="0" err="1" smtClean="0"/>
              <a:t>Dalles</a:t>
            </a:r>
            <a:r>
              <a:rPr lang="en-US" baseline="0" dirty="0" smtClean="0"/>
              <a:t> occurs sooner under the dry climate change scenario and that additional drafting of the reservoir is necessary to maintain </a:t>
            </a:r>
            <a:r>
              <a:rPr lang="en-US" baseline="0" dirty="0" err="1" smtClean="0"/>
              <a:t>hydrogeneration</a:t>
            </a:r>
            <a:r>
              <a:rPr lang="en-US" baseline="0" dirty="0" smtClean="0"/>
              <a:t> loads.</a:t>
            </a:r>
            <a:endParaRPr lang="en-US" dirty="0"/>
          </a:p>
        </p:txBody>
      </p:sp>
    </p:spTree>
    <p:extLst>
      <p:ext uri="{BB962C8B-B14F-4D97-AF65-F5344CB8AC3E}">
        <p14:creationId xmlns:p14="http://schemas.microsoft.com/office/powerpoint/2010/main" val="15425499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Figures show reservoir elevations at Grand Coulee Dam and The</a:t>
            </a:r>
            <a:r>
              <a:rPr lang="en-US" baseline="0" dirty="0" smtClean="0"/>
              <a:t> </a:t>
            </a:r>
            <a:r>
              <a:rPr lang="en-US" baseline="0" dirty="0" err="1" smtClean="0"/>
              <a:t>Dalles</a:t>
            </a:r>
            <a:r>
              <a:rPr lang="en-US" baseline="0" dirty="0" smtClean="0"/>
              <a:t> Dam flows for current condition (red), current condition adjusted for ecosystem flow (yellow), and a 2040 climate scenario adjusted for ecosystem flow (green).</a:t>
            </a:r>
            <a:endParaRPr lang="en-US" dirty="0"/>
          </a:p>
        </p:txBody>
      </p:sp>
    </p:spTree>
    <p:extLst>
      <p:ext uri="{BB962C8B-B14F-4D97-AF65-F5344CB8AC3E}">
        <p14:creationId xmlns:p14="http://schemas.microsoft.com/office/powerpoint/2010/main" val="29181174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treaty created three large dams</a:t>
            </a:r>
            <a:r>
              <a:rPr lang="en-US" baseline="0" dirty="0" smtClean="0"/>
              <a:t> and reservoirs- two in Canada and one in the US.  </a:t>
            </a:r>
            <a:r>
              <a:rPr lang="en-US" dirty="0" smtClean="0"/>
              <a:t>Coordinated</a:t>
            </a:r>
            <a:r>
              <a:rPr lang="en-US" baseline="0" dirty="0" smtClean="0"/>
              <a:t> river operations between the US and Canada are planned to optimize flood control and </a:t>
            </a:r>
            <a:r>
              <a:rPr lang="en-US" baseline="0" dirty="0" err="1" smtClean="0"/>
              <a:t>hydrogeneration</a:t>
            </a:r>
            <a:r>
              <a:rPr lang="en-US" baseline="0" dirty="0" smtClean="0"/>
              <a:t> by selective use of more than 20 million acre feet of Canadian reservoir storage. </a:t>
            </a:r>
            <a:endParaRPr lang="en-US" dirty="0"/>
          </a:p>
        </p:txBody>
      </p:sp>
    </p:spTree>
    <p:extLst>
      <p:ext uri="{BB962C8B-B14F-4D97-AF65-F5344CB8AC3E}">
        <p14:creationId xmlns:p14="http://schemas.microsoft.com/office/powerpoint/2010/main" val="32305887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basin</a:t>
            </a:r>
            <a:r>
              <a:rPr lang="en-US" baseline="0" dirty="0" smtClean="0"/>
              <a:t> </a:t>
            </a:r>
            <a:r>
              <a:rPr lang="en-US" dirty="0" smtClean="0"/>
              <a:t>tribes came together in 2010 in a historical</a:t>
            </a:r>
            <a:r>
              <a:rPr lang="en-US" baseline="0" dirty="0" smtClean="0"/>
              <a:t> coalition to establish ecosystem function as a third “leg of the stool” with respect to modernizing the Columbia River Treaty. Addressing climate change in the future modernized Treaty is a fundamental objective of the CRITFC Climate Change Project. </a:t>
            </a:r>
            <a:endParaRPr lang="en-US" dirty="0"/>
          </a:p>
        </p:txBody>
      </p:sp>
    </p:spTree>
    <p:extLst>
      <p:ext uri="{BB962C8B-B14F-4D97-AF65-F5344CB8AC3E}">
        <p14:creationId xmlns:p14="http://schemas.microsoft.com/office/powerpoint/2010/main" val="7899701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hdr" sz="quarter"/>
          </p:nvPr>
        </p:nvSpPr>
        <p:spPr>
          <a:xfrm>
            <a:off x="0" y="0"/>
            <a:ext cx="3038372" cy="464184"/>
          </a:xfrm>
          <a:prstGeom prst="rect">
            <a:avLst/>
          </a:prstGeom>
          <a:ln/>
        </p:spPr>
        <p:txBody>
          <a:bodyPr lIns="91650" tIns="45825" rIns="91650" bIns="45825"/>
          <a:lstStyle/>
          <a:p>
            <a:r>
              <a:rPr lang="en-US"/>
              <a:t>Climate Change Study Results</a:t>
            </a:r>
          </a:p>
        </p:txBody>
      </p:sp>
      <p:sp>
        <p:nvSpPr>
          <p:cNvPr id="7" name="Footer Placeholder 6"/>
          <p:cNvSpPr>
            <a:spLocks noGrp="1" noChangeArrowheads="1"/>
          </p:cNvSpPr>
          <p:nvPr>
            <p:ph type="ftr" sz="quarter" idx="4"/>
          </p:nvPr>
        </p:nvSpPr>
        <p:spPr>
          <a:xfrm>
            <a:off x="0" y="8830627"/>
            <a:ext cx="3038372" cy="464184"/>
          </a:xfrm>
          <a:prstGeom prst="rect">
            <a:avLst/>
          </a:prstGeom>
          <a:ln/>
        </p:spPr>
        <p:txBody>
          <a:bodyPr lIns="91650" tIns="45825" rIns="91650" bIns="45825"/>
          <a:lstStyle/>
          <a:p>
            <a:r>
              <a:rPr lang="en-US"/>
              <a:t>All PG Meeting - May 24, 2011</a:t>
            </a:r>
          </a:p>
        </p:txBody>
      </p:sp>
      <p:sp>
        <p:nvSpPr>
          <p:cNvPr id="295938" name="Rectangle 7"/>
          <p:cNvSpPr txBox="1">
            <a:spLocks noGrp="1" noChangeArrowheads="1"/>
          </p:cNvSpPr>
          <p:nvPr/>
        </p:nvSpPr>
        <p:spPr bwMode="auto">
          <a:xfrm>
            <a:off x="3971385" y="8829020"/>
            <a:ext cx="3037413" cy="465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02" tIns="46101" rIns="92202" bIns="46101"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02E6CA20-41F2-4E76-AFBB-1B36A165BEE3}" type="slidenum">
              <a:rPr lang="en-US" sz="1200">
                <a:latin typeface="Arial" charset="0"/>
              </a:rPr>
              <a:pPr algn="r" eaLnBrk="1" hangingPunct="1"/>
              <a:t>52</a:t>
            </a:fld>
            <a:endParaRPr lang="en-US" sz="1200" dirty="0">
              <a:latin typeface="Arial" charset="0"/>
            </a:endParaRPr>
          </a:p>
        </p:txBody>
      </p:sp>
      <p:sp>
        <p:nvSpPr>
          <p:cNvPr id="295939" name="Rectangle 7"/>
          <p:cNvSpPr txBox="1">
            <a:spLocks noGrp="1" noChangeArrowheads="1"/>
          </p:cNvSpPr>
          <p:nvPr/>
        </p:nvSpPr>
        <p:spPr bwMode="auto">
          <a:xfrm>
            <a:off x="3971385" y="8829020"/>
            <a:ext cx="3037413" cy="465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19" tIns="46109" rIns="92219" bIns="46109"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6A0399F4-9AA1-4617-9C62-B624CAA4687C}" type="slidenum">
              <a:rPr lang="en-US" sz="1200">
                <a:latin typeface="Arial" charset="0"/>
              </a:rPr>
              <a:pPr algn="r" eaLnBrk="1" hangingPunct="1"/>
              <a:t>52</a:t>
            </a:fld>
            <a:endParaRPr lang="en-US" sz="1200" dirty="0">
              <a:latin typeface="Arial" charset="0"/>
            </a:endParaRPr>
          </a:p>
        </p:txBody>
      </p:sp>
      <p:sp>
        <p:nvSpPr>
          <p:cNvPr id="295940" name="Rectangle 2"/>
          <p:cNvSpPr>
            <a:spLocks noGrp="1" noRot="1" noChangeAspect="1" noChangeArrowheads="1" noTextEdit="1"/>
          </p:cNvSpPr>
          <p:nvPr>
            <p:ph type="sldImg"/>
          </p:nvPr>
        </p:nvSpPr>
        <p:spPr>
          <a:ln/>
        </p:spPr>
      </p:sp>
      <p:sp>
        <p:nvSpPr>
          <p:cNvPr id="29594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19" tIns="46109" rIns="92219" bIns="46109"/>
          <a:lstStyle/>
          <a:p>
            <a:pPr eaLnBrk="1" hangingPunct="1"/>
            <a:r>
              <a:rPr lang="en-US" dirty="0" smtClean="0"/>
              <a:t>Reintroduction of salmon over Grand Coulee Dam</a:t>
            </a:r>
            <a:r>
              <a:rPr lang="en-US" baseline="0" dirty="0" smtClean="0"/>
              <a:t> to the cooler waters in the Canadian portion of the Columbia Basin could be an important climate change adaptation measure. </a:t>
            </a:r>
            <a:endParaRPr lang="en-US" dirty="0" smtClean="0"/>
          </a:p>
        </p:txBody>
      </p:sp>
    </p:spTree>
    <p:extLst>
      <p:ext uri="{BB962C8B-B14F-4D97-AF65-F5344CB8AC3E}">
        <p14:creationId xmlns:p14="http://schemas.microsoft.com/office/powerpoint/2010/main" val="1400165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Climate</a:t>
            </a:r>
            <a:r>
              <a:rPr lang="en-US" baseline="0" dirty="0" smtClean="0"/>
              <a:t> change modeling with the CIS for the Columbia River Treaty indicates that wet years may result in two hydrograph peaks (green) while dry years may become drier with lower spring peaking hydrographs and lower fall and winter flows.</a:t>
            </a:r>
            <a:endParaRPr lang="en-US" dirty="0"/>
          </a:p>
        </p:txBody>
      </p:sp>
    </p:spTree>
    <p:extLst>
      <p:ext uri="{BB962C8B-B14F-4D97-AF65-F5344CB8AC3E}">
        <p14:creationId xmlns:p14="http://schemas.microsoft.com/office/powerpoint/2010/main" val="35519694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Example analysis of flows under a dry climate</a:t>
            </a:r>
            <a:r>
              <a:rPr lang="en-US" baseline="0" dirty="0" smtClean="0"/>
              <a:t> scenario indicates that critical Hanford Reach Fall Chinook salmon flows are not met at all in the driest quintile of historical dry years- a drop from the current 21%.</a:t>
            </a:r>
            <a:endParaRPr lang="en-US" dirty="0"/>
          </a:p>
        </p:txBody>
      </p:sp>
    </p:spTree>
    <p:extLst>
      <p:ext uri="{BB962C8B-B14F-4D97-AF65-F5344CB8AC3E}">
        <p14:creationId xmlns:p14="http://schemas.microsoft.com/office/powerpoint/2010/main" val="37478330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Non-Treaty refers to additional storage created</a:t>
            </a:r>
            <a:r>
              <a:rPr lang="en-US" baseline="0" dirty="0" smtClean="0"/>
              <a:t> in Canadian reservoirs above and beyond that established under the Columbia River Treaty.  Assured Operating Plans and Detailed Operating plans are constructed through negotiations between the US and Canadian Entities that do not presently include tribes.  Tribes are calling for a “seat at the table” for the future treaty.</a:t>
            </a:r>
            <a:endParaRPr lang="en-US" dirty="0"/>
          </a:p>
        </p:txBody>
      </p:sp>
    </p:spTree>
    <p:extLst>
      <p:ext uri="{BB962C8B-B14F-4D97-AF65-F5344CB8AC3E}">
        <p14:creationId xmlns:p14="http://schemas.microsoft.com/office/powerpoint/2010/main" val="648025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874759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Structural</a:t>
            </a:r>
            <a:r>
              <a:rPr lang="en-US" baseline="0" dirty="0" smtClean="0"/>
              <a:t> and operational examples showing potential adaptation for climate change impacts on </a:t>
            </a:r>
            <a:r>
              <a:rPr lang="en-US" baseline="0" dirty="0" err="1" smtClean="0"/>
              <a:t>mainstem</a:t>
            </a:r>
            <a:r>
              <a:rPr lang="en-US" baseline="0" dirty="0" smtClean="0"/>
              <a:t> temperature to tribal fishery resources.</a:t>
            </a:r>
            <a:endParaRPr lang="en-US" dirty="0"/>
          </a:p>
        </p:txBody>
      </p:sp>
    </p:spTree>
    <p:extLst>
      <p:ext uri="{BB962C8B-B14F-4D97-AF65-F5344CB8AC3E}">
        <p14:creationId xmlns:p14="http://schemas.microsoft.com/office/powerpoint/2010/main" val="3801522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26391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75486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MACA multi-model ensemble mean, min, and max have been smoothed with a Gaussian filter, </a:t>
            </a:r>
            <a:r>
              <a:rPr lang="en-US" baseline="0" dirty="0" err="1" smtClean="0"/>
              <a:t>st</a:t>
            </a:r>
            <a:r>
              <a:rPr lang="en-US" baseline="0" dirty="0" smtClean="0"/>
              <a:t>. dev. = 3 yrs.  Darker lines show the multi-model mean for each RCP.</a:t>
            </a:r>
          </a:p>
          <a:p>
            <a:endParaRPr lang="en-US" baseline="0" dirty="0" smtClean="0"/>
          </a:p>
          <a:p>
            <a:r>
              <a:rPr lang="en-US" baseline="0" dirty="0" smtClean="0"/>
              <a:t>Dashed line is the average for the last half of the 20</a:t>
            </a:r>
            <a:r>
              <a:rPr lang="en-US" baseline="30000" dirty="0" smtClean="0"/>
              <a:t>th</a:t>
            </a:r>
            <a:r>
              <a:rPr lang="en-US" baseline="0" dirty="0" smtClean="0"/>
              <a:t> century.  Note that by 2030, annual temperature will always be above what we’ve grown accustomed to.</a:t>
            </a:r>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lIns="93177" tIns="46589" rIns="93177" bIns="46589"/>
          <a:lstStyle/>
          <a:p>
            <a:pPr>
              <a:defRPr/>
            </a:pPr>
            <a:fld id="{7EBDB067-6984-43A0-BF3F-DDFA6CD17B48}" type="slidenum">
              <a:rPr lang="en-US" smtClean="0"/>
              <a:pPr>
                <a:defRPr/>
              </a:pPr>
              <a:t>10</a:t>
            </a:fld>
            <a:endParaRPr lang="en-US"/>
          </a:p>
        </p:txBody>
      </p:sp>
    </p:spTree>
    <p:extLst>
      <p:ext uri="{BB962C8B-B14F-4D97-AF65-F5344CB8AC3E}">
        <p14:creationId xmlns:p14="http://schemas.microsoft.com/office/powerpoint/2010/main" val="31795682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FAA26D3D-D897-4be2-8F04-BA451C77F1D7}">
              <ma14:placeholderFlag xmlns:ma14="http://schemas.microsoft.com/office/mac/drawingml/2011/main" xmlns="" xmlns:mv="urn:schemas-microsoft-com:mac:vml" xmlns:mc="http://schemas.openxmlformats.org/markup-compatibility/2006" val="1"/>
            </a:ext>
          </a:extLst>
        </p:spPr>
      </p:sp>
      <p:sp>
        <p:nvSpPr>
          <p:cNvPr id="34818" name="Notes Placeholder 2"/>
          <p:cNvSpPr>
            <a:spLocks noGrp="1"/>
          </p:cNvSpPr>
          <p:nvPr>
            <p:ph type="body" idx="1"/>
          </p:nvPr>
        </p:nvSpPr>
        <p:spPr bwMode="auto">
          <a:noFill/>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Pink on right are the stakeholders broad objectives, green on left are the possible actions everything in middle are the inner connections and relations that need to filled out in order to connect all of the pieces.</a:t>
            </a:r>
          </a:p>
        </p:txBody>
      </p:sp>
      <p:sp>
        <p:nvSpPr>
          <p:cNvPr id="34819" name="Slide Number Placeholder 3"/>
          <p:cNvSpPr>
            <a:spLocks noGrp="1"/>
          </p:cNvSpPr>
          <p:nvPr>
            <p:ph type="sldNum" sz="quarter" idx="5"/>
          </p:nvPr>
        </p:nvSpPr>
        <p:spPr bwMode="auto">
          <a:xfrm>
            <a:off x="3970938" y="8829967"/>
            <a:ext cx="3037840" cy="464820"/>
          </a:xfrm>
          <a:prstGeom prst="rect">
            <a:avLst/>
          </a:prstGeom>
          <a:noFill/>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9525">
                <a:solidFill>
                  <a:srgbClr val="000000"/>
                </a:solidFill>
                <a:miter lim="800000"/>
                <a:headEnd/>
                <a:tailEnd/>
              </a14:hiddenLine>
            </a:ext>
          </a:extLst>
        </p:spPr>
        <p:txBody>
          <a:bodyPr lIns="93177" tIns="46589" rIns="93177" bIns="46589"/>
          <a:lstStyle>
            <a:lvl1pPr>
              <a:defRPr sz="2400">
                <a:solidFill>
                  <a:schemeClr val="tx1"/>
                </a:solidFill>
                <a:latin typeface="Arial" charset="0"/>
                <a:ea typeface="ＭＳ Ｐゴシック" charset="0"/>
                <a:cs typeface="ＭＳ Ｐゴシック" charset="0"/>
              </a:defRPr>
            </a:lvl1pPr>
            <a:lvl2pPr marL="757066" indent="-291179">
              <a:defRPr sz="2400">
                <a:solidFill>
                  <a:schemeClr val="tx1"/>
                </a:solidFill>
                <a:latin typeface="Arial" charset="0"/>
                <a:ea typeface="ＭＳ Ｐゴシック" charset="0"/>
              </a:defRPr>
            </a:lvl2pPr>
            <a:lvl3pPr marL="1164717" indent="-232943">
              <a:defRPr sz="2400">
                <a:solidFill>
                  <a:schemeClr val="tx1"/>
                </a:solidFill>
                <a:latin typeface="Arial" charset="0"/>
                <a:ea typeface="ＭＳ Ｐゴシック" charset="0"/>
              </a:defRPr>
            </a:lvl3pPr>
            <a:lvl4pPr marL="1630604" indent="-232943">
              <a:defRPr sz="2400">
                <a:solidFill>
                  <a:schemeClr val="tx1"/>
                </a:solidFill>
                <a:latin typeface="Arial" charset="0"/>
                <a:ea typeface="ＭＳ Ｐゴシック" charset="0"/>
              </a:defRPr>
            </a:lvl4pPr>
            <a:lvl5pPr marL="2096491" indent="-232943">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413A975-3102-C84E-813D-FDF1288322A1}" type="slidenum">
              <a:rPr lang="en-US" sz="1200"/>
              <a:pPr eaLnBrk="1" hangingPunct="1"/>
              <a:t>18</a:t>
            </a:fld>
            <a:endParaRPr lang="en-US" sz="1200"/>
          </a:p>
        </p:txBody>
      </p:sp>
    </p:spTree>
    <p:extLst>
      <p:ext uri="{BB962C8B-B14F-4D97-AF65-F5344CB8AC3E}">
        <p14:creationId xmlns:p14="http://schemas.microsoft.com/office/powerpoint/2010/main" val="2076276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FAA26D3D-D897-4be2-8F04-BA451C77F1D7}">
              <ma14:placeholderFlag xmlns:ma14="http://schemas.microsoft.com/office/mac/drawingml/2011/main" xmlns="" xmlns:mv="urn:schemas-microsoft-com:mac:vml" xmlns:mc="http://schemas.openxmlformats.org/markup-compatibility/2006" val="1"/>
            </a:ext>
          </a:extLst>
        </p:spPr>
      </p:sp>
      <p:sp>
        <p:nvSpPr>
          <p:cNvPr id="36866" name="Notes Placeholder 2"/>
          <p:cNvSpPr>
            <a:spLocks noGrp="1"/>
          </p:cNvSpPr>
          <p:nvPr>
            <p:ph type="body" idx="1"/>
          </p:nvPr>
        </p:nvSpPr>
        <p:spPr bwMode="auto">
          <a:noFill/>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We have three manuscripts in review at the journal Climatic Change from the Yakima work</a:t>
            </a:r>
          </a:p>
        </p:txBody>
      </p:sp>
      <p:sp>
        <p:nvSpPr>
          <p:cNvPr id="36867" name="Slide Number Placeholder 3"/>
          <p:cNvSpPr>
            <a:spLocks noGrp="1"/>
          </p:cNvSpPr>
          <p:nvPr>
            <p:ph type="sldNum" sz="quarter" idx="5"/>
          </p:nvPr>
        </p:nvSpPr>
        <p:spPr bwMode="auto">
          <a:xfrm>
            <a:off x="3970938" y="8829967"/>
            <a:ext cx="3037840" cy="464820"/>
          </a:xfrm>
          <a:prstGeom prst="rect">
            <a:avLst/>
          </a:prstGeom>
          <a:noFill/>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9525">
                <a:solidFill>
                  <a:srgbClr val="000000"/>
                </a:solidFill>
                <a:miter lim="800000"/>
                <a:headEnd/>
                <a:tailEnd/>
              </a14:hiddenLine>
            </a:ext>
          </a:extLst>
        </p:spPr>
        <p:txBody>
          <a:bodyPr lIns="93177" tIns="46589" rIns="93177" bIns="46589"/>
          <a:lstStyle>
            <a:lvl1pPr>
              <a:defRPr sz="2400">
                <a:solidFill>
                  <a:schemeClr val="tx1"/>
                </a:solidFill>
                <a:latin typeface="Arial" charset="0"/>
                <a:ea typeface="ＭＳ Ｐゴシック" charset="0"/>
                <a:cs typeface="ＭＳ Ｐゴシック" charset="0"/>
              </a:defRPr>
            </a:lvl1pPr>
            <a:lvl2pPr marL="757066" indent="-291179">
              <a:defRPr sz="2400">
                <a:solidFill>
                  <a:schemeClr val="tx1"/>
                </a:solidFill>
                <a:latin typeface="Arial" charset="0"/>
                <a:ea typeface="ＭＳ Ｐゴシック" charset="0"/>
              </a:defRPr>
            </a:lvl2pPr>
            <a:lvl3pPr marL="1164717" indent="-232943">
              <a:defRPr sz="2400">
                <a:solidFill>
                  <a:schemeClr val="tx1"/>
                </a:solidFill>
                <a:latin typeface="Arial" charset="0"/>
                <a:ea typeface="ＭＳ Ｐゴシック" charset="0"/>
              </a:defRPr>
            </a:lvl3pPr>
            <a:lvl4pPr marL="1630604" indent="-232943">
              <a:defRPr sz="2400">
                <a:solidFill>
                  <a:schemeClr val="tx1"/>
                </a:solidFill>
                <a:latin typeface="Arial" charset="0"/>
                <a:ea typeface="ＭＳ Ｐゴシック" charset="0"/>
              </a:defRPr>
            </a:lvl4pPr>
            <a:lvl5pPr marL="2096491" indent="-232943">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3D3CBBA-EF5E-9447-A55F-122D23B6FF8F}" type="slidenum">
              <a:rPr lang="en-US" sz="1200"/>
              <a:pPr eaLnBrk="1" hangingPunct="1"/>
              <a:t>19</a:t>
            </a:fld>
            <a:endParaRPr lang="en-US" sz="1200"/>
          </a:p>
        </p:txBody>
      </p:sp>
    </p:spTree>
    <p:extLst>
      <p:ext uri="{BB962C8B-B14F-4D97-AF65-F5344CB8AC3E}">
        <p14:creationId xmlns:p14="http://schemas.microsoft.com/office/powerpoint/2010/main" val="3766164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Impact </a:t>
            </a:r>
            <a:r>
              <a:rPr lang="en-US" baseline="0" dirty="0" smtClean="0"/>
              <a:t>drivers affect hydrology and water quality which in cause vulnerabilities to numerous river uses.  Note that climate impact drivers become synergistic with non climate drivers that </a:t>
            </a:r>
            <a:r>
              <a:rPr lang="en-US" u="sng" baseline="0" dirty="0" smtClean="0"/>
              <a:t>already</a:t>
            </a:r>
            <a:r>
              <a:rPr lang="en-US" baseline="0" dirty="0" smtClean="0"/>
              <a:t> highly impact ecosystem function- i.e. 13 fish species already ESA listed in the Col Basin. </a:t>
            </a:r>
            <a:endParaRPr lang="en-US" dirty="0"/>
          </a:p>
        </p:txBody>
      </p:sp>
    </p:spTree>
    <p:extLst>
      <p:ext uri="{BB962C8B-B14F-4D97-AF65-F5344CB8AC3E}">
        <p14:creationId xmlns:p14="http://schemas.microsoft.com/office/powerpoint/2010/main" val="745222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3029940"/>
            <a:ext cx="11054080" cy="2090702"/>
          </a:xfrm>
        </p:spPr>
        <p:txBody>
          <a:bodyPr/>
          <a:lstStyle>
            <a:lvl1pPr>
              <a:defRPr>
                <a:latin typeface="Times New Roman"/>
                <a:cs typeface="Times New Roman"/>
              </a:defRPr>
            </a:lvl1pPr>
          </a:lstStyle>
          <a:p>
            <a:r>
              <a:rPr lang="en-US" smtClean="0"/>
              <a:t>Click to edit Master title style</a:t>
            </a:r>
            <a:endParaRPr lang="en-US" dirty="0"/>
          </a:p>
        </p:txBody>
      </p:sp>
      <p:sp>
        <p:nvSpPr>
          <p:cNvPr id="3" name="Subtitle 2"/>
          <p:cNvSpPr>
            <a:spLocks noGrp="1"/>
          </p:cNvSpPr>
          <p:nvPr>
            <p:ph type="subTitle" idx="1"/>
          </p:nvPr>
        </p:nvSpPr>
        <p:spPr>
          <a:xfrm>
            <a:off x="1950720" y="5527040"/>
            <a:ext cx="9103360" cy="2492587"/>
          </a:xfrm>
        </p:spPr>
        <p:txBody>
          <a:bodyPr/>
          <a:lstStyle>
            <a:lvl1pPr marL="0" indent="0" algn="ctr">
              <a:buNone/>
              <a:defRPr>
                <a:latin typeface="Times New Roman"/>
                <a:cs typeface="Times New Roman"/>
              </a:defRPr>
            </a:lvl1pPr>
            <a:lvl2pPr marL="650197" indent="0" algn="ctr">
              <a:buNone/>
              <a:defRPr/>
            </a:lvl2pPr>
            <a:lvl3pPr marL="1300393" indent="0" algn="ctr">
              <a:buNone/>
              <a:defRPr/>
            </a:lvl3pPr>
            <a:lvl4pPr marL="1950590" indent="0" algn="ctr">
              <a:buNone/>
              <a:defRPr/>
            </a:lvl4pPr>
            <a:lvl5pPr marL="2600786" indent="0" algn="ctr">
              <a:buNone/>
              <a:defRPr/>
            </a:lvl5pPr>
            <a:lvl6pPr marL="3250983" indent="0" algn="ctr">
              <a:buNone/>
              <a:defRPr/>
            </a:lvl6pPr>
            <a:lvl7pPr marL="3901180" indent="0" algn="ctr">
              <a:buNone/>
              <a:defRPr/>
            </a:lvl7pPr>
            <a:lvl8pPr marL="4551376" indent="0" algn="ctr">
              <a:buNone/>
              <a:defRPr/>
            </a:lvl8pPr>
            <a:lvl9pPr marL="5201573"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xfrm>
            <a:off x="254000" y="8915400"/>
            <a:ext cx="914400" cy="677863"/>
          </a:xfrm>
        </p:spPr>
        <p:txBody>
          <a:bodyPr/>
          <a:lstStyle>
            <a:lvl1pPr>
              <a:defRPr/>
            </a:lvl1pPr>
          </a:lstStyle>
          <a:p>
            <a:pPr>
              <a:defRPr/>
            </a:pPr>
            <a:fld id="{7D2D00BF-684E-804B-B080-518A1964BE69}" type="slidenum">
              <a:rPr lang="en-US"/>
              <a:pPr>
                <a:defRPr/>
              </a:pPr>
              <a:t>‹#›</a:t>
            </a:fld>
            <a:endParaRPr lang="en-US"/>
          </a:p>
        </p:txBody>
      </p:sp>
    </p:spTree>
    <p:extLst>
      <p:ext uri="{BB962C8B-B14F-4D97-AF65-F5344CB8AC3E}">
        <p14:creationId xmlns:p14="http://schemas.microsoft.com/office/powerpoint/2010/main" val="27904391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xfrm>
            <a:off x="406400" y="8882063"/>
            <a:ext cx="990600" cy="677862"/>
          </a:xfrm>
        </p:spPr>
        <p:txBody>
          <a:bodyPr/>
          <a:lstStyle>
            <a:lvl1pPr>
              <a:defRPr/>
            </a:lvl1pPr>
          </a:lstStyle>
          <a:p>
            <a:pPr>
              <a:defRPr/>
            </a:pPr>
            <a:fld id="{C3ED88DD-9DCD-D14A-91E8-050BDCD041D3}" type="slidenum">
              <a:rPr lang="en-US"/>
              <a:pPr>
                <a:defRPr/>
              </a:pPr>
              <a:t>‹#›</a:t>
            </a:fld>
            <a:endParaRPr lang="en-US" dirty="0"/>
          </a:p>
        </p:txBody>
      </p:sp>
    </p:spTree>
    <p:extLst>
      <p:ext uri="{BB962C8B-B14F-4D97-AF65-F5344CB8AC3E}">
        <p14:creationId xmlns:p14="http://schemas.microsoft.com/office/powerpoint/2010/main" val="4031451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480" y="390598"/>
            <a:ext cx="2926080" cy="832216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240" y="390598"/>
            <a:ext cx="8561493" cy="832216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xfrm>
            <a:off x="330200" y="8882063"/>
            <a:ext cx="914400" cy="677862"/>
          </a:xfrm>
        </p:spPr>
        <p:txBody>
          <a:bodyPr/>
          <a:lstStyle>
            <a:lvl1pPr>
              <a:defRPr/>
            </a:lvl1pPr>
          </a:lstStyle>
          <a:p>
            <a:pPr>
              <a:defRPr/>
            </a:pPr>
            <a:fld id="{5BDCA47A-1A66-274E-9412-C30F8E8E908E}" type="slidenum">
              <a:rPr lang="en-US"/>
              <a:pPr>
                <a:defRPr/>
              </a:pPr>
              <a:t>‹#›</a:t>
            </a:fld>
            <a:endParaRPr lang="en-US"/>
          </a:p>
        </p:txBody>
      </p:sp>
    </p:spTree>
    <p:extLst>
      <p:ext uri="{BB962C8B-B14F-4D97-AF65-F5344CB8AC3E}">
        <p14:creationId xmlns:p14="http://schemas.microsoft.com/office/powerpoint/2010/main" val="36864424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50240" y="2275842"/>
            <a:ext cx="5743787" cy="6436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610773" y="2275842"/>
            <a:ext cx="5743787" cy="6436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a:xfrm>
            <a:off x="330200" y="8882063"/>
            <a:ext cx="990600" cy="677862"/>
          </a:xfrm>
        </p:spPr>
        <p:txBody>
          <a:bodyPr/>
          <a:lstStyle>
            <a:lvl1pPr>
              <a:defRPr/>
            </a:lvl1pPr>
          </a:lstStyle>
          <a:p>
            <a:pPr>
              <a:defRPr/>
            </a:pPr>
            <a:fld id="{CF3F0533-1DB1-2844-9659-68012BDB9EEC}" type="slidenum">
              <a:rPr lang="en-US"/>
              <a:pPr>
                <a:defRPr/>
              </a:pPr>
              <a:t>‹#›</a:t>
            </a:fld>
            <a:endParaRPr lang="en-US" dirty="0"/>
          </a:p>
        </p:txBody>
      </p:sp>
    </p:spTree>
    <p:extLst>
      <p:ext uri="{BB962C8B-B14F-4D97-AF65-F5344CB8AC3E}">
        <p14:creationId xmlns:p14="http://schemas.microsoft.com/office/powerpoint/2010/main" val="2857108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xfrm>
            <a:off x="406400" y="8882063"/>
            <a:ext cx="914400" cy="677862"/>
          </a:xfrm>
        </p:spPr>
        <p:txBody>
          <a:bodyPr/>
          <a:lstStyle>
            <a:lvl1pPr>
              <a:defRPr/>
            </a:lvl1pPr>
          </a:lstStyle>
          <a:p>
            <a:pPr>
              <a:defRPr/>
            </a:pPr>
            <a:fld id="{8660FF84-2EA2-EA4A-9EB8-20AF69D5826B}" type="slidenum">
              <a:rPr lang="en-US"/>
              <a:pPr>
                <a:defRPr/>
              </a:pPr>
              <a:t>‹#›</a:t>
            </a:fld>
            <a:endParaRPr lang="en-US"/>
          </a:p>
        </p:txBody>
      </p:sp>
    </p:spTree>
    <p:extLst>
      <p:ext uri="{BB962C8B-B14F-4D97-AF65-F5344CB8AC3E}">
        <p14:creationId xmlns:p14="http://schemas.microsoft.com/office/powerpoint/2010/main" val="1844301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267593"/>
            <a:ext cx="11054080" cy="1937173"/>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290" y="4133994"/>
            <a:ext cx="11054080" cy="2133599"/>
          </a:xfrm>
        </p:spPr>
        <p:txBody>
          <a:bodyPr anchor="b"/>
          <a:lstStyle>
            <a:lvl1pPr marL="0" indent="0">
              <a:buNone/>
              <a:defRPr sz="2800"/>
            </a:lvl1pPr>
            <a:lvl2pPr marL="650197" indent="0">
              <a:buNone/>
              <a:defRPr sz="2600"/>
            </a:lvl2pPr>
            <a:lvl3pPr marL="1300393" indent="0">
              <a:buNone/>
              <a:defRPr sz="2300"/>
            </a:lvl3pPr>
            <a:lvl4pPr marL="1950590" indent="0">
              <a:buNone/>
              <a:defRPr sz="2000"/>
            </a:lvl4pPr>
            <a:lvl5pPr marL="2600786" indent="0">
              <a:buNone/>
              <a:defRPr sz="2000"/>
            </a:lvl5pPr>
            <a:lvl6pPr marL="3250983" indent="0">
              <a:buNone/>
              <a:defRPr sz="2000"/>
            </a:lvl6pPr>
            <a:lvl7pPr marL="3901180" indent="0">
              <a:buNone/>
              <a:defRPr sz="2000"/>
            </a:lvl7pPr>
            <a:lvl8pPr marL="4551376" indent="0">
              <a:buNone/>
              <a:defRPr sz="2000"/>
            </a:lvl8pPr>
            <a:lvl9pPr marL="5201573" indent="0">
              <a:buNone/>
              <a:defRPr sz="2000"/>
            </a:lvl9pPr>
          </a:lstStyle>
          <a:p>
            <a:pPr lvl="0"/>
            <a:r>
              <a:rPr lang="en-US" smtClean="0"/>
              <a:t>Click to edit Master text styles</a:t>
            </a:r>
          </a:p>
        </p:txBody>
      </p:sp>
      <p:sp>
        <p:nvSpPr>
          <p:cNvPr id="4" name="Rectangle 6"/>
          <p:cNvSpPr>
            <a:spLocks noGrp="1" noChangeArrowheads="1"/>
          </p:cNvSpPr>
          <p:nvPr>
            <p:ph type="sldNum" sz="quarter" idx="10"/>
          </p:nvPr>
        </p:nvSpPr>
        <p:spPr>
          <a:xfrm>
            <a:off x="330200" y="8882063"/>
            <a:ext cx="914400" cy="677862"/>
          </a:xfrm>
        </p:spPr>
        <p:txBody>
          <a:bodyPr/>
          <a:lstStyle>
            <a:lvl1pPr>
              <a:defRPr/>
            </a:lvl1pPr>
          </a:lstStyle>
          <a:p>
            <a:pPr>
              <a:defRPr/>
            </a:pPr>
            <a:fld id="{987E8E63-3F80-0A4B-B48C-13FDE994456A}" type="slidenum">
              <a:rPr lang="en-US"/>
              <a:pPr>
                <a:defRPr/>
              </a:pPr>
              <a:t>‹#›</a:t>
            </a:fld>
            <a:endParaRPr lang="en-US"/>
          </a:p>
        </p:txBody>
      </p:sp>
    </p:spTree>
    <p:extLst>
      <p:ext uri="{BB962C8B-B14F-4D97-AF65-F5344CB8AC3E}">
        <p14:creationId xmlns:p14="http://schemas.microsoft.com/office/powerpoint/2010/main" val="3838258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240" y="2275842"/>
            <a:ext cx="5743787" cy="6436925"/>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10773" y="2275842"/>
            <a:ext cx="5743787" cy="6436925"/>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a:xfrm>
            <a:off x="330200" y="8882063"/>
            <a:ext cx="838200" cy="677862"/>
          </a:xfrm>
        </p:spPr>
        <p:txBody>
          <a:bodyPr/>
          <a:lstStyle>
            <a:lvl1pPr>
              <a:defRPr/>
            </a:lvl1pPr>
          </a:lstStyle>
          <a:p>
            <a:pPr>
              <a:defRPr/>
            </a:pPr>
            <a:fld id="{44FEEFAD-6B29-6C4F-BECA-06FF9452A37B}" type="slidenum">
              <a:rPr lang="en-US"/>
              <a:pPr>
                <a:defRPr/>
              </a:pPr>
              <a:t>‹#›</a:t>
            </a:fld>
            <a:endParaRPr lang="en-US"/>
          </a:p>
        </p:txBody>
      </p:sp>
    </p:spTree>
    <p:extLst>
      <p:ext uri="{BB962C8B-B14F-4D97-AF65-F5344CB8AC3E}">
        <p14:creationId xmlns:p14="http://schemas.microsoft.com/office/powerpoint/2010/main" val="3541705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240" y="2183272"/>
            <a:ext cx="5746045" cy="909884"/>
          </a:xfrm>
        </p:spPr>
        <p:txBody>
          <a:bodyPr anchor="b"/>
          <a:lstStyle>
            <a:lvl1pPr marL="0" indent="0">
              <a:buNone/>
              <a:defRPr sz="3400" b="1"/>
            </a:lvl1pPr>
            <a:lvl2pPr marL="650197" indent="0">
              <a:buNone/>
              <a:defRPr sz="2800" b="1"/>
            </a:lvl2pPr>
            <a:lvl3pPr marL="1300393" indent="0">
              <a:buNone/>
              <a:defRPr sz="2600" b="1"/>
            </a:lvl3pPr>
            <a:lvl4pPr marL="1950590" indent="0">
              <a:buNone/>
              <a:defRPr sz="2300" b="1"/>
            </a:lvl4pPr>
            <a:lvl5pPr marL="2600786" indent="0">
              <a:buNone/>
              <a:defRPr sz="2300" b="1"/>
            </a:lvl5pPr>
            <a:lvl6pPr marL="3250983" indent="0">
              <a:buNone/>
              <a:defRPr sz="2300" b="1"/>
            </a:lvl6pPr>
            <a:lvl7pPr marL="3901180" indent="0">
              <a:buNone/>
              <a:defRPr sz="2300" b="1"/>
            </a:lvl7pPr>
            <a:lvl8pPr marL="4551376" indent="0">
              <a:buNone/>
              <a:defRPr sz="2300" b="1"/>
            </a:lvl8pPr>
            <a:lvl9pPr marL="5201573"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6260" y="2183272"/>
            <a:ext cx="5748302" cy="909884"/>
          </a:xfrm>
        </p:spPr>
        <p:txBody>
          <a:bodyPr anchor="b"/>
          <a:lstStyle>
            <a:lvl1pPr marL="0" indent="0">
              <a:buNone/>
              <a:defRPr sz="3400" b="1"/>
            </a:lvl1pPr>
            <a:lvl2pPr marL="650197" indent="0">
              <a:buNone/>
              <a:defRPr sz="2800" b="1"/>
            </a:lvl2pPr>
            <a:lvl3pPr marL="1300393" indent="0">
              <a:buNone/>
              <a:defRPr sz="2600" b="1"/>
            </a:lvl3pPr>
            <a:lvl4pPr marL="1950590" indent="0">
              <a:buNone/>
              <a:defRPr sz="2300" b="1"/>
            </a:lvl4pPr>
            <a:lvl5pPr marL="2600786" indent="0">
              <a:buNone/>
              <a:defRPr sz="2300" b="1"/>
            </a:lvl5pPr>
            <a:lvl6pPr marL="3250983" indent="0">
              <a:buNone/>
              <a:defRPr sz="2300" b="1"/>
            </a:lvl6pPr>
            <a:lvl7pPr marL="3901180" indent="0">
              <a:buNone/>
              <a:defRPr sz="2300" b="1"/>
            </a:lvl7pPr>
            <a:lvl8pPr marL="4551376" indent="0">
              <a:buNone/>
              <a:defRPr sz="2300" b="1"/>
            </a:lvl8pPr>
            <a:lvl9pPr marL="5201573"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6260" y="3093155"/>
            <a:ext cx="5748302"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xfrm>
            <a:off x="330200" y="8882063"/>
            <a:ext cx="914400" cy="677862"/>
          </a:xfrm>
        </p:spPr>
        <p:txBody>
          <a:bodyPr/>
          <a:lstStyle>
            <a:lvl1pPr>
              <a:defRPr/>
            </a:lvl1pPr>
          </a:lstStyle>
          <a:p>
            <a:pPr>
              <a:defRPr/>
            </a:pPr>
            <a:fld id="{0380EF89-7A8C-AB4C-8B0E-B87028849CA3}" type="slidenum">
              <a:rPr lang="en-US"/>
              <a:pPr>
                <a:defRPr/>
              </a:pPr>
              <a:t>‹#›</a:t>
            </a:fld>
            <a:endParaRPr lang="en-US" dirty="0"/>
          </a:p>
        </p:txBody>
      </p:sp>
    </p:spTree>
    <p:extLst>
      <p:ext uri="{BB962C8B-B14F-4D97-AF65-F5344CB8AC3E}">
        <p14:creationId xmlns:p14="http://schemas.microsoft.com/office/powerpoint/2010/main" val="3823134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xfrm>
            <a:off x="406400" y="8882063"/>
            <a:ext cx="914400" cy="677862"/>
          </a:xfrm>
        </p:spPr>
        <p:txBody>
          <a:bodyPr/>
          <a:lstStyle>
            <a:lvl1pPr>
              <a:defRPr/>
            </a:lvl1pPr>
          </a:lstStyle>
          <a:p>
            <a:pPr>
              <a:defRPr/>
            </a:pPr>
            <a:fld id="{57EE70F1-40BD-8D46-B8F6-27143BAFA53E}" type="slidenum">
              <a:rPr lang="en-US"/>
              <a:pPr>
                <a:defRPr/>
              </a:pPr>
              <a:t>‹#›</a:t>
            </a:fld>
            <a:endParaRPr lang="en-US"/>
          </a:p>
        </p:txBody>
      </p:sp>
    </p:spTree>
    <p:extLst>
      <p:ext uri="{BB962C8B-B14F-4D97-AF65-F5344CB8AC3E}">
        <p14:creationId xmlns:p14="http://schemas.microsoft.com/office/powerpoint/2010/main" val="2174485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xfrm>
            <a:off x="330200" y="8882063"/>
            <a:ext cx="914400" cy="677862"/>
          </a:xfrm>
        </p:spPr>
        <p:txBody>
          <a:bodyPr/>
          <a:lstStyle>
            <a:lvl1pPr>
              <a:defRPr/>
            </a:lvl1pPr>
          </a:lstStyle>
          <a:p>
            <a:pPr>
              <a:defRPr/>
            </a:pPr>
            <a:fld id="{CEFC4847-C57F-224E-9389-E31503D7D2FE}" type="slidenum">
              <a:rPr lang="en-US"/>
              <a:pPr>
                <a:defRPr/>
              </a:pPr>
              <a:t>‹#›</a:t>
            </a:fld>
            <a:endParaRPr lang="en-US"/>
          </a:p>
        </p:txBody>
      </p:sp>
    </p:spTree>
    <p:extLst>
      <p:ext uri="{BB962C8B-B14F-4D97-AF65-F5344CB8AC3E}">
        <p14:creationId xmlns:p14="http://schemas.microsoft.com/office/powerpoint/2010/main" val="2540212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2" y="388338"/>
            <a:ext cx="4278490" cy="1652693"/>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84516" y="388340"/>
            <a:ext cx="7270044" cy="832442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242" y="2041033"/>
            <a:ext cx="4278490" cy="6671734"/>
          </a:xfrm>
        </p:spPr>
        <p:txBody>
          <a:bodyPr/>
          <a:lstStyle>
            <a:lvl1pPr marL="0" indent="0">
              <a:buNone/>
              <a:defRPr sz="2000"/>
            </a:lvl1pPr>
            <a:lvl2pPr marL="650197" indent="0">
              <a:buNone/>
              <a:defRPr sz="1700"/>
            </a:lvl2pPr>
            <a:lvl3pPr marL="1300393" indent="0">
              <a:buNone/>
              <a:defRPr sz="1400"/>
            </a:lvl3pPr>
            <a:lvl4pPr marL="1950590" indent="0">
              <a:buNone/>
              <a:defRPr sz="1300"/>
            </a:lvl4pPr>
            <a:lvl5pPr marL="2600786" indent="0">
              <a:buNone/>
              <a:defRPr sz="1300"/>
            </a:lvl5pPr>
            <a:lvl6pPr marL="3250983" indent="0">
              <a:buNone/>
              <a:defRPr sz="1300"/>
            </a:lvl6pPr>
            <a:lvl7pPr marL="3901180" indent="0">
              <a:buNone/>
              <a:defRPr sz="1300"/>
            </a:lvl7pPr>
            <a:lvl8pPr marL="4551376" indent="0">
              <a:buNone/>
              <a:defRPr sz="1300"/>
            </a:lvl8pPr>
            <a:lvl9pPr marL="5201573" indent="0">
              <a:buNone/>
              <a:defRPr sz="13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a:defRPr/>
            </a:lvl1pPr>
          </a:lstStyle>
          <a:p>
            <a:pPr>
              <a:defRPr/>
            </a:pPr>
            <a:fld id="{B9170AD0-874F-B644-B97C-6AC94A005F03}" type="slidenum">
              <a:rPr lang="en-US"/>
              <a:pPr>
                <a:defRPr/>
              </a:pPr>
              <a:t>‹#›</a:t>
            </a:fld>
            <a:endParaRPr lang="en-US" dirty="0"/>
          </a:p>
        </p:txBody>
      </p:sp>
    </p:spTree>
    <p:extLst>
      <p:ext uri="{BB962C8B-B14F-4D97-AF65-F5344CB8AC3E}">
        <p14:creationId xmlns:p14="http://schemas.microsoft.com/office/powerpoint/2010/main" val="103801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7"/>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9032" y="871502"/>
            <a:ext cx="7802880" cy="5852160"/>
          </a:xfrm>
        </p:spPr>
        <p:txBody>
          <a:bodyPr/>
          <a:lstStyle>
            <a:lvl1pPr marL="0" indent="0">
              <a:buNone/>
              <a:defRPr sz="4600"/>
            </a:lvl1pPr>
            <a:lvl2pPr marL="650197" indent="0">
              <a:buNone/>
              <a:defRPr sz="4000"/>
            </a:lvl2pPr>
            <a:lvl3pPr marL="1300393" indent="0">
              <a:buNone/>
              <a:defRPr sz="3400"/>
            </a:lvl3pPr>
            <a:lvl4pPr marL="1950590" indent="0">
              <a:buNone/>
              <a:defRPr sz="2800"/>
            </a:lvl4pPr>
            <a:lvl5pPr marL="2600786" indent="0">
              <a:buNone/>
              <a:defRPr sz="2800"/>
            </a:lvl5pPr>
            <a:lvl6pPr marL="3250983" indent="0">
              <a:buNone/>
              <a:defRPr sz="2800"/>
            </a:lvl6pPr>
            <a:lvl7pPr marL="3901180" indent="0">
              <a:buNone/>
              <a:defRPr sz="2800"/>
            </a:lvl7pPr>
            <a:lvl8pPr marL="4551376" indent="0">
              <a:buNone/>
              <a:defRPr sz="2800"/>
            </a:lvl8pPr>
            <a:lvl9pPr marL="5201573" indent="0">
              <a:buNone/>
              <a:defRPr sz="28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2549032" y="7633547"/>
            <a:ext cx="7802880" cy="1144693"/>
          </a:xfrm>
        </p:spPr>
        <p:txBody>
          <a:bodyPr/>
          <a:lstStyle>
            <a:lvl1pPr marL="0" indent="0">
              <a:buNone/>
              <a:defRPr sz="2000"/>
            </a:lvl1pPr>
            <a:lvl2pPr marL="650197" indent="0">
              <a:buNone/>
              <a:defRPr sz="1700"/>
            </a:lvl2pPr>
            <a:lvl3pPr marL="1300393" indent="0">
              <a:buNone/>
              <a:defRPr sz="1400"/>
            </a:lvl3pPr>
            <a:lvl4pPr marL="1950590" indent="0">
              <a:buNone/>
              <a:defRPr sz="1300"/>
            </a:lvl4pPr>
            <a:lvl5pPr marL="2600786" indent="0">
              <a:buNone/>
              <a:defRPr sz="1300"/>
            </a:lvl5pPr>
            <a:lvl6pPr marL="3250983" indent="0">
              <a:buNone/>
              <a:defRPr sz="1300"/>
            </a:lvl6pPr>
            <a:lvl7pPr marL="3901180" indent="0">
              <a:buNone/>
              <a:defRPr sz="1300"/>
            </a:lvl7pPr>
            <a:lvl8pPr marL="4551376" indent="0">
              <a:buNone/>
              <a:defRPr sz="1300"/>
            </a:lvl8pPr>
            <a:lvl9pPr marL="5201573" indent="0">
              <a:buNone/>
              <a:defRPr sz="13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a:defRPr/>
            </a:lvl1pPr>
          </a:lstStyle>
          <a:p>
            <a:pPr>
              <a:defRPr/>
            </a:pPr>
            <a:fld id="{737F279F-2C5A-604C-AC21-AF26F2EEF8E3}" type="slidenum">
              <a:rPr lang="en-US"/>
              <a:pPr>
                <a:defRPr/>
              </a:pPr>
              <a:t>‹#›</a:t>
            </a:fld>
            <a:endParaRPr lang="en-US" dirty="0"/>
          </a:p>
        </p:txBody>
      </p:sp>
    </p:spTree>
    <p:extLst>
      <p:ext uri="{BB962C8B-B14F-4D97-AF65-F5344CB8AC3E}">
        <p14:creationId xmlns:p14="http://schemas.microsoft.com/office/powerpoint/2010/main" val="34907572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BCCB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50875" y="390525"/>
            <a:ext cx="11703050" cy="1625600"/>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130046" tIns="65023" rIns="130046" bIns="65023" numCol="1" anchor="ctr" anchorCtr="0" compatLnSpc="1">
            <a:prstTxWarp prst="textNoShape">
              <a:avLst/>
            </a:prstTxWarp>
          </a:bodyPr>
          <a:lstStyle/>
          <a:p>
            <a:pPr lvl="0"/>
            <a:r>
              <a:rPr lang="en-US" smtClean="0"/>
              <a:t>Click to edit Master title style</a:t>
            </a:r>
            <a:endParaRPr lang="en-US"/>
          </a:p>
        </p:txBody>
      </p:sp>
      <p:sp>
        <p:nvSpPr>
          <p:cNvPr id="1027" name="Rectangle 3"/>
          <p:cNvSpPr>
            <a:spLocks noGrp="1" noChangeArrowheads="1"/>
          </p:cNvSpPr>
          <p:nvPr>
            <p:ph type="body" idx="1"/>
          </p:nvPr>
        </p:nvSpPr>
        <p:spPr bwMode="auto">
          <a:xfrm>
            <a:off x="650875" y="2276475"/>
            <a:ext cx="11703050" cy="6435725"/>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130046" tIns="65023" rIns="130046" bIns="6502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028" name="Picture 1" descr="beadborder.gif"/>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07950"/>
            <a:ext cx="13004800" cy="571500"/>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9525">
                <a:solidFill>
                  <a:srgbClr val="000000"/>
                </a:solidFill>
                <a:miter lim="800000"/>
                <a:headEnd/>
                <a:tailEnd/>
              </a14:hiddenLine>
            </a:ext>
          </a:extLst>
        </p:spPr>
      </p:pic>
      <p:sp>
        <p:nvSpPr>
          <p:cNvPr id="7" name="Slide Number Placeholder 6"/>
          <p:cNvSpPr>
            <a:spLocks noGrp="1" noChangeArrowheads="1"/>
          </p:cNvSpPr>
          <p:nvPr>
            <p:ph type="sldNum" sz="quarter" idx="4"/>
          </p:nvPr>
        </p:nvSpPr>
        <p:spPr>
          <a:xfrm>
            <a:off x="406400" y="8882063"/>
            <a:ext cx="838200" cy="677862"/>
          </a:xfrm>
          <a:prstGeom prst="rect">
            <a:avLst/>
          </a:prstGeom>
        </p:spPr>
        <p:txBody>
          <a:bodyPr lIns="130039" tIns="65020" rIns="130039" bIns="65020"/>
          <a:lstStyle>
            <a:lvl1pPr>
              <a:defRPr/>
            </a:lvl1pPr>
          </a:lstStyle>
          <a:p>
            <a:pPr>
              <a:defRPr/>
            </a:pPr>
            <a:fld id="{E6B58F93-4EF6-D44C-AE8F-99F89BFA5386}" type="slidenum">
              <a:rPr lang="en-US"/>
              <a:pPr>
                <a:defRPr/>
              </a:pPr>
              <a:t>‹#›</a:t>
            </a:fld>
            <a:endParaRPr lang="en-US" dirty="0"/>
          </a:p>
        </p:txBody>
      </p:sp>
      <p:sp>
        <p:nvSpPr>
          <p:cNvPr id="2" name="Footer Placeholder 1"/>
          <p:cNvSpPr>
            <a:spLocks noGrp="1"/>
          </p:cNvSpPr>
          <p:nvPr>
            <p:ph type="ftr" sz="quarter" idx="3"/>
          </p:nvPr>
        </p:nvSpPr>
        <p:spPr>
          <a:xfrm>
            <a:off x="4443413" y="9040813"/>
            <a:ext cx="4117975" cy="5191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58" r:id="rId8"/>
    <p:sldLayoutId id="2147483859" r:id="rId9"/>
    <p:sldLayoutId id="2147483867" r:id="rId10"/>
    <p:sldLayoutId id="2147483868" r:id="rId11"/>
    <p:sldLayoutId id="2147483869" r:id="rId12"/>
  </p:sldLayoutIdLst>
  <p:txStyles>
    <p:titleStyle>
      <a:lvl1pPr algn="ctr" rtl="0" eaLnBrk="1" fontAlgn="base" hangingPunct="1">
        <a:spcBef>
          <a:spcPct val="0"/>
        </a:spcBef>
        <a:spcAft>
          <a:spcPct val="0"/>
        </a:spcAft>
        <a:defRPr sz="6300">
          <a:solidFill>
            <a:srgbClr val="531116"/>
          </a:solidFill>
          <a:latin typeface="Times New Roman"/>
          <a:ea typeface="+mj-ea"/>
          <a:cs typeface="Times New Roman"/>
        </a:defRPr>
      </a:lvl1pPr>
      <a:lvl2pPr algn="ctr" rtl="0" eaLnBrk="1" fontAlgn="base" hangingPunct="1">
        <a:spcBef>
          <a:spcPct val="0"/>
        </a:spcBef>
        <a:spcAft>
          <a:spcPct val="0"/>
        </a:spcAft>
        <a:defRPr sz="6300">
          <a:solidFill>
            <a:srgbClr val="531116"/>
          </a:solidFill>
          <a:latin typeface="Times New Roman" pitchFamily="18" charset="0"/>
          <a:ea typeface="ＭＳ Ｐゴシック" charset="0"/>
          <a:cs typeface="Times New Roman" charset="0"/>
        </a:defRPr>
      </a:lvl2pPr>
      <a:lvl3pPr algn="ctr" rtl="0" eaLnBrk="1" fontAlgn="base" hangingPunct="1">
        <a:spcBef>
          <a:spcPct val="0"/>
        </a:spcBef>
        <a:spcAft>
          <a:spcPct val="0"/>
        </a:spcAft>
        <a:defRPr sz="6300">
          <a:solidFill>
            <a:srgbClr val="531116"/>
          </a:solidFill>
          <a:latin typeface="Times New Roman" pitchFamily="18" charset="0"/>
          <a:ea typeface="ＭＳ Ｐゴシック" charset="0"/>
          <a:cs typeface="Times New Roman" charset="0"/>
        </a:defRPr>
      </a:lvl3pPr>
      <a:lvl4pPr algn="ctr" rtl="0" eaLnBrk="1" fontAlgn="base" hangingPunct="1">
        <a:spcBef>
          <a:spcPct val="0"/>
        </a:spcBef>
        <a:spcAft>
          <a:spcPct val="0"/>
        </a:spcAft>
        <a:defRPr sz="6300">
          <a:solidFill>
            <a:srgbClr val="531116"/>
          </a:solidFill>
          <a:latin typeface="Times New Roman" pitchFamily="18" charset="0"/>
          <a:ea typeface="ＭＳ Ｐゴシック" charset="0"/>
          <a:cs typeface="Times New Roman" charset="0"/>
        </a:defRPr>
      </a:lvl4pPr>
      <a:lvl5pPr algn="ctr" rtl="0" eaLnBrk="1" fontAlgn="base" hangingPunct="1">
        <a:spcBef>
          <a:spcPct val="0"/>
        </a:spcBef>
        <a:spcAft>
          <a:spcPct val="0"/>
        </a:spcAft>
        <a:defRPr sz="6300">
          <a:solidFill>
            <a:srgbClr val="531116"/>
          </a:solidFill>
          <a:latin typeface="Times New Roman" pitchFamily="18" charset="0"/>
          <a:ea typeface="ＭＳ Ｐゴシック" charset="0"/>
          <a:cs typeface="Times New Roman" charset="0"/>
        </a:defRPr>
      </a:lvl5pPr>
      <a:lvl6pPr marL="650230" algn="ctr" rtl="0" eaLnBrk="1" fontAlgn="base" hangingPunct="1">
        <a:spcBef>
          <a:spcPct val="0"/>
        </a:spcBef>
        <a:spcAft>
          <a:spcPct val="0"/>
        </a:spcAft>
        <a:defRPr sz="6300">
          <a:solidFill>
            <a:schemeClr val="tx2"/>
          </a:solidFill>
          <a:latin typeface="Arial" charset="0"/>
          <a:ea typeface="ＭＳ Ｐゴシック" charset="0"/>
        </a:defRPr>
      </a:lvl6pPr>
      <a:lvl7pPr marL="1300460" algn="ctr" rtl="0" eaLnBrk="1" fontAlgn="base" hangingPunct="1">
        <a:spcBef>
          <a:spcPct val="0"/>
        </a:spcBef>
        <a:spcAft>
          <a:spcPct val="0"/>
        </a:spcAft>
        <a:defRPr sz="6300">
          <a:solidFill>
            <a:schemeClr val="tx2"/>
          </a:solidFill>
          <a:latin typeface="Arial" charset="0"/>
          <a:ea typeface="ＭＳ Ｐゴシック" charset="0"/>
        </a:defRPr>
      </a:lvl7pPr>
      <a:lvl8pPr marL="1950690" algn="ctr" rtl="0" eaLnBrk="1" fontAlgn="base" hangingPunct="1">
        <a:spcBef>
          <a:spcPct val="0"/>
        </a:spcBef>
        <a:spcAft>
          <a:spcPct val="0"/>
        </a:spcAft>
        <a:defRPr sz="6300">
          <a:solidFill>
            <a:schemeClr val="tx2"/>
          </a:solidFill>
          <a:latin typeface="Arial" charset="0"/>
          <a:ea typeface="ＭＳ Ｐゴシック" charset="0"/>
        </a:defRPr>
      </a:lvl8pPr>
      <a:lvl9pPr marL="2600919" algn="ctr" rtl="0" eaLnBrk="1" fontAlgn="base" hangingPunct="1">
        <a:spcBef>
          <a:spcPct val="0"/>
        </a:spcBef>
        <a:spcAft>
          <a:spcPct val="0"/>
        </a:spcAft>
        <a:defRPr sz="6300">
          <a:solidFill>
            <a:schemeClr val="tx2"/>
          </a:solidFill>
          <a:latin typeface="Arial" charset="0"/>
          <a:ea typeface="ＭＳ Ｐゴシック" charset="0"/>
        </a:defRPr>
      </a:lvl9pPr>
    </p:titleStyle>
    <p:bodyStyle>
      <a:lvl1pPr marL="487363" indent="-487363" algn="l" rtl="0" eaLnBrk="1" fontAlgn="base" hangingPunct="1">
        <a:spcBef>
          <a:spcPct val="20000"/>
        </a:spcBef>
        <a:spcAft>
          <a:spcPct val="0"/>
        </a:spcAft>
        <a:buChar char="•"/>
        <a:defRPr sz="4600">
          <a:solidFill>
            <a:schemeClr val="tx1"/>
          </a:solidFill>
          <a:latin typeface="Times New Roman"/>
          <a:ea typeface="+mn-ea"/>
          <a:cs typeface="Times New Roman"/>
        </a:defRPr>
      </a:lvl1pPr>
      <a:lvl2pPr marL="1055688" indent="-404813" algn="l" rtl="0" eaLnBrk="1" fontAlgn="base" hangingPunct="1">
        <a:spcBef>
          <a:spcPct val="20000"/>
        </a:spcBef>
        <a:spcAft>
          <a:spcPct val="0"/>
        </a:spcAft>
        <a:buChar char="–"/>
        <a:defRPr sz="4000">
          <a:solidFill>
            <a:schemeClr val="tx1"/>
          </a:solidFill>
          <a:latin typeface="Times New Roman"/>
          <a:ea typeface="+mn-ea"/>
          <a:cs typeface="Times New Roman"/>
        </a:defRPr>
      </a:lvl2pPr>
      <a:lvl3pPr marL="1624013" indent="-323850" algn="l" rtl="0" eaLnBrk="1" fontAlgn="base" hangingPunct="1">
        <a:spcBef>
          <a:spcPct val="20000"/>
        </a:spcBef>
        <a:spcAft>
          <a:spcPct val="0"/>
        </a:spcAft>
        <a:buChar char="•"/>
        <a:defRPr sz="3400">
          <a:solidFill>
            <a:schemeClr val="tx1"/>
          </a:solidFill>
          <a:latin typeface="Times New Roman"/>
          <a:ea typeface="+mn-ea"/>
          <a:cs typeface="Times New Roman"/>
        </a:defRPr>
      </a:lvl3pPr>
      <a:lvl4pPr marL="2274888" indent="-323850" algn="l" rtl="0" eaLnBrk="1" fontAlgn="base" hangingPunct="1">
        <a:spcBef>
          <a:spcPct val="20000"/>
        </a:spcBef>
        <a:spcAft>
          <a:spcPct val="0"/>
        </a:spcAft>
        <a:buChar char="–"/>
        <a:defRPr sz="2800">
          <a:solidFill>
            <a:schemeClr val="tx1"/>
          </a:solidFill>
          <a:latin typeface="Times New Roman"/>
          <a:ea typeface="+mn-ea"/>
          <a:cs typeface="Times New Roman"/>
        </a:defRPr>
      </a:lvl4pPr>
      <a:lvl5pPr marL="2925763" indent="-323850" algn="l" rtl="0" eaLnBrk="1" fontAlgn="base" hangingPunct="1">
        <a:spcBef>
          <a:spcPct val="20000"/>
        </a:spcBef>
        <a:spcAft>
          <a:spcPct val="0"/>
        </a:spcAft>
        <a:buChar char="»"/>
        <a:defRPr sz="2800">
          <a:solidFill>
            <a:schemeClr val="tx1"/>
          </a:solidFill>
          <a:latin typeface="Times New Roman"/>
          <a:ea typeface="+mn-ea"/>
          <a:cs typeface="Times New Roman"/>
        </a:defRPr>
      </a:lvl5pPr>
      <a:lvl6pPr marL="3576264" indent="-325115" algn="l" rtl="0" eaLnBrk="1" fontAlgn="base" hangingPunct="1">
        <a:spcBef>
          <a:spcPct val="20000"/>
        </a:spcBef>
        <a:spcAft>
          <a:spcPct val="0"/>
        </a:spcAft>
        <a:buChar char="»"/>
        <a:defRPr sz="2800">
          <a:solidFill>
            <a:schemeClr val="tx1"/>
          </a:solidFill>
          <a:latin typeface="+mn-lt"/>
          <a:ea typeface="+mn-ea"/>
        </a:defRPr>
      </a:lvl6pPr>
      <a:lvl7pPr marL="4226494" indent="-325115" algn="l" rtl="0" eaLnBrk="1" fontAlgn="base" hangingPunct="1">
        <a:spcBef>
          <a:spcPct val="20000"/>
        </a:spcBef>
        <a:spcAft>
          <a:spcPct val="0"/>
        </a:spcAft>
        <a:buChar char="»"/>
        <a:defRPr sz="2800">
          <a:solidFill>
            <a:schemeClr val="tx1"/>
          </a:solidFill>
          <a:latin typeface="+mn-lt"/>
          <a:ea typeface="+mn-ea"/>
        </a:defRPr>
      </a:lvl7pPr>
      <a:lvl8pPr marL="4876724" indent="-325115" algn="l" rtl="0" eaLnBrk="1" fontAlgn="base" hangingPunct="1">
        <a:spcBef>
          <a:spcPct val="20000"/>
        </a:spcBef>
        <a:spcAft>
          <a:spcPct val="0"/>
        </a:spcAft>
        <a:buChar char="»"/>
        <a:defRPr sz="2800">
          <a:solidFill>
            <a:schemeClr val="tx1"/>
          </a:solidFill>
          <a:latin typeface="+mn-lt"/>
          <a:ea typeface="+mn-ea"/>
        </a:defRPr>
      </a:lvl8pPr>
      <a:lvl9pPr marL="5526954" indent="-325115" algn="l" rtl="0" eaLnBrk="1" fontAlgn="base" hangingPunct="1">
        <a:spcBef>
          <a:spcPct val="20000"/>
        </a:spcBef>
        <a:spcAft>
          <a:spcPct val="0"/>
        </a:spcAft>
        <a:buChar char="»"/>
        <a:defRPr sz="2800">
          <a:solidFill>
            <a:schemeClr val="tx1"/>
          </a:solidFill>
          <a:latin typeface="+mn-lt"/>
          <a:ea typeface="+mn-ea"/>
        </a:defRPr>
      </a:lvl9pPr>
    </p:bodyStyle>
    <p:otherStyle>
      <a:defPPr>
        <a:defRPr lang="en-US"/>
      </a:defPPr>
      <a:lvl1pPr marL="0" algn="l" defTabSz="650230" rtl="0" eaLnBrk="1" latinLnBrk="0" hangingPunct="1">
        <a:defRPr sz="2600" kern="1200">
          <a:solidFill>
            <a:schemeClr val="tx1"/>
          </a:solidFill>
          <a:latin typeface="+mn-lt"/>
          <a:ea typeface="+mn-ea"/>
          <a:cs typeface="+mn-cs"/>
        </a:defRPr>
      </a:lvl1pPr>
      <a:lvl2pPr marL="650230" algn="l" defTabSz="650230" rtl="0" eaLnBrk="1" latinLnBrk="0" hangingPunct="1">
        <a:defRPr sz="2600" kern="1200">
          <a:solidFill>
            <a:schemeClr val="tx1"/>
          </a:solidFill>
          <a:latin typeface="+mn-lt"/>
          <a:ea typeface="+mn-ea"/>
          <a:cs typeface="+mn-cs"/>
        </a:defRPr>
      </a:lvl2pPr>
      <a:lvl3pPr marL="1300460" algn="l" defTabSz="650230" rtl="0" eaLnBrk="1" latinLnBrk="0" hangingPunct="1">
        <a:defRPr sz="2600" kern="1200">
          <a:solidFill>
            <a:schemeClr val="tx1"/>
          </a:solidFill>
          <a:latin typeface="+mn-lt"/>
          <a:ea typeface="+mn-ea"/>
          <a:cs typeface="+mn-cs"/>
        </a:defRPr>
      </a:lvl3pPr>
      <a:lvl4pPr marL="1950690" algn="l" defTabSz="650230" rtl="0" eaLnBrk="1" latinLnBrk="0" hangingPunct="1">
        <a:defRPr sz="2600" kern="1200">
          <a:solidFill>
            <a:schemeClr val="tx1"/>
          </a:solidFill>
          <a:latin typeface="+mn-lt"/>
          <a:ea typeface="+mn-ea"/>
          <a:cs typeface="+mn-cs"/>
        </a:defRPr>
      </a:lvl4pPr>
      <a:lvl5pPr marL="2600919" algn="l" defTabSz="650230" rtl="0" eaLnBrk="1" latinLnBrk="0" hangingPunct="1">
        <a:defRPr sz="2600" kern="1200">
          <a:solidFill>
            <a:schemeClr val="tx1"/>
          </a:solidFill>
          <a:latin typeface="+mn-lt"/>
          <a:ea typeface="+mn-ea"/>
          <a:cs typeface="+mn-cs"/>
        </a:defRPr>
      </a:lvl5pPr>
      <a:lvl6pPr marL="3251149" algn="l" defTabSz="650230" rtl="0" eaLnBrk="1" latinLnBrk="0" hangingPunct="1">
        <a:defRPr sz="2600" kern="1200">
          <a:solidFill>
            <a:schemeClr val="tx1"/>
          </a:solidFill>
          <a:latin typeface="+mn-lt"/>
          <a:ea typeface="+mn-ea"/>
          <a:cs typeface="+mn-cs"/>
        </a:defRPr>
      </a:lvl6pPr>
      <a:lvl7pPr marL="3901379" algn="l" defTabSz="650230" rtl="0" eaLnBrk="1" latinLnBrk="0" hangingPunct="1">
        <a:defRPr sz="2600" kern="1200">
          <a:solidFill>
            <a:schemeClr val="tx1"/>
          </a:solidFill>
          <a:latin typeface="+mn-lt"/>
          <a:ea typeface="+mn-ea"/>
          <a:cs typeface="+mn-cs"/>
        </a:defRPr>
      </a:lvl7pPr>
      <a:lvl8pPr marL="4551609" algn="l" defTabSz="650230" rtl="0" eaLnBrk="1" latinLnBrk="0" hangingPunct="1">
        <a:defRPr sz="2600" kern="1200">
          <a:solidFill>
            <a:schemeClr val="tx1"/>
          </a:solidFill>
          <a:latin typeface="+mn-lt"/>
          <a:ea typeface="+mn-ea"/>
          <a:cs typeface="+mn-cs"/>
        </a:defRPr>
      </a:lvl8pPr>
      <a:lvl9pPr marL="5201839" algn="l" defTabSz="650230"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7.emf"/><Relationship Id="rId4" Type="http://schemas.openxmlformats.org/officeDocument/2006/relationships/oleObject" Target="../embeddings/Microsoft_Excel_97-2003_Worksheet1.xls"/></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30.wmf"/><Relationship Id="rId5" Type="http://schemas.openxmlformats.org/officeDocument/2006/relationships/oleObject" Target="../embeddings/oleObject3.bin"/><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30.wmf"/><Relationship Id="rId4" Type="http://schemas.openxmlformats.org/officeDocument/2006/relationships/oleObject" Target="../embeddings/oleObject4.bin"/></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oleObject" Target="../embeddings/Microsoft_Excel_97-2003_Worksheet3.xls"/><Relationship Id="rId13" Type="http://schemas.openxmlformats.org/officeDocument/2006/relationships/oleObject" Target="../embeddings/oleObject8.bin"/><Relationship Id="rId3" Type="http://schemas.openxmlformats.org/officeDocument/2006/relationships/notesSlide" Target="../notesSlides/notesSlide16.xml"/><Relationship Id="rId7" Type="http://schemas.openxmlformats.org/officeDocument/2006/relationships/oleObject" Target="../embeddings/oleObject6.bin"/><Relationship Id="rId12" Type="http://schemas.openxmlformats.org/officeDocument/2006/relationships/image" Target="../media/image48.e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46.emf"/><Relationship Id="rId11" Type="http://schemas.openxmlformats.org/officeDocument/2006/relationships/oleObject" Target="../embeddings/Microsoft_Excel_97-2003_Worksheet4.xls"/><Relationship Id="rId5" Type="http://schemas.openxmlformats.org/officeDocument/2006/relationships/oleObject" Target="../embeddings/Microsoft_Excel_97-2003_Worksheet2.xls"/><Relationship Id="rId15" Type="http://schemas.openxmlformats.org/officeDocument/2006/relationships/image" Target="../media/image49.emf"/><Relationship Id="rId10" Type="http://schemas.openxmlformats.org/officeDocument/2006/relationships/oleObject" Target="../embeddings/oleObject7.bin"/><Relationship Id="rId4" Type="http://schemas.openxmlformats.org/officeDocument/2006/relationships/oleObject" Target="../embeddings/oleObject5.bin"/><Relationship Id="rId9" Type="http://schemas.openxmlformats.org/officeDocument/2006/relationships/image" Target="../media/image47.emf"/><Relationship Id="rId14" Type="http://schemas.openxmlformats.org/officeDocument/2006/relationships/oleObject" Target="../embeddings/Microsoft_Excel_97-2003_Worksheet5.xls"/></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png"/><Relationship Id="rId9" Type="http://schemas.openxmlformats.org/officeDocument/2006/relationships/image" Target="../media/image56.wmf"/></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5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7.png"/><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p:cNvSpPr>
          <p:nvPr/>
        </p:nvSpPr>
        <p:spPr bwMode="auto">
          <a:xfrm>
            <a:off x="12238038" y="8724900"/>
            <a:ext cx="179387" cy="266700"/>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12700">
                <a:solidFill>
                  <a:srgbClr val="000000"/>
                </a:solidFill>
                <a:miter lim="800000"/>
                <a:headEnd/>
                <a:tailEnd/>
              </a14:hiddenLine>
            </a:ext>
          </a:extLst>
        </p:spPr>
        <p:txBody>
          <a:bodyPr wrap="none" lIns="0" tIns="0" rIns="40639" bIns="0" anchor="ctr">
            <a:spAutoFit/>
          </a:bodyPr>
          <a:lstStyle/>
          <a:p>
            <a:pPr marL="39688" algn="r"/>
            <a:r>
              <a:rPr lang="en-US" sz="1800">
                <a:solidFill>
                  <a:srgbClr val="A4A7B4"/>
                </a:solidFill>
                <a:latin typeface="Helvetica Neue" charset="0"/>
                <a:sym typeface="Helvetica Neue" charset="0"/>
              </a:rPr>
              <a:t>1</a:t>
            </a:r>
          </a:p>
        </p:txBody>
      </p:sp>
      <p:pic>
        <p:nvPicPr>
          <p:cNvPr id="16386"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93400" y="7543800"/>
            <a:ext cx="2311400" cy="2209800"/>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12700">
                <a:solidFill>
                  <a:srgbClr val="000000"/>
                </a:solidFill>
                <a:miter lim="800000"/>
                <a:headEnd/>
                <a:tailEnd/>
              </a14:hiddenLine>
            </a:ext>
          </a:extLst>
        </p:spPr>
      </p:pic>
      <p:sp>
        <p:nvSpPr>
          <p:cNvPr id="16387" name="Rectangle 4"/>
          <p:cNvSpPr>
            <a:spLocks noGrp="1" noChangeArrowheads="1"/>
          </p:cNvSpPr>
          <p:nvPr>
            <p:ph type="title"/>
          </p:nvPr>
        </p:nvSpPr>
        <p:spPr>
          <a:xfrm>
            <a:off x="355600" y="7213600"/>
            <a:ext cx="10947400" cy="2387600"/>
          </a:xfrm>
        </p:spPr>
        <p:txBody>
          <a:bodyPr/>
          <a:lstStyle/>
          <a:p>
            <a:pPr algn="l" eaLnBrk="1" hangingPunct="1">
              <a:spcBef>
                <a:spcPts val="1800"/>
              </a:spcBef>
            </a:pPr>
            <a:r>
              <a:rPr lang="en-US" sz="4000" b="1" dirty="0" smtClean="0">
                <a:latin typeface="Times New Roman" charset="0"/>
                <a:ea typeface="ヒラギノ明朝 ProN W3" charset="0"/>
                <a:cs typeface="ヒラギノ明朝 ProN W3" charset="0"/>
              </a:rPr>
              <a:t>Climate Change Impacts on Columbia River</a:t>
            </a:r>
            <a:r>
              <a:rPr lang="en-US" sz="900" b="1" dirty="0" smtClean="0">
                <a:latin typeface="Times New Roman" charset="0"/>
                <a:ea typeface="ヒラギノ明朝 ProN W6" charset="0"/>
                <a:cs typeface="ヒラギノ明朝 ProN W6" charset="0"/>
              </a:rPr>
              <a:t/>
            </a:r>
            <a:br>
              <a:rPr lang="en-US" sz="900" b="1" dirty="0" smtClean="0">
                <a:latin typeface="Times New Roman" charset="0"/>
                <a:ea typeface="ヒラギノ明朝 ProN W6" charset="0"/>
                <a:cs typeface="ヒラギノ明朝 ProN W6" charset="0"/>
              </a:rPr>
            </a:br>
            <a:r>
              <a:rPr lang="en-US" sz="4000" b="1" dirty="0" smtClean="0">
                <a:latin typeface="Times New Roman" charset="0"/>
                <a:ea typeface="ヒラギノ明朝 ProN W6" charset="0"/>
                <a:cs typeface="ヒラギノ明朝 ProN W6" charset="0"/>
              </a:rPr>
              <a:t>Treaty Tribal Resources</a:t>
            </a:r>
            <a:br>
              <a:rPr lang="en-US" sz="4000" b="1" dirty="0" smtClean="0">
                <a:latin typeface="Times New Roman" charset="0"/>
                <a:ea typeface="ヒラギノ明朝 ProN W6" charset="0"/>
                <a:cs typeface="ヒラギノ明朝 ProN W6" charset="0"/>
              </a:rPr>
            </a:br>
            <a:r>
              <a:rPr lang="en-US" sz="4000" b="1" dirty="0" smtClean="0">
                <a:latin typeface="Times New Roman" charset="0"/>
                <a:ea typeface="ヒラギノ明朝 ProN W6" charset="0"/>
                <a:cs typeface="ヒラギノ明朝 ProN W6" charset="0"/>
              </a:rPr>
              <a:t/>
            </a:r>
            <a:br>
              <a:rPr lang="en-US" sz="4000" b="1" dirty="0" smtClean="0">
                <a:latin typeface="Times New Roman" charset="0"/>
                <a:ea typeface="ヒラギノ明朝 ProN W6" charset="0"/>
                <a:cs typeface="ヒラギノ明朝 ProN W6" charset="0"/>
              </a:rPr>
            </a:br>
            <a:r>
              <a:rPr lang="en-US" sz="4000" b="1" dirty="0" smtClean="0">
                <a:latin typeface="Times New Roman" charset="0"/>
                <a:ea typeface="ヒラギノ明朝 ProN W3" charset="0"/>
                <a:cs typeface="ヒラギノ明朝 ProN W3" charset="0"/>
              </a:rPr>
              <a:t>Columbia River Inter-Tribal Fish Commission</a:t>
            </a:r>
            <a:endParaRPr lang="en-US" sz="4000" b="1" dirty="0">
              <a:latin typeface="Times New Roman" charset="0"/>
              <a:ea typeface="ヒラギノ明朝 ProN W3" charset="0"/>
              <a:cs typeface="ヒラギノ明朝 ProN W3" charset="0"/>
            </a:endParaRPr>
          </a:p>
        </p:txBody>
      </p:sp>
      <p:pic>
        <p:nvPicPr>
          <p:cNvPr id="6" name="Picture 2"/>
          <p:cNvPicPr>
            <a:picLocks noChangeArrowheads="1"/>
          </p:cNvPicPr>
          <p:nvPr/>
        </p:nvPicPr>
        <p:blipFill>
          <a:blip r:embed="rId4">
            <a:extLst>
              <a:ext uri="{28A0092B-C50C-407E-A947-70E740481C1C}">
                <a14:useLocalDpi xmlns:a14="http://schemas.microsoft.com/office/drawing/2010/main" val="0"/>
              </a:ext>
            </a:extLst>
          </a:blip>
          <a:srcRect t="10080" b="16090"/>
          <a:stretch>
            <a:fillRect/>
          </a:stretch>
        </p:blipFill>
        <p:spPr bwMode="auto">
          <a:xfrm>
            <a:off x="406400" y="609600"/>
            <a:ext cx="12268200" cy="6324600"/>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12700">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40" y="0"/>
            <a:ext cx="11704320" cy="1625600"/>
          </a:xfrm>
        </p:spPr>
        <p:txBody>
          <a:bodyPr/>
          <a:lstStyle/>
          <a:p>
            <a:r>
              <a:rPr lang="en-US" sz="4000" dirty="0">
                <a:latin typeface="Candara"/>
                <a:cs typeface="Candara"/>
              </a:rPr>
              <a:t>Temperature</a:t>
            </a:r>
            <a:br>
              <a:rPr lang="en-US" sz="4000" dirty="0">
                <a:latin typeface="Candara"/>
                <a:cs typeface="Candara"/>
              </a:rPr>
            </a:br>
            <a:r>
              <a:rPr lang="en-US" sz="2800" dirty="0">
                <a:latin typeface="Candara"/>
                <a:cs typeface="Candara"/>
              </a:rPr>
              <a:t>Difference from 1950-1999 </a:t>
            </a:r>
            <a:r>
              <a:rPr lang="en-US" sz="2800" dirty="0" smtClean="0">
                <a:latin typeface="Candara"/>
                <a:cs typeface="Candara"/>
              </a:rPr>
              <a:t>average</a:t>
            </a:r>
            <a:br>
              <a:rPr lang="en-US" sz="2800" dirty="0" smtClean="0">
                <a:latin typeface="Candara"/>
                <a:cs typeface="Candara"/>
              </a:rPr>
            </a:br>
            <a:r>
              <a:rPr lang="en-US" sz="2800" dirty="0" smtClean="0">
                <a:latin typeface="Candara"/>
                <a:cs typeface="Candara"/>
              </a:rPr>
              <a:t>(from Rupp 2014)</a:t>
            </a:r>
            <a:endParaRPr lang="en-US" sz="2800" dirty="0">
              <a:latin typeface="Candara"/>
              <a:cs typeface="Candara"/>
            </a:endParaRPr>
          </a:p>
        </p:txBody>
      </p:sp>
      <p:pic>
        <p:nvPicPr>
          <p:cNvPr id="4" name="Picture 3" descr="tave_JJA_1950-2099_MACA.pdf"/>
          <p:cNvPicPr>
            <a:picLocks noChangeAspect="1"/>
          </p:cNvPicPr>
          <p:nvPr/>
        </p:nvPicPr>
        <p:blipFill>
          <a:blip r:embed="rId3"/>
          <a:stretch>
            <a:fillRect/>
          </a:stretch>
        </p:blipFill>
        <p:spPr>
          <a:xfrm>
            <a:off x="1083733" y="1300480"/>
            <a:ext cx="10989056" cy="8453120"/>
          </a:xfrm>
          <a:prstGeom prst="rect">
            <a:avLst/>
          </a:prstGeom>
        </p:spPr>
      </p:pic>
    </p:spTree>
    <p:extLst>
      <p:ext uri="{BB962C8B-B14F-4D97-AF65-F5344CB8AC3E}">
        <p14:creationId xmlns:p14="http://schemas.microsoft.com/office/powerpoint/2010/main" val="17210650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5"/>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41867" y="2167467"/>
            <a:ext cx="5201920" cy="3901440"/>
          </a:xfrm>
          <a:prstGeom prst="rect">
            <a:avLst/>
          </a:prstGeom>
          <a:noFill/>
          <a:ln>
            <a:noFill/>
          </a:ln>
          <a:effectLst/>
          <a:extLst>
            <a:ext uri="{909E8E84-426E-40dd-AFC4-6F175D3DCCD1}">
              <a14:hiddenFill xmlns:a14="http://schemas.microsoft.com/office/drawing/2010/main" xmlns="" xmlns:mv="urn:schemas-microsoft-com:mac:vml" xmlns:mc="http://schemas.openxmlformats.org/markup-compatibility/2006">
                <a:solidFill>
                  <a:schemeClr val="accent1"/>
                </a:solidFill>
              </a14:hiddenFill>
            </a:ext>
            <a:ext uri="{91240B29-F687-4f45-9708-019B960494DF}">
              <a14:hiddenLine xmlns:a14="http://schemas.microsoft.com/office/drawing/2010/main" xmlns="" xmlns:mv="urn:schemas-microsoft-com:mac:vml" xmlns:mc="http://schemas.openxmlformats.org/markup-compatibility/2006" w="9525">
                <a:solidFill>
                  <a:schemeClr val="tx1"/>
                </a:solidFill>
                <a:miter lim="800000"/>
                <a:headEnd/>
                <a:tailEnd/>
              </a14:hiddenLine>
            </a:ex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pic>
      <p:pic>
        <p:nvPicPr>
          <p:cNvPr id="14339" name="Picture 6"/>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128000" y="1950720"/>
            <a:ext cx="4118187" cy="4118187"/>
          </a:xfrm>
          <a:prstGeom prst="rect">
            <a:avLst/>
          </a:prstGeom>
          <a:noFill/>
          <a:ln>
            <a:noFill/>
          </a:ln>
          <a:effectLst/>
          <a:extLst>
            <a:ext uri="{909E8E84-426E-40dd-AFC4-6F175D3DCCD1}">
              <a14:hiddenFill xmlns:a14="http://schemas.microsoft.com/office/drawing/2010/main" xmlns="" xmlns:mv="urn:schemas-microsoft-com:mac:vml" xmlns:mc="http://schemas.openxmlformats.org/markup-compatibility/2006">
                <a:solidFill>
                  <a:schemeClr val="accent1"/>
                </a:solidFill>
              </a14:hiddenFill>
            </a:ext>
            <a:ext uri="{91240B29-F687-4f45-9708-019B960494DF}">
              <a14:hiddenLine xmlns:a14="http://schemas.microsoft.com/office/drawing/2010/main" xmlns="" xmlns:mv="urn:schemas-microsoft-com:mac:vml" xmlns:mc="http://schemas.openxmlformats.org/markup-compatibility/2006" w="9525">
                <a:solidFill>
                  <a:schemeClr val="tx1"/>
                </a:solidFill>
                <a:miter lim="800000"/>
                <a:headEnd/>
                <a:tailEnd/>
              </a14:hiddenLine>
            </a:ex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pic>
      <p:pic>
        <p:nvPicPr>
          <p:cNvPr id="14340" name="Picture 7"/>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068907" y="3359573"/>
            <a:ext cx="1794934" cy="1842347"/>
          </a:xfrm>
          <a:prstGeom prst="rect">
            <a:avLst/>
          </a:prstGeom>
          <a:noFill/>
          <a:ln>
            <a:noFill/>
          </a:ln>
          <a:effectLst/>
          <a:extLst>
            <a:ext uri="{909E8E84-426E-40dd-AFC4-6F175D3DCCD1}">
              <a14:hiddenFill xmlns:a14="http://schemas.microsoft.com/office/drawing/2010/main" xmlns="" xmlns:mv="urn:schemas-microsoft-com:mac:vml" xmlns:mc="http://schemas.openxmlformats.org/markup-compatibility/2006">
                <a:solidFill>
                  <a:schemeClr val="accent1"/>
                </a:solidFill>
              </a14:hiddenFill>
            </a:ext>
            <a:ext uri="{91240B29-F687-4f45-9708-019B960494DF}">
              <a14:hiddenLine xmlns:a14="http://schemas.microsoft.com/office/drawing/2010/main" xmlns="" xmlns:mv="urn:schemas-microsoft-com:mac:vml" xmlns:mc="http://schemas.openxmlformats.org/markup-compatibility/2006" w="9525">
                <a:solidFill>
                  <a:schemeClr val="tx1"/>
                </a:solidFill>
                <a:miter lim="800000"/>
                <a:headEnd/>
                <a:tailEnd/>
              </a14:hiddenLine>
            </a:ex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pic>
      <p:sp>
        <p:nvSpPr>
          <p:cNvPr id="14341" name="Text Box 9"/>
          <p:cNvSpPr txBox="1">
            <a:spLocks noChangeArrowheads="1"/>
          </p:cNvSpPr>
          <p:nvPr/>
        </p:nvSpPr>
        <p:spPr bwMode="auto">
          <a:xfrm>
            <a:off x="1671254" y="7204570"/>
            <a:ext cx="3448888" cy="531426"/>
          </a:xfrm>
          <a:prstGeom prst="rect">
            <a:avLst/>
          </a:prstGeom>
          <a:noFill/>
          <a:ln>
            <a:noFill/>
          </a:ln>
          <a:effectLst/>
          <a:extLst>
            <a:ext uri="{909E8E84-426E-40dd-AFC4-6F175D3DCCD1}">
              <a14:hiddenFill xmlns:a14="http://schemas.microsoft.com/office/drawing/2010/main" xmlns="" xmlns:mv="urn:schemas-microsoft-com:mac:vml" xmlns:mc="http://schemas.openxmlformats.org/markup-compatibility/2006">
                <a:solidFill>
                  <a:schemeClr val="accent1"/>
                </a:solidFill>
              </a14:hiddenFill>
            </a:ext>
            <a:ext uri="{91240B29-F687-4f45-9708-019B960494DF}">
              <a14:hiddenLine xmlns:a14="http://schemas.microsoft.com/office/drawing/2010/main" xmlns="" xmlns:mv="urn:schemas-microsoft-com:mac:vml" xmlns:mc="http://schemas.openxmlformats.org/markup-compatibility/2006" w="9525">
                <a:solidFill>
                  <a:schemeClr val="tx1"/>
                </a:solidFill>
                <a:miter lim="800000"/>
                <a:headEnd/>
                <a:tailEnd/>
              </a14:hiddenLine>
            </a:ex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lIns="130046" tIns="65023" rIns="130046" bIns="65023">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defRPr/>
            </a:pPr>
            <a:r>
              <a:rPr lang="en-US" sz="2600" b="1" dirty="0">
                <a:latin typeface="Arial" charset="0"/>
                <a:cs typeface="+mn-cs"/>
              </a:rPr>
              <a:t>Snowfall Dominated</a:t>
            </a:r>
          </a:p>
        </p:txBody>
      </p:sp>
      <p:sp>
        <p:nvSpPr>
          <p:cNvPr id="14342" name="Text Box 10"/>
          <p:cNvSpPr txBox="1">
            <a:spLocks noChangeArrowheads="1"/>
          </p:cNvSpPr>
          <p:nvPr/>
        </p:nvSpPr>
        <p:spPr bwMode="auto">
          <a:xfrm>
            <a:off x="8640751" y="7152641"/>
            <a:ext cx="3282339" cy="531426"/>
          </a:xfrm>
          <a:prstGeom prst="rect">
            <a:avLst/>
          </a:prstGeom>
          <a:noFill/>
          <a:ln>
            <a:noFill/>
          </a:ln>
          <a:effectLst/>
          <a:extLst>
            <a:ext uri="{909E8E84-426E-40dd-AFC4-6F175D3DCCD1}">
              <a14:hiddenFill xmlns:a14="http://schemas.microsoft.com/office/drawing/2010/main" xmlns="" xmlns:mv="urn:schemas-microsoft-com:mac:vml" xmlns:mc="http://schemas.openxmlformats.org/markup-compatibility/2006">
                <a:solidFill>
                  <a:schemeClr val="accent1"/>
                </a:solidFill>
              </a14:hiddenFill>
            </a:ext>
            <a:ext uri="{91240B29-F687-4f45-9708-019B960494DF}">
              <a14:hiddenLine xmlns:a14="http://schemas.microsoft.com/office/drawing/2010/main" xmlns="" xmlns:mv="urn:schemas-microsoft-com:mac:vml" xmlns:mc="http://schemas.openxmlformats.org/markup-compatibility/2006" w="9525">
                <a:solidFill>
                  <a:schemeClr val="tx1"/>
                </a:solidFill>
                <a:miter lim="800000"/>
                <a:headEnd/>
                <a:tailEnd/>
              </a14:hiddenLine>
            </a:ex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lIns="130046" tIns="65023" rIns="130046" bIns="65023">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defRPr/>
            </a:pPr>
            <a:r>
              <a:rPr lang="en-US" sz="2600" b="1" dirty="0">
                <a:latin typeface="Arial" charset="0"/>
                <a:cs typeface="+mn-cs"/>
              </a:rPr>
              <a:t>Rainfall Dominated</a:t>
            </a:r>
          </a:p>
        </p:txBody>
      </p:sp>
      <p:sp>
        <p:nvSpPr>
          <p:cNvPr id="14343" name="Text Box 11"/>
          <p:cNvSpPr txBox="1">
            <a:spLocks noChangeArrowheads="1"/>
          </p:cNvSpPr>
          <p:nvPr/>
        </p:nvSpPr>
        <p:spPr bwMode="auto">
          <a:xfrm>
            <a:off x="1408046" y="758614"/>
            <a:ext cx="11407911" cy="623759"/>
          </a:xfrm>
          <a:prstGeom prst="rect">
            <a:avLst/>
          </a:prstGeom>
          <a:noFill/>
          <a:ln>
            <a:noFill/>
          </a:ln>
          <a:effectLst/>
          <a:extLst>
            <a:ext uri="{909E8E84-426E-40dd-AFC4-6F175D3DCCD1}">
              <a14:hiddenFill xmlns:a14="http://schemas.microsoft.com/office/drawing/2010/main" xmlns="" xmlns:mv="urn:schemas-microsoft-com:mac:vml" xmlns:mc="http://schemas.openxmlformats.org/markup-compatibility/2006">
                <a:solidFill>
                  <a:schemeClr val="accent1"/>
                </a:solidFill>
              </a14:hiddenFill>
            </a:ext>
            <a:ext uri="{91240B29-F687-4f45-9708-019B960494DF}">
              <a14:hiddenLine xmlns:a14="http://schemas.microsoft.com/office/drawing/2010/main" xmlns="" xmlns:mv="urn:schemas-microsoft-com:mac:vml" xmlns:mc="http://schemas.openxmlformats.org/markup-compatibility/2006" w="9525">
                <a:solidFill>
                  <a:schemeClr val="tx1"/>
                </a:solidFill>
                <a:miter lim="800000"/>
                <a:headEnd/>
                <a:tailEnd/>
              </a14:hiddenLine>
            </a:ex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lIns="130046" tIns="65023" rIns="130046" bIns="65023">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defRPr/>
            </a:pPr>
            <a:r>
              <a:rPr lang="en-US" b="1" dirty="0">
                <a:latin typeface="Arial" charset="0"/>
                <a:cs typeface="+mn-cs"/>
              </a:rPr>
              <a:t>Increasing Temperatures mean some areas will change…</a:t>
            </a:r>
          </a:p>
        </p:txBody>
      </p:sp>
    </p:spTree>
    <p:extLst>
      <p:ext uri="{BB962C8B-B14F-4D97-AF65-F5344CB8AC3E}">
        <p14:creationId xmlns:p14="http://schemas.microsoft.com/office/powerpoint/2010/main" val="14587575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p:txBody>
          <a:bodyPr/>
          <a:lstStyle/>
          <a:p>
            <a:endParaRPr lang="en-US">
              <a:latin typeface="Calibri" charset="0"/>
            </a:endParaRPr>
          </a:p>
        </p:txBody>
      </p:sp>
      <p:sp>
        <p:nvSpPr>
          <p:cNvPr id="27650" name="Rectangle 3"/>
          <p:cNvSpPr>
            <a:spLocks noGrp="1" noChangeArrowheads="1"/>
          </p:cNvSpPr>
          <p:nvPr>
            <p:ph type="body" idx="1"/>
          </p:nvPr>
        </p:nvSpPr>
        <p:spPr/>
        <p:txBody>
          <a:bodyPr/>
          <a:lstStyle/>
          <a:p>
            <a:endParaRPr lang="en-US">
              <a:latin typeface="Calibri" charset="0"/>
            </a:endParaRPr>
          </a:p>
        </p:txBody>
      </p:sp>
      <p:pic>
        <p:nvPicPr>
          <p:cNvPr id="27651" name="Picture 5" descr="WintTempbyZonewTribes"/>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79400" y="-108373"/>
            <a:ext cx="13392573" cy="9965831"/>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9525">
                <a:solidFill>
                  <a:srgbClr val="000000"/>
                </a:solidFill>
                <a:miter lim="800000"/>
                <a:headEnd/>
                <a:tailEnd/>
              </a14:hiddenLine>
            </a:ext>
          </a:extLst>
        </p:spPr>
      </p:pic>
    </p:spTree>
    <p:extLst>
      <p:ext uri="{BB962C8B-B14F-4D97-AF65-F5344CB8AC3E}">
        <p14:creationId xmlns:p14="http://schemas.microsoft.com/office/powerpoint/2010/main" val="32537406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325120" y="433493"/>
            <a:ext cx="6394027" cy="1625600"/>
          </a:xfrm>
        </p:spPr>
        <p:txBody>
          <a:bodyPr/>
          <a:lstStyle/>
          <a:p>
            <a:r>
              <a:rPr lang="en-US" sz="4600" b="1" dirty="0">
                <a:solidFill>
                  <a:schemeClr val="tx1"/>
                </a:solidFill>
                <a:latin typeface="Garamond" charset="0"/>
              </a:rPr>
              <a:t>Yakima River, WA</a:t>
            </a:r>
          </a:p>
        </p:txBody>
      </p:sp>
      <p:sp>
        <p:nvSpPr>
          <p:cNvPr id="28675" name="Rectangle 3"/>
          <p:cNvSpPr>
            <a:spLocks noGrp="1" noChangeArrowheads="1"/>
          </p:cNvSpPr>
          <p:nvPr>
            <p:ph type="body" idx="1"/>
          </p:nvPr>
        </p:nvSpPr>
        <p:spPr/>
        <p:txBody>
          <a:bodyPr/>
          <a:lstStyle/>
          <a:p>
            <a:endParaRPr lang="en-US" dirty="0">
              <a:latin typeface="Calibri" charset="0"/>
            </a:endParaRPr>
          </a:p>
        </p:txBody>
      </p:sp>
      <p:pic>
        <p:nvPicPr>
          <p:cNvPr id="174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4214"/>
            <a:ext cx="7152640" cy="7051041"/>
          </a:xfrm>
          <a:prstGeom prst="rect">
            <a:avLst/>
          </a:prstGeom>
          <a:noFill/>
          <a:ln>
            <a:noFill/>
          </a:ln>
          <a:effectLst/>
          <a:extLst>
            <a:ext uri="{909E8E84-426E-40dd-AFC4-6F175D3DCCD1}">
              <a14:hiddenFill xmlns:a14="http://schemas.microsoft.com/office/drawing/2010/main" xmlns="" xmlns:mv="urn:schemas-microsoft-com:mac:vml" xmlns:mc="http://schemas.openxmlformats.org/markup-compatibility/2006">
                <a:solidFill>
                  <a:schemeClr val="accent1"/>
                </a:solidFill>
              </a14:hiddenFill>
            </a:ext>
            <a:ext uri="{91240B29-F687-4f45-9708-019B960494DF}">
              <a14:hiddenLine xmlns:a14="http://schemas.microsoft.com/office/drawing/2010/main" xmlns="" xmlns:mv="urn:schemas-microsoft-com:mac:vml" xmlns:mc="http://schemas.openxmlformats.org/markup-compatibility/2006" w="9525">
                <a:solidFill>
                  <a:schemeClr val="tx1"/>
                </a:solidFill>
                <a:miter lim="800000"/>
                <a:headEnd/>
                <a:tailEnd/>
              </a14:hiddenLine>
            </a:ex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pic>
      <p:sp>
        <p:nvSpPr>
          <p:cNvPr id="17413" name="Text Box 5"/>
          <p:cNvSpPr txBox="1">
            <a:spLocks noChangeArrowheads="1"/>
          </p:cNvSpPr>
          <p:nvPr/>
        </p:nvSpPr>
        <p:spPr bwMode="auto">
          <a:xfrm>
            <a:off x="627662" y="9320107"/>
            <a:ext cx="4343964" cy="439093"/>
          </a:xfrm>
          <a:prstGeom prst="rect">
            <a:avLst/>
          </a:prstGeom>
          <a:noFill/>
          <a:ln>
            <a:noFill/>
          </a:ln>
          <a:effectLst/>
          <a:extLst>
            <a:ext uri="{909E8E84-426E-40dd-AFC4-6F175D3DCCD1}">
              <a14:hiddenFill xmlns:a14="http://schemas.microsoft.com/office/drawing/2010/main" xmlns="" xmlns:mv="urn:schemas-microsoft-com:mac:vml" xmlns:mc="http://schemas.openxmlformats.org/markup-compatibility/2006">
                <a:solidFill>
                  <a:schemeClr val="accent1"/>
                </a:solidFill>
              </a14:hiddenFill>
            </a:ext>
            <a:ext uri="{91240B29-F687-4f45-9708-019B960494DF}">
              <a14:hiddenLine xmlns:a14="http://schemas.microsoft.com/office/drawing/2010/main" xmlns="" xmlns:mv="urn:schemas-microsoft-com:mac:vml" xmlns:mc="http://schemas.openxmlformats.org/markup-compatibility/2006" w="9525">
                <a:solidFill>
                  <a:schemeClr val="tx1"/>
                </a:solidFill>
                <a:miter lim="800000"/>
                <a:headEnd/>
                <a:tailEnd/>
              </a14:hiddenLine>
            </a:ex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lIns="130046" tIns="65023" rIns="130046" bIns="65023">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defRPr/>
            </a:pPr>
            <a:r>
              <a:rPr lang="en-US" sz="2000">
                <a:solidFill>
                  <a:schemeClr val="bg1"/>
                </a:solidFill>
                <a:latin typeface="Garamond" charset="0"/>
                <a:cs typeface="+mn-cs"/>
              </a:rPr>
              <a:t>Photo Credit: Henry Haneda</a:t>
            </a:r>
          </a:p>
        </p:txBody>
      </p:sp>
    </p:spTree>
    <p:extLst>
      <p:ext uri="{BB962C8B-B14F-4D97-AF65-F5344CB8AC3E}">
        <p14:creationId xmlns:p14="http://schemas.microsoft.com/office/powerpoint/2010/main" val="23438800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p:txBody>
          <a:bodyPr/>
          <a:lstStyle/>
          <a:p>
            <a:endParaRPr lang="en-US">
              <a:latin typeface="Calibri" charset="0"/>
            </a:endParaRPr>
          </a:p>
        </p:txBody>
      </p:sp>
      <p:sp>
        <p:nvSpPr>
          <p:cNvPr id="29698" name="Rectangle 3"/>
          <p:cNvSpPr>
            <a:spLocks noGrp="1" noChangeArrowheads="1"/>
          </p:cNvSpPr>
          <p:nvPr>
            <p:ph type="body" idx="1"/>
          </p:nvPr>
        </p:nvSpPr>
        <p:spPr/>
        <p:txBody>
          <a:bodyPr/>
          <a:lstStyle/>
          <a:p>
            <a:endParaRPr lang="en-US">
              <a:latin typeface="Calibri" charset="0"/>
            </a:endParaRPr>
          </a:p>
        </p:txBody>
      </p:sp>
      <p:pic>
        <p:nvPicPr>
          <p:cNvPr id="29699" name="Picture 4" descr="YakimaTempZones"/>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55600" y="-381000"/>
            <a:ext cx="13792199" cy="10287000"/>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9525">
                <a:solidFill>
                  <a:srgbClr val="000000"/>
                </a:solidFill>
                <a:miter lim="800000"/>
                <a:headEnd/>
                <a:tailEnd/>
              </a14:hiddenLine>
            </a:ext>
          </a:extLst>
        </p:spPr>
      </p:pic>
      <p:sp>
        <p:nvSpPr>
          <p:cNvPr id="18437" name="Rectangle 5"/>
          <p:cNvSpPr>
            <a:spLocks noChangeArrowheads="1"/>
          </p:cNvSpPr>
          <p:nvPr/>
        </p:nvSpPr>
        <p:spPr bwMode="auto">
          <a:xfrm>
            <a:off x="1" y="4660052"/>
            <a:ext cx="3911600" cy="4864947"/>
          </a:xfrm>
          <a:prstGeom prst="rect">
            <a:avLst/>
          </a:prstGeom>
          <a:solidFill>
            <a:schemeClr val="bg1"/>
          </a:solidFill>
          <a:ln>
            <a:noFill/>
          </a:ln>
          <a:effectLst/>
          <a:extLst>
            <a:ext uri="{91240B29-F687-4f45-9708-019B960494DF}">
              <a14:hiddenLine xmlns:a14="http://schemas.microsoft.com/office/drawing/2010/main" xmlns="" xmlns:mv="urn:schemas-microsoft-com:mac:vml" xmlns:mc="http://schemas.openxmlformats.org/markup-compatibility/2006" w="0">
                <a:solidFill>
                  <a:schemeClr val="tx1"/>
                </a:solidFill>
                <a:miter lim="800000"/>
                <a:headEnd/>
                <a:tailEnd/>
              </a14:hiddenLine>
            </a:ex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lIns="130046" tIns="65023" rIns="130046" bIns="65023" anchor="ctr"/>
          <a:lstStyle/>
          <a:p>
            <a:pPr>
              <a:defRPr/>
            </a:pPr>
            <a:endParaRPr lang="en-US">
              <a:cs typeface="+mn-cs"/>
            </a:endParaRPr>
          </a:p>
        </p:txBody>
      </p:sp>
    </p:spTree>
    <p:extLst>
      <p:ext uri="{BB962C8B-B14F-4D97-AF65-F5344CB8AC3E}">
        <p14:creationId xmlns:p14="http://schemas.microsoft.com/office/powerpoint/2010/main" val="25574485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5"/>
          <p:cNvSpPr>
            <a:spLocks noGrp="1" noChangeArrowheads="1"/>
          </p:cNvSpPr>
          <p:nvPr>
            <p:ph type="title"/>
          </p:nvPr>
        </p:nvSpPr>
        <p:spPr/>
        <p:txBody>
          <a:bodyPr/>
          <a:lstStyle/>
          <a:p>
            <a:endParaRPr lang="en-US">
              <a:latin typeface="Calibri" charset="0"/>
            </a:endParaRPr>
          </a:p>
        </p:txBody>
      </p:sp>
      <p:graphicFrame>
        <p:nvGraphicFramePr>
          <p:cNvPr id="30722" name="Object 4"/>
          <p:cNvGraphicFramePr>
            <a:graphicFrameLocks noGrp="1" noChangeAspect="1"/>
          </p:cNvGraphicFramePr>
          <p:nvPr>
            <p:ph idx="1"/>
          </p:nvPr>
        </p:nvGraphicFramePr>
        <p:xfrm>
          <a:off x="0" y="866988"/>
          <a:ext cx="13004800" cy="8042204"/>
        </p:xfrm>
        <a:graphic>
          <a:graphicData uri="http://schemas.openxmlformats.org/presentationml/2006/ole">
            <mc:AlternateContent xmlns:mc="http://schemas.openxmlformats.org/markup-compatibility/2006">
              <mc:Choice xmlns:v="urn:schemas-microsoft-com:vml" Requires="v">
                <p:oleObj spid="_x0000_s26654" name="Chart" r:id="rId4" imgW="6616700" imgH="4191000" progId="Excel.Sheet.8">
                  <p:embed/>
                </p:oleObj>
              </mc:Choice>
              <mc:Fallback>
                <p:oleObj name="Chart" r:id="rId4" imgW="6616700" imgH="4191000" progId="Excel.Sheet.8">
                  <p:embed/>
                  <p:pic>
                    <p:nvPicPr>
                      <p:cNvPr id="0" name="Picture 29"/>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66988"/>
                        <a:ext cx="13004800" cy="804220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7437973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300480" y="1371600"/>
            <a:ext cx="5418667" cy="2514600"/>
          </a:xfrm>
        </p:spPr>
        <p:txBody>
          <a:bodyPr/>
          <a:lstStyle/>
          <a:p>
            <a:r>
              <a:rPr lang="en-US" sz="5100" b="1" dirty="0">
                <a:solidFill>
                  <a:schemeClr val="tx1"/>
                </a:solidFill>
                <a:latin typeface="Garamond" charset="0"/>
              </a:rPr>
              <a:t>Tributary Effects on Salmon and Steelhead:</a:t>
            </a:r>
          </a:p>
        </p:txBody>
      </p:sp>
      <p:sp>
        <p:nvSpPr>
          <p:cNvPr id="31747" name="Rectangle 3"/>
          <p:cNvSpPr>
            <a:spLocks noGrp="1" noChangeArrowheads="1"/>
          </p:cNvSpPr>
          <p:nvPr>
            <p:ph type="body" idx="1"/>
          </p:nvPr>
        </p:nvSpPr>
        <p:spPr>
          <a:xfrm>
            <a:off x="1320800" y="4226561"/>
            <a:ext cx="11142133" cy="5527039"/>
          </a:xfrm>
          <a:solidFill>
            <a:srgbClr val="FFF5D5"/>
          </a:solidFill>
        </p:spPr>
        <p:txBody>
          <a:bodyPr/>
          <a:lstStyle/>
          <a:p>
            <a:pPr>
              <a:lnSpc>
                <a:spcPct val="90000"/>
              </a:lnSpc>
            </a:pPr>
            <a:r>
              <a:rPr lang="en-US" dirty="0">
                <a:latin typeface="Garamond" charset="0"/>
              </a:rPr>
              <a:t>Increasing frequency and severity of winter flooding – eggs and overwintering juveniles</a:t>
            </a:r>
          </a:p>
          <a:p>
            <a:pPr>
              <a:lnSpc>
                <a:spcPct val="90000"/>
              </a:lnSpc>
            </a:pPr>
            <a:r>
              <a:rPr lang="en-US" dirty="0">
                <a:latin typeface="Garamond" charset="0"/>
              </a:rPr>
              <a:t>Summer Low Flows – Migrating/Spawning Adults</a:t>
            </a:r>
          </a:p>
          <a:p>
            <a:pPr>
              <a:lnSpc>
                <a:spcPct val="90000"/>
              </a:lnSpc>
            </a:pPr>
            <a:r>
              <a:rPr lang="en-US" dirty="0">
                <a:latin typeface="Garamond" charset="0"/>
              </a:rPr>
              <a:t>Higher Water Temperatures – will stress migrating adults, and may disrupt growth and downstream migration timing of juveniles</a:t>
            </a:r>
          </a:p>
        </p:txBody>
      </p:sp>
      <p:pic>
        <p:nvPicPr>
          <p:cNvPr id="20484" name="Picture 4"/>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071361" y="1381761"/>
            <a:ext cx="4095609" cy="2725138"/>
          </a:xfrm>
          <a:prstGeom prst="rect">
            <a:avLst/>
          </a:prstGeom>
          <a:noFill/>
          <a:ln>
            <a:noFill/>
          </a:ln>
          <a:effectLst/>
          <a:extLst>
            <a:ext uri="{909E8E84-426E-40dd-AFC4-6F175D3DCCD1}">
              <a14:hiddenFill xmlns:a14="http://schemas.microsoft.com/office/drawing/2010/main" xmlns="" xmlns:mv="urn:schemas-microsoft-com:mac:vml" xmlns:mc="http://schemas.openxmlformats.org/markup-compatibility/2006">
                <a:solidFill>
                  <a:schemeClr val="accent1"/>
                </a:solidFill>
              </a14:hiddenFill>
            </a:ext>
            <a:ext uri="{91240B29-F687-4f45-9708-019B960494DF}">
              <a14:hiddenLine xmlns:a14="http://schemas.microsoft.com/office/drawing/2010/main" xmlns="" xmlns:mv="urn:schemas-microsoft-com:mac:vml" xmlns:mc="http://schemas.openxmlformats.org/markup-compatibility/2006" w="9525">
                <a:solidFill>
                  <a:schemeClr val="tx1"/>
                </a:solidFill>
                <a:miter lim="800000"/>
                <a:headEnd/>
                <a:tailEnd/>
              </a14:hiddenLine>
            </a:ext>
            <a:ext uri="{AF507438-7753-43e0-B8FC-AC1667EBCBE1}">
              <a14:hiddenEffects xmlns:a14="http://schemas.microsoft.com/office/drawing/2010/main" xmlns="" xmlns:mv="urn:schemas-microsoft-com:mac:vml" xmlns:mc="http://schemas.openxmlformats.org/markup-compatibility/2006">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8461044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ctrTitle"/>
          </p:nvPr>
        </p:nvSpPr>
        <p:spPr>
          <a:xfrm>
            <a:off x="975360" y="650240"/>
            <a:ext cx="11054080" cy="975360"/>
          </a:xfrm>
        </p:spPr>
        <p:txBody>
          <a:bodyPr/>
          <a:lstStyle/>
          <a:p>
            <a:pPr eaLnBrk="1" hangingPunct="1"/>
            <a:r>
              <a:rPr lang="en-US" sz="4600" dirty="0">
                <a:latin typeface="Times New Roman" charset="0"/>
                <a:cs typeface="Times New Roman" charset="0"/>
              </a:rPr>
              <a:t>Water Temperature Modeling for Future Climate Change Scenarios</a:t>
            </a:r>
          </a:p>
        </p:txBody>
      </p:sp>
      <p:sp>
        <p:nvSpPr>
          <p:cNvPr id="32770" name="TextBox 4"/>
          <p:cNvSpPr txBox="1">
            <a:spLocks noChangeArrowheads="1"/>
          </p:cNvSpPr>
          <p:nvPr/>
        </p:nvSpPr>
        <p:spPr bwMode="auto">
          <a:xfrm>
            <a:off x="216747" y="2167467"/>
            <a:ext cx="5523653" cy="6779291"/>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9525">
                <a:solidFill>
                  <a:srgbClr val="000000"/>
                </a:solidFill>
                <a:miter lim="800000"/>
                <a:headEnd/>
                <a:tailEnd/>
              </a14:hiddenLine>
            </a:ext>
          </a:extLst>
        </p:spPr>
        <p:txBody>
          <a:bodyPr wrap="square" lIns="130046" tIns="65023" rIns="130046" bIns="65023">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buFont typeface="Arial" charset="0"/>
              <a:buChar char="•"/>
            </a:pPr>
            <a:r>
              <a:rPr lang="en-US" sz="3600" dirty="0">
                <a:latin typeface="Calibri" charset="0"/>
              </a:rPr>
              <a:t> </a:t>
            </a:r>
            <a:r>
              <a:rPr lang="en-US" sz="3600" dirty="0">
                <a:latin typeface="Times New Roman" charset="0"/>
                <a:cs typeface="Times New Roman" charset="0"/>
              </a:rPr>
              <a:t>2010/2011: </a:t>
            </a:r>
            <a:r>
              <a:rPr lang="en-US" sz="3600" dirty="0" err="1">
                <a:latin typeface="Times New Roman" charset="0"/>
                <a:cs typeface="Times New Roman" charset="0"/>
              </a:rPr>
              <a:t>Satus</a:t>
            </a:r>
            <a:r>
              <a:rPr lang="en-US" sz="3600" dirty="0">
                <a:latin typeface="Times New Roman" charset="0"/>
                <a:cs typeface="Times New Roman" charset="0"/>
              </a:rPr>
              <a:t> and Toppenish Watersheds (Tributaries of Yakama Basin) – Part of Larger Cooperative Project with the USGS</a:t>
            </a:r>
          </a:p>
          <a:p>
            <a:pPr algn="l" eaLnBrk="1" hangingPunct="1">
              <a:buFont typeface="Arial" charset="0"/>
              <a:buChar char="•"/>
            </a:pPr>
            <a:endParaRPr lang="en-US" sz="3600" dirty="0">
              <a:latin typeface="Times New Roman" charset="0"/>
              <a:cs typeface="Times New Roman" charset="0"/>
            </a:endParaRPr>
          </a:p>
          <a:p>
            <a:pPr algn="l" eaLnBrk="1" hangingPunct="1">
              <a:buFont typeface="Arial" charset="0"/>
              <a:buChar char="•"/>
            </a:pPr>
            <a:r>
              <a:rPr lang="en-US" sz="3600" dirty="0">
                <a:latin typeface="Times New Roman" charset="0"/>
                <a:cs typeface="Times New Roman" charset="0"/>
              </a:rPr>
              <a:t> 2011/2012: Upper Grande </a:t>
            </a:r>
            <a:r>
              <a:rPr lang="en-US" sz="3600" dirty="0" err="1">
                <a:latin typeface="Times New Roman" charset="0"/>
                <a:cs typeface="Times New Roman" charset="0"/>
              </a:rPr>
              <a:t>Ronde</a:t>
            </a:r>
            <a:r>
              <a:rPr lang="en-US" sz="3600" dirty="0">
                <a:latin typeface="Times New Roman" charset="0"/>
                <a:cs typeface="Times New Roman" charset="0"/>
              </a:rPr>
              <a:t> River Basin</a:t>
            </a:r>
          </a:p>
          <a:p>
            <a:pPr algn="l" eaLnBrk="1" hangingPunct="1">
              <a:buFont typeface="Arial" charset="0"/>
              <a:buChar char="•"/>
            </a:pPr>
            <a:endParaRPr lang="en-US" sz="3600" dirty="0">
              <a:latin typeface="Times New Roman" charset="0"/>
              <a:cs typeface="Times New Roman" charset="0"/>
            </a:endParaRPr>
          </a:p>
          <a:p>
            <a:pPr algn="l" eaLnBrk="1" hangingPunct="1">
              <a:buFont typeface="Arial" charset="0"/>
              <a:buChar char="•"/>
            </a:pPr>
            <a:r>
              <a:rPr lang="en-US" sz="3600" dirty="0">
                <a:latin typeface="Times New Roman" charset="0"/>
                <a:cs typeface="Times New Roman" charset="0"/>
              </a:rPr>
              <a:t> 2012/2013: Clearwater River Basin</a:t>
            </a:r>
          </a:p>
        </p:txBody>
      </p:sp>
      <p:pic>
        <p:nvPicPr>
          <p:cNvPr id="32771" name="Picture 9" descr="DSC0045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2160" y="4009814"/>
            <a:ext cx="7080391" cy="5310293"/>
          </a:xfrm>
          <a:prstGeom prst="rect">
            <a:avLst/>
          </a:prstGeom>
          <a:noFill/>
          <a:ln w="38100">
            <a:solidFill>
              <a:schemeClr val="tx2"/>
            </a:solidFill>
            <a:miter lim="800000"/>
            <a:headEnd/>
            <a:tailEnd/>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Lst>
        </p:spPr>
      </p:pic>
    </p:spTree>
    <p:extLst>
      <p:ext uri="{BB962C8B-B14F-4D97-AF65-F5344CB8AC3E}">
        <p14:creationId xmlns:p14="http://schemas.microsoft.com/office/powerpoint/2010/main" val="904892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73" y="1517227"/>
            <a:ext cx="12781281" cy="7586133"/>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12700" cap="sq">
                <a:solidFill>
                  <a:srgbClr val="000000"/>
                </a:solidFill>
                <a:miter lim="800000"/>
                <a:headEnd type="none" w="sm" len="sm"/>
                <a:tailEnd type="none" w="sm" len="sm"/>
              </a14:hiddenLine>
            </a:ext>
          </a:extLst>
        </p:spPr>
      </p:pic>
      <p:sp>
        <p:nvSpPr>
          <p:cNvPr id="33794" name="Text Box 4"/>
          <p:cNvSpPr txBox="1">
            <a:spLocks noChangeArrowheads="1"/>
          </p:cNvSpPr>
          <p:nvPr/>
        </p:nvSpPr>
        <p:spPr bwMode="auto">
          <a:xfrm>
            <a:off x="1783645" y="216747"/>
            <a:ext cx="8775983" cy="1356925"/>
          </a:xfrm>
          <a:prstGeom prst="rect">
            <a:avLst/>
          </a:prstGeom>
          <a:solidFill>
            <a:schemeClr val="accent1"/>
          </a:solidFill>
          <a:ln>
            <a:noFill/>
          </a:ln>
          <a:extLst>
            <a:ext uri="{91240B29-F687-4f45-9708-019B960494DF}">
              <a14:hiddenLine xmlns:a14="http://schemas.microsoft.com/office/drawing/2010/main" xmlns="" xmlns:mv="urn:schemas-microsoft-com:mac:vml" xmlns:mc="http://schemas.openxmlformats.org/markup-compatibility/2006" w="38100">
                <a:solidFill>
                  <a:srgbClr val="000000"/>
                </a:solidFill>
                <a:miter lim="800000"/>
                <a:headEnd/>
                <a:tailEnd/>
              </a14:hiddenLine>
            </a:ext>
          </a:extLst>
        </p:spPr>
        <p:txBody>
          <a:bodyPr wrap="none" lIns="130046" tIns="65023" rIns="130046" bIns="65023">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000" b="1" dirty="0">
                <a:latin typeface="Times New Roman" charset="0"/>
              </a:rPr>
              <a:t>Yakima Basin Stakeholders’ Workshop</a:t>
            </a:r>
          </a:p>
          <a:p>
            <a:pPr algn="ctr" eaLnBrk="1" hangingPunct="1"/>
            <a:r>
              <a:rPr lang="en-US" sz="4000" b="1" dirty="0">
                <a:latin typeface="Times New Roman" charset="0"/>
              </a:rPr>
              <a:t>Conceptual Model</a:t>
            </a:r>
          </a:p>
        </p:txBody>
      </p:sp>
      <p:graphicFrame>
        <p:nvGraphicFramePr>
          <p:cNvPr id="33795" name="Object 2"/>
          <p:cNvGraphicFramePr>
            <a:graphicFrameLocks/>
          </p:cNvGraphicFramePr>
          <p:nvPr/>
        </p:nvGraphicFramePr>
        <p:xfrm>
          <a:off x="108373" y="9103360"/>
          <a:ext cx="1625600" cy="541867"/>
        </p:xfrm>
        <a:graphic>
          <a:graphicData uri="http://schemas.openxmlformats.org/presentationml/2006/ole">
            <mc:AlternateContent xmlns:mc="http://schemas.openxmlformats.org/markup-compatibility/2006">
              <mc:Choice xmlns:v="urn:schemas-microsoft-com:vml" Requires="v">
                <p:oleObj spid="_x0000_s1045" name="CorelDRAW" r:id="rId5" imgW="2020824" imgH="585216" progId="">
                  <p:embed/>
                </p:oleObj>
              </mc:Choice>
              <mc:Fallback>
                <p:oleObj name="CorelDRAW" r:id="rId5" imgW="2020824" imgH="585216" progId="">
                  <p:embed/>
                  <p:pic>
                    <p:nvPicPr>
                      <p:cNvPr id="0" name="Picture 20"/>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373" y="9103360"/>
                        <a:ext cx="1625600" cy="54186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9878602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841" name="Object 2"/>
          <p:cNvGraphicFramePr>
            <a:graphicFrameLocks noGrp="1"/>
          </p:cNvGraphicFramePr>
          <p:nvPr>
            <p:ph idx="4294967295"/>
          </p:nvPr>
        </p:nvGraphicFramePr>
        <p:xfrm>
          <a:off x="216747" y="9103360"/>
          <a:ext cx="1625600" cy="541867"/>
        </p:xfrm>
        <a:graphic>
          <a:graphicData uri="http://schemas.openxmlformats.org/presentationml/2006/ole">
            <mc:AlternateContent xmlns:mc="http://schemas.openxmlformats.org/markup-compatibility/2006">
              <mc:Choice xmlns:v="urn:schemas-microsoft-com:vml" Requires="v">
                <p:oleObj spid="_x0000_s32798" name="CorelDRAW" r:id="rId4" imgW="2020824" imgH="585216" progId="">
                  <p:embed/>
                </p:oleObj>
              </mc:Choice>
              <mc:Fallback>
                <p:oleObj name="CorelDRAW" r:id="rId4" imgW="2020824" imgH="585216" progId="">
                  <p:embed/>
                  <p:pic>
                    <p:nvPicPr>
                      <p:cNvPr id="0" name="Picture 29"/>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747" y="9103360"/>
                        <a:ext cx="1625600" cy="54186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842" name="TextBox 18"/>
          <p:cNvSpPr txBox="1">
            <a:spLocks noChangeArrowheads="1"/>
          </p:cNvSpPr>
          <p:nvPr/>
        </p:nvSpPr>
        <p:spPr bwMode="auto">
          <a:xfrm>
            <a:off x="401885" y="1727201"/>
            <a:ext cx="12277796" cy="7025510"/>
          </a:xfrm>
          <a:prstGeom prst="rect">
            <a:avLst/>
          </a:prstGeom>
          <a:solidFill>
            <a:schemeClr val="accent1"/>
          </a:solidFill>
          <a:ln>
            <a:noFill/>
          </a:ln>
          <a:extLst>
            <a:ext uri="{91240B29-F687-4f45-9708-019B960494DF}">
              <a14:hiddenLine xmlns:a14="http://schemas.microsoft.com/office/drawing/2010/main" xmlns="" xmlns:mv="urn:schemas-microsoft-com:mac:vml" xmlns:mc="http://schemas.openxmlformats.org/markup-compatibility/2006" w="9525">
                <a:solidFill>
                  <a:srgbClr val="000000"/>
                </a:solidFill>
                <a:miter lim="800000"/>
                <a:headEnd/>
                <a:tailEnd/>
              </a14:hiddenLine>
            </a:ext>
          </a:extLst>
        </p:spPr>
        <p:txBody>
          <a:bodyPr lIns="130046" tIns="65023" rIns="130046" bIns="65023">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buFont typeface="Times New Roman" charset="0"/>
              <a:buAutoNum type="arabicPeriod"/>
            </a:pPr>
            <a:r>
              <a:rPr lang="en-US" sz="3200" b="1" dirty="0">
                <a:latin typeface="Times New Roman" charset="0"/>
              </a:rPr>
              <a:t>Stakeholders’ </a:t>
            </a:r>
            <a:r>
              <a:rPr lang="en-US" sz="3200" b="1" dirty="0" err="1">
                <a:latin typeface="Times New Roman" charset="0"/>
              </a:rPr>
              <a:t>workshp</a:t>
            </a:r>
            <a:r>
              <a:rPr lang="en-US" sz="3200" b="1" dirty="0">
                <a:latin typeface="Times New Roman" charset="0"/>
              </a:rPr>
              <a:t> &amp; conceptual model (</a:t>
            </a:r>
            <a:r>
              <a:rPr lang="en-US" sz="3200" b="1" dirty="0" err="1">
                <a:latin typeface="Times New Roman" charset="0"/>
              </a:rPr>
              <a:t>Jenni</a:t>
            </a:r>
            <a:r>
              <a:rPr lang="en-US" sz="3200" b="1" dirty="0">
                <a:latin typeface="Times New Roman" charset="0"/>
              </a:rPr>
              <a:t>, Consult.)</a:t>
            </a:r>
          </a:p>
          <a:p>
            <a:pPr algn="l" eaLnBrk="1" hangingPunct="1">
              <a:buFont typeface="Times New Roman" charset="0"/>
              <a:buAutoNum type="arabicPeriod"/>
            </a:pPr>
            <a:endParaRPr lang="en-US" sz="3200" b="1" dirty="0">
              <a:latin typeface="Times New Roman" charset="0"/>
            </a:endParaRPr>
          </a:p>
          <a:p>
            <a:pPr algn="l" eaLnBrk="1" hangingPunct="1">
              <a:buFont typeface="Times New Roman" charset="0"/>
              <a:buAutoNum type="arabicPeriod"/>
            </a:pPr>
            <a:r>
              <a:rPr lang="en-US" sz="3200" b="1" dirty="0" err="1">
                <a:latin typeface="Times New Roman" charset="0"/>
              </a:rPr>
              <a:t>Mainstem</a:t>
            </a:r>
            <a:r>
              <a:rPr lang="en-US" sz="3200" b="1" dirty="0">
                <a:latin typeface="Times New Roman" charset="0"/>
              </a:rPr>
              <a:t> temperature modeling (Voss, </a:t>
            </a:r>
            <a:r>
              <a:rPr lang="en-US" sz="3200" b="1" dirty="0" err="1">
                <a:latin typeface="Times New Roman" charset="0"/>
              </a:rPr>
              <a:t>WaWSC</a:t>
            </a:r>
            <a:r>
              <a:rPr lang="en-US" sz="3200" b="1" dirty="0">
                <a:latin typeface="Times New Roman" charset="0"/>
              </a:rPr>
              <a:t>)</a:t>
            </a:r>
          </a:p>
          <a:p>
            <a:pPr algn="l" eaLnBrk="1" hangingPunct="1">
              <a:buFont typeface="Times New Roman" charset="0"/>
              <a:buAutoNum type="arabicPeriod"/>
            </a:pPr>
            <a:endParaRPr lang="en-US" sz="3200" b="1" dirty="0">
              <a:latin typeface="Times New Roman" charset="0"/>
            </a:endParaRPr>
          </a:p>
          <a:p>
            <a:pPr algn="l" eaLnBrk="1" hangingPunct="1">
              <a:buFont typeface="Times New Roman" charset="0"/>
              <a:buAutoNum type="arabicPeriod"/>
            </a:pPr>
            <a:r>
              <a:rPr lang="en-US" sz="3200" b="1" dirty="0">
                <a:latin typeface="Times New Roman" charset="0"/>
              </a:rPr>
              <a:t>Tributary temperature modeling  (Graves, CRITFC)</a:t>
            </a:r>
          </a:p>
          <a:p>
            <a:pPr algn="l" eaLnBrk="1" hangingPunct="1">
              <a:buFont typeface="Times New Roman" charset="0"/>
              <a:buAutoNum type="arabicPeriod"/>
            </a:pPr>
            <a:endParaRPr lang="en-US" sz="3200" b="1" dirty="0">
              <a:latin typeface="Times New Roman" charset="0"/>
            </a:endParaRPr>
          </a:p>
          <a:p>
            <a:pPr algn="l" eaLnBrk="1" hangingPunct="1">
              <a:buFont typeface="Times New Roman" charset="0"/>
              <a:buAutoNum type="arabicPeriod"/>
            </a:pPr>
            <a:r>
              <a:rPr lang="en-US" sz="3200" b="1" dirty="0">
                <a:latin typeface="Times New Roman" charset="0"/>
              </a:rPr>
              <a:t>Temperature and bioenergetics of  juvenile steelhead and Chinook salmon (</a:t>
            </a:r>
            <a:r>
              <a:rPr lang="en-US" sz="3200" b="1" dirty="0" err="1">
                <a:latin typeface="Times New Roman" charset="0"/>
              </a:rPr>
              <a:t>Hardiman</a:t>
            </a:r>
            <a:r>
              <a:rPr lang="en-US" sz="3200" b="1" dirty="0">
                <a:latin typeface="Times New Roman" charset="0"/>
              </a:rPr>
              <a:t> &amp; Mesa, WFRC)</a:t>
            </a:r>
          </a:p>
          <a:p>
            <a:pPr algn="l" eaLnBrk="1" hangingPunct="1">
              <a:buFont typeface="Times New Roman" charset="0"/>
              <a:buAutoNum type="arabicPeriod"/>
            </a:pPr>
            <a:endParaRPr lang="en-US" sz="3200" b="1" dirty="0">
              <a:latin typeface="Times New Roman" charset="0"/>
            </a:endParaRPr>
          </a:p>
          <a:p>
            <a:pPr algn="l" eaLnBrk="1" hangingPunct="1">
              <a:buFont typeface="Times New Roman" charset="0"/>
              <a:buAutoNum type="arabicPeriod"/>
            </a:pPr>
            <a:r>
              <a:rPr lang="en-US" sz="3200" b="1" dirty="0">
                <a:latin typeface="Times New Roman" charset="0"/>
              </a:rPr>
              <a:t>Hydrograph and available species- &amp; life-stage-specific habitat (</a:t>
            </a:r>
            <a:r>
              <a:rPr lang="en-US" sz="3200" b="1" dirty="0" err="1">
                <a:latin typeface="Times New Roman" charset="0"/>
              </a:rPr>
              <a:t>Hatten</a:t>
            </a:r>
            <a:r>
              <a:rPr lang="en-US" sz="3200" b="1" dirty="0">
                <a:latin typeface="Times New Roman" charset="0"/>
              </a:rPr>
              <a:t>, WFRC)</a:t>
            </a:r>
          </a:p>
          <a:p>
            <a:pPr algn="l" eaLnBrk="1" hangingPunct="1">
              <a:buFont typeface="Times New Roman" charset="0"/>
              <a:buAutoNum type="arabicPeriod"/>
            </a:pPr>
            <a:endParaRPr lang="en-US" sz="3200" b="1" dirty="0">
              <a:latin typeface="Times New Roman" charset="0"/>
            </a:endParaRPr>
          </a:p>
          <a:p>
            <a:pPr algn="l" eaLnBrk="1" hangingPunct="1">
              <a:buFont typeface="Times New Roman" charset="0"/>
              <a:buAutoNum type="arabicPeriod"/>
            </a:pPr>
            <a:r>
              <a:rPr lang="en-US" sz="3200" b="1" dirty="0">
                <a:latin typeface="Times New Roman" charset="0"/>
              </a:rPr>
              <a:t>Estimating the effects of CC on the social &amp; economic life of the Yakama Tribe (</a:t>
            </a:r>
            <a:r>
              <a:rPr lang="en-US" sz="3200" b="1" dirty="0" err="1">
                <a:latin typeface="Times New Roman" charset="0"/>
              </a:rPr>
              <a:t>Montag</a:t>
            </a:r>
            <a:r>
              <a:rPr lang="en-US" sz="3200" b="1" dirty="0">
                <a:latin typeface="Times New Roman" charset="0"/>
              </a:rPr>
              <a:t>, FORT)</a:t>
            </a:r>
          </a:p>
        </p:txBody>
      </p:sp>
      <p:sp>
        <p:nvSpPr>
          <p:cNvPr id="35843" name="TextBox 15"/>
          <p:cNvSpPr txBox="1">
            <a:spLocks noChangeArrowheads="1"/>
          </p:cNvSpPr>
          <p:nvPr/>
        </p:nvSpPr>
        <p:spPr bwMode="auto">
          <a:xfrm>
            <a:off x="2492167" y="108374"/>
            <a:ext cx="7950476" cy="1547088"/>
          </a:xfrm>
          <a:prstGeom prst="rect">
            <a:avLst/>
          </a:prstGeom>
          <a:solidFill>
            <a:schemeClr val="accent1"/>
          </a:solidFill>
          <a:ln>
            <a:noFill/>
          </a:ln>
          <a:extLst>
            <a:ext uri="{91240B29-F687-4f45-9708-019B960494DF}">
              <a14:hiddenLine xmlns:a14="http://schemas.microsoft.com/office/drawing/2010/main" xmlns="" xmlns:mv="urn:schemas-microsoft-com:mac:vml" xmlns:mc="http://schemas.openxmlformats.org/markup-compatibility/2006" w="9525">
                <a:solidFill>
                  <a:srgbClr val="000000"/>
                </a:solidFill>
                <a:miter lim="800000"/>
                <a:headEnd/>
                <a:tailEnd/>
              </a14:hiddenLine>
            </a:ext>
          </a:extLst>
        </p:spPr>
        <p:txBody>
          <a:bodyPr wrap="none" lIns="130046" tIns="65023" rIns="130046" bIns="65023">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600" b="1" u="sng" dirty="0">
                <a:latin typeface="Times New Roman" charset="0"/>
              </a:rPr>
              <a:t>Yakima Basin Chapters</a:t>
            </a:r>
            <a:endParaRPr lang="en-US" sz="4600" b="1" dirty="0">
              <a:latin typeface="Times New Roman" charset="0"/>
            </a:endParaRPr>
          </a:p>
          <a:p>
            <a:pPr algn="ctr" eaLnBrk="1" hangingPunct="1"/>
            <a:r>
              <a:rPr lang="en-US" sz="4600" b="1" i="1" dirty="0">
                <a:latin typeface="Times New Roman" charset="0"/>
              </a:rPr>
              <a:t>Climatic Change </a:t>
            </a:r>
            <a:r>
              <a:rPr lang="en-US" sz="4600" b="1" dirty="0">
                <a:latin typeface="Times New Roman" charset="0"/>
              </a:rPr>
              <a:t>Special Issue</a:t>
            </a:r>
            <a:endParaRPr lang="en-US" sz="4600" b="1" i="1" dirty="0">
              <a:latin typeface="Times New Roman" charset="0"/>
            </a:endParaRPr>
          </a:p>
        </p:txBody>
      </p:sp>
    </p:spTree>
    <p:extLst>
      <p:ext uri="{BB962C8B-B14F-4D97-AF65-F5344CB8AC3E}">
        <p14:creationId xmlns:p14="http://schemas.microsoft.com/office/powerpoint/2010/main" val="1210523117"/>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2225" y="876300"/>
            <a:ext cx="5338763" cy="4027488"/>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12700">
                <a:solidFill>
                  <a:srgbClr val="000000"/>
                </a:solidFill>
                <a:miter lim="800000"/>
                <a:headEnd/>
                <a:tailEnd/>
              </a14:hiddenLine>
            </a:ext>
          </a:extLst>
        </p:spPr>
      </p:pic>
      <p:pic>
        <p:nvPicPr>
          <p:cNvPr id="17410"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8388" y="4313238"/>
            <a:ext cx="4024312" cy="5364162"/>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12700">
                <a:solidFill>
                  <a:srgbClr val="000000"/>
                </a:solidFill>
                <a:miter lim="800000"/>
                <a:headEnd/>
                <a:tailEnd/>
              </a14:hiddenLine>
            </a:ext>
          </a:extLst>
        </p:spPr>
      </p:pic>
      <p:pic>
        <p:nvPicPr>
          <p:cNvPr id="17411" name="Picture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9913" y="844550"/>
            <a:ext cx="5402262" cy="4048125"/>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12700">
                <a:solidFill>
                  <a:srgbClr val="000000"/>
                </a:solidFill>
                <a:miter lim="800000"/>
                <a:headEnd/>
                <a:tailEnd/>
              </a14:hiddenLine>
            </a:ext>
          </a:extLst>
        </p:spPr>
      </p:pic>
      <p:pic>
        <p:nvPicPr>
          <p:cNvPr id="17412" name="Picture 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54600" y="4916488"/>
            <a:ext cx="5410200" cy="4054475"/>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12700">
                <a:solidFill>
                  <a:srgbClr val="000000"/>
                </a:solidFill>
                <a:miter lim="800000"/>
                <a:headEnd/>
                <a:tailEnd/>
              </a14:hiddenLine>
            </a:ext>
          </a:extLst>
        </p:spPr>
      </p:pic>
      <p:pic>
        <p:nvPicPr>
          <p:cNvPr id="17413" name="Picture 5"/>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29138" y="3040063"/>
            <a:ext cx="3702050" cy="3705225"/>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12700">
                <a:solidFill>
                  <a:srgbClr val="000000"/>
                </a:solidFill>
                <a:miter lim="800000"/>
                <a:headEnd/>
                <a:tailEnd/>
              </a14:hiddenLine>
            </a:ext>
          </a:extLst>
        </p:spPr>
      </p:pic>
      <p:sp>
        <p:nvSpPr>
          <p:cNvPr id="17414" name="Rectangle 6"/>
          <p:cNvSpPr>
            <a:spLocks/>
          </p:cNvSpPr>
          <p:nvPr/>
        </p:nvSpPr>
        <p:spPr bwMode="auto">
          <a:xfrm>
            <a:off x="5392738" y="4621213"/>
            <a:ext cx="1841500" cy="533400"/>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12700">
                <a:solidFill>
                  <a:srgbClr val="000000"/>
                </a:solidFill>
                <a:miter lim="800000"/>
                <a:headEnd/>
                <a:tailEnd/>
              </a14:hiddenLine>
            </a:ext>
          </a:extLst>
        </p:spPr>
        <p:txBody>
          <a:bodyPr lIns="0" tIns="0" rIns="0" bIns="0" anchor="b"/>
          <a:lstStyle/>
          <a:p>
            <a:r>
              <a:rPr lang="en-US" sz="4200" b="1">
                <a:solidFill>
                  <a:srgbClr val="FFFFFF"/>
                </a:solidFill>
                <a:latin typeface="Arial" charset="0"/>
                <a:cs typeface="Arial" charset="0"/>
                <a:sym typeface="Helvetica Neue" charset="0"/>
              </a:rPr>
              <a:t>Water</a:t>
            </a:r>
          </a:p>
        </p:txBody>
      </p:sp>
      <p:sp>
        <p:nvSpPr>
          <p:cNvPr id="17415" name="Rectangle 7"/>
          <p:cNvSpPr>
            <a:spLocks/>
          </p:cNvSpPr>
          <p:nvPr/>
        </p:nvSpPr>
        <p:spPr bwMode="auto">
          <a:xfrm>
            <a:off x="6540500" y="2438400"/>
            <a:ext cx="2019300" cy="533400"/>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12700">
                <a:solidFill>
                  <a:srgbClr val="000000"/>
                </a:solidFill>
                <a:miter lim="800000"/>
                <a:headEnd/>
                <a:tailEnd/>
              </a14:hiddenLine>
            </a:ext>
          </a:extLst>
        </p:spPr>
        <p:txBody>
          <a:bodyPr lIns="0" tIns="0" rIns="0" bIns="0" anchor="b"/>
          <a:lstStyle/>
          <a:p>
            <a:r>
              <a:rPr lang="en-US" sz="4200" b="1" dirty="0">
                <a:solidFill>
                  <a:srgbClr val="FFFFFF"/>
                </a:solidFill>
                <a:latin typeface="Arial" charset="0"/>
                <a:cs typeface="Arial" charset="0"/>
                <a:sym typeface="Helvetica Neue" charset="0"/>
              </a:rPr>
              <a:t>Salmon</a:t>
            </a:r>
          </a:p>
        </p:txBody>
      </p:sp>
      <p:sp>
        <p:nvSpPr>
          <p:cNvPr id="17416" name="Rectangle 8"/>
          <p:cNvSpPr>
            <a:spLocks/>
          </p:cNvSpPr>
          <p:nvPr/>
        </p:nvSpPr>
        <p:spPr bwMode="auto">
          <a:xfrm>
            <a:off x="8856663" y="5029200"/>
            <a:ext cx="1536700" cy="533400"/>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12700">
                <a:solidFill>
                  <a:srgbClr val="000000"/>
                </a:solidFill>
                <a:miter lim="800000"/>
                <a:headEnd/>
                <a:tailEnd/>
              </a14:hiddenLine>
            </a:ext>
          </a:extLst>
        </p:spPr>
        <p:txBody>
          <a:bodyPr lIns="0" tIns="0" rIns="0" bIns="0" anchor="b"/>
          <a:lstStyle/>
          <a:p>
            <a:r>
              <a:rPr lang="en-US" sz="4200" b="1" dirty="0">
                <a:solidFill>
                  <a:srgbClr val="FFFFFF"/>
                </a:solidFill>
                <a:latin typeface="Arial" charset="0"/>
                <a:cs typeface="Arial" charset="0"/>
                <a:sym typeface="Helvetica Neue" charset="0"/>
              </a:rPr>
              <a:t>Game</a:t>
            </a:r>
          </a:p>
        </p:txBody>
      </p:sp>
      <p:sp>
        <p:nvSpPr>
          <p:cNvPr id="17417" name="Rectangle 9"/>
          <p:cNvSpPr>
            <a:spLocks/>
          </p:cNvSpPr>
          <p:nvPr/>
        </p:nvSpPr>
        <p:spPr bwMode="auto">
          <a:xfrm>
            <a:off x="4768850" y="8108950"/>
            <a:ext cx="1536700" cy="533400"/>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12700">
                <a:solidFill>
                  <a:srgbClr val="000000"/>
                </a:solidFill>
                <a:miter lim="800000"/>
                <a:headEnd/>
                <a:tailEnd/>
              </a14:hiddenLine>
            </a:ext>
          </a:extLst>
        </p:spPr>
        <p:txBody>
          <a:bodyPr lIns="0" tIns="0" rIns="0" bIns="0" anchor="b"/>
          <a:lstStyle/>
          <a:p>
            <a:r>
              <a:rPr lang="en-US" sz="4200" b="1">
                <a:solidFill>
                  <a:srgbClr val="FFFFFF"/>
                </a:solidFill>
                <a:latin typeface="Arial" charset="0"/>
                <a:cs typeface="Arial" charset="0"/>
                <a:sym typeface="Helvetica Neue" charset="0"/>
              </a:rPr>
              <a:t>Roots</a:t>
            </a:r>
          </a:p>
        </p:txBody>
      </p:sp>
      <p:sp>
        <p:nvSpPr>
          <p:cNvPr id="17418" name="Rectangle 10"/>
          <p:cNvSpPr>
            <a:spLocks/>
          </p:cNvSpPr>
          <p:nvPr/>
        </p:nvSpPr>
        <p:spPr bwMode="auto">
          <a:xfrm>
            <a:off x="2540000" y="4267200"/>
            <a:ext cx="1930400" cy="533400"/>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12700">
                <a:solidFill>
                  <a:srgbClr val="000000"/>
                </a:solidFill>
                <a:miter lim="800000"/>
                <a:headEnd/>
                <a:tailEnd/>
              </a14:hiddenLine>
            </a:ext>
          </a:extLst>
        </p:spPr>
        <p:txBody>
          <a:bodyPr lIns="0" tIns="0" rIns="0" bIns="0" anchor="b"/>
          <a:lstStyle/>
          <a:p>
            <a:r>
              <a:rPr lang="en-US" sz="4200" b="1" dirty="0">
                <a:solidFill>
                  <a:srgbClr val="FFFFFF"/>
                </a:solidFill>
                <a:latin typeface="Arial" charset="0"/>
                <a:cs typeface="Arial" charset="0"/>
                <a:sym typeface="Helvetica Neue" charset="0"/>
              </a:rPr>
              <a:t>Berries</a:t>
            </a:r>
          </a:p>
        </p:txBody>
      </p:sp>
      <p:sp>
        <p:nvSpPr>
          <p:cNvPr id="17419" name="Rectangle 11"/>
          <p:cNvSpPr>
            <a:spLocks noGrp="1" noChangeArrowheads="1"/>
          </p:cNvSpPr>
          <p:nvPr>
            <p:ph type="title"/>
          </p:nvPr>
        </p:nvSpPr>
        <p:spPr>
          <a:xfrm>
            <a:off x="317500" y="-127000"/>
            <a:ext cx="2451100" cy="3162300"/>
          </a:xfrm>
        </p:spPr>
        <p:txBody>
          <a:bodyPr lIns="91440" tIns="45720" rIns="0" bIns="45720"/>
          <a:lstStyle/>
          <a:p>
            <a:pPr algn="l" eaLnBrk="1" hangingPunct="1"/>
            <a:r>
              <a:rPr lang="en-US" b="1" dirty="0">
                <a:latin typeface="Times New Roman" charset="0"/>
                <a:ea typeface="ヒラギノ明朝 ProN W3" charset="0"/>
                <a:cs typeface="ヒラギノ明朝 ProN W3" charset="0"/>
              </a:rPr>
              <a:t>First Foods</a:t>
            </a:r>
          </a:p>
        </p:txBody>
      </p:sp>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ctrTitle"/>
          </p:nvPr>
        </p:nvSpPr>
        <p:spPr/>
        <p:txBody>
          <a:bodyPr/>
          <a:lstStyle/>
          <a:p>
            <a:pPr eaLnBrk="1" hangingPunct="1"/>
            <a:endParaRPr lang="en-US">
              <a:latin typeface="Calibri" charset="0"/>
            </a:endParaRPr>
          </a:p>
        </p:txBody>
      </p:sp>
      <p:sp>
        <p:nvSpPr>
          <p:cNvPr id="3" name="Subtitle 2"/>
          <p:cNvSpPr>
            <a:spLocks noGrp="1"/>
          </p:cNvSpPr>
          <p:nvPr>
            <p:ph type="subTitle" idx="1"/>
          </p:nvPr>
        </p:nvSpPr>
        <p:spPr/>
        <p:txBody>
          <a:bodyPr rtlCol="0">
            <a:normAutofit/>
          </a:bodyPr>
          <a:lstStyle/>
          <a:p>
            <a:pPr fontAlgn="auto">
              <a:spcAft>
                <a:spcPts val="0"/>
              </a:spcAft>
              <a:defRPr/>
            </a:pPr>
            <a:endParaRPr lang="en-US" smtClean="0">
              <a:ea typeface="+mn-ea"/>
              <a:cs typeface="+mn-cs"/>
            </a:endParaRPr>
          </a:p>
        </p:txBody>
      </p:sp>
      <p:pic>
        <p:nvPicPr>
          <p:cNvPr id="37891" name="Picture 2" descr="OverviewMap"/>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457200"/>
            <a:ext cx="13512800" cy="10330463"/>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9525">
                <a:solidFill>
                  <a:srgbClr val="000000"/>
                </a:solidFill>
                <a:miter lim="800000"/>
                <a:headEnd/>
                <a:tailEnd/>
              </a14:hiddenLine>
            </a:ext>
          </a:extLst>
        </p:spPr>
      </p:pic>
    </p:spTree>
    <p:extLst>
      <p:ext uri="{BB962C8B-B14F-4D97-AF65-F5344CB8AC3E}">
        <p14:creationId xmlns:p14="http://schemas.microsoft.com/office/powerpoint/2010/main" val="27783482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extBox 4"/>
          <p:cNvSpPr txBox="1">
            <a:spLocks noChangeArrowheads="1"/>
          </p:cNvSpPr>
          <p:nvPr/>
        </p:nvSpPr>
        <p:spPr bwMode="auto">
          <a:xfrm>
            <a:off x="2167467" y="2138116"/>
            <a:ext cx="9536853" cy="931535"/>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9525">
                <a:solidFill>
                  <a:srgbClr val="000000"/>
                </a:solidFill>
                <a:miter lim="800000"/>
                <a:headEnd/>
                <a:tailEnd/>
              </a14:hiddenLine>
            </a:ext>
          </a:extLst>
        </p:spPr>
        <p:txBody>
          <a:bodyPr lIns="130046" tIns="65023" rIns="130046" bIns="65023">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2600">
              <a:latin typeface="Calibri" charset="0"/>
            </a:endParaRPr>
          </a:p>
          <a:p>
            <a:pPr eaLnBrk="1" hangingPunct="1">
              <a:buFont typeface="Arial" charset="0"/>
              <a:buChar char="•"/>
            </a:pPr>
            <a:endParaRPr lang="en-US" sz="2600">
              <a:latin typeface="Calibri" charset="0"/>
            </a:endParaRPr>
          </a:p>
        </p:txBody>
      </p:sp>
      <p:sp>
        <p:nvSpPr>
          <p:cNvPr id="41986" name="Title 3"/>
          <p:cNvSpPr>
            <a:spLocks noGrp="1"/>
          </p:cNvSpPr>
          <p:nvPr>
            <p:ph type="ctrTitle"/>
          </p:nvPr>
        </p:nvSpPr>
        <p:spPr/>
        <p:txBody>
          <a:bodyPr/>
          <a:lstStyle/>
          <a:p>
            <a:endParaRPr lang="en-US">
              <a:latin typeface="Calibri" charset="0"/>
            </a:endParaRPr>
          </a:p>
        </p:txBody>
      </p:sp>
      <p:pic>
        <p:nvPicPr>
          <p:cNvPr id="41987" name="Picture 1" descr="L:\Depts\SCI-FI\Grande_Ronde_Habitat\Photos\Photos_2010\Habitat_survey_photos_2010\DSCN226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947" y="1680339"/>
            <a:ext cx="12596906" cy="8011051"/>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9525">
                <a:solidFill>
                  <a:srgbClr val="000000"/>
                </a:solidFill>
                <a:miter lim="800000"/>
                <a:headEnd/>
                <a:tailEnd/>
              </a14:hiddenLine>
            </a:ext>
          </a:extLst>
        </p:spPr>
      </p:pic>
      <p:sp>
        <p:nvSpPr>
          <p:cNvPr id="2" name="TextBox 1"/>
          <p:cNvSpPr txBox="1"/>
          <p:nvPr/>
        </p:nvSpPr>
        <p:spPr>
          <a:xfrm>
            <a:off x="2463800" y="466930"/>
            <a:ext cx="6629400" cy="1015663"/>
          </a:xfrm>
          <a:prstGeom prst="rect">
            <a:avLst/>
          </a:prstGeom>
          <a:noFill/>
        </p:spPr>
        <p:txBody>
          <a:bodyPr wrap="square" rtlCol="0">
            <a:spAutoFit/>
          </a:bodyPr>
          <a:lstStyle/>
          <a:p>
            <a:r>
              <a:rPr lang="en-US" dirty="0" smtClean="0"/>
              <a:t>Upper Grande </a:t>
            </a:r>
            <a:r>
              <a:rPr lang="en-US" dirty="0" err="1" smtClean="0"/>
              <a:t>Ronde</a:t>
            </a:r>
            <a:r>
              <a:rPr lang="en-US" dirty="0" smtClean="0"/>
              <a:t> Basin Water Temperature Model</a:t>
            </a:r>
            <a:endParaRPr lang="en-US" dirty="0"/>
          </a:p>
        </p:txBody>
      </p:sp>
    </p:spTree>
    <p:extLst>
      <p:ext uri="{BB962C8B-B14F-4D97-AF65-F5344CB8AC3E}">
        <p14:creationId xmlns:p14="http://schemas.microsoft.com/office/powerpoint/2010/main" val="34227366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p:cNvPicPr>
            <a:picLocks/>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54000" y="-304800"/>
            <a:ext cx="13258800" cy="10058400"/>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9525">
                <a:solidFill>
                  <a:srgbClr val="000000"/>
                </a:solidFill>
                <a:miter lim="800000"/>
                <a:headEnd/>
                <a:tailEnd/>
              </a14:hiddenLine>
            </a:ext>
          </a:extLst>
        </p:spPr>
      </p:pic>
    </p:spTree>
    <p:extLst>
      <p:ext uri="{BB962C8B-B14F-4D97-AF65-F5344CB8AC3E}">
        <p14:creationId xmlns:p14="http://schemas.microsoft.com/office/powerpoint/2010/main" val="2522680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extBox 4"/>
          <p:cNvSpPr txBox="1">
            <a:spLocks noChangeArrowheads="1"/>
          </p:cNvSpPr>
          <p:nvPr/>
        </p:nvSpPr>
        <p:spPr bwMode="auto">
          <a:xfrm>
            <a:off x="2167467" y="2138116"/>
            <a:ext cx="9536853" cy="931535"/>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9525">
                <a:solidFill>
                  <a:srgbClr val="000000"/>
                </a:solidFill>
                <a:miter lim="800000"/>
                <a:headEnd/>
                <a:tailEnd/>
              </a14:hiddenLine>
            </a:ext>
          </a:extLst>
        </p:spPr>
        <p:txBody>
          <a:bodyPr lIns="130046" tIns="65023" rIns="130046" bIns="65023">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2600">
              <a:latin typeface="Calibri" charset="0"/>
            </a:endParaRPr>
          </a:p>
          <a:p>
            <a:pPr eaLnBrk="1" hangingPunct="1">
              <a:buFont typeface="Arial" charset="0"/>
              <a:buChar char="•"/>
            </a:pPr>
            <a:endParaRPr lang="en-US" sz="2600">
              <a:latin typeface="Calibri" charset="0"/>
            </a:endParaRPr>
          </a:p>
        </p:txBody>
      </p:sp>
      <p:graphicFrame>
        <p:nvGraphicFramePr>
          <p:cNvPr id="5" name="Chart 4"/>
          <p:cNvGraphicFramePr/>
          <p:nvPr/>
        </p:nvGraphicFramePr>
        <p:xfrm>
          <a:off x="325120" y="1408853"/>
          <a:ext cx="5797973" cy="639402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p:nvPr/>
        </p:nvGraphicFramePr>
        <p:xfrm>
          <a:off x="6285653" y="1517227"/>
          <a:ext cx="6394027" cy="6394027"/>
        </p:xfrm>
        <a:graphic>
          <a:graphicData uri="http://schemas.openxmlformats.org/drawingml/2006/chart">
            <c:chart xmlns:c="http://schemas.openxmlformats.org/drawingml/2006/chart" xmlns:r="http://schemas.openxmlformats.org/officeDocument/2006/relationships" r:id="rId3"/>
          </a:graphicData>
        </a:graphic>
      </p:graphicFrame>
      <p:sp>
        <p:nvSpPr>
          <p:cNvPr id="44036" name="TextBox 6"/>
          <p:cNvSpPr txBox="1">
            <a:spLocks noChangeArrowheads="1"/>
          </p:cNvSpPr>
          <p:nvPr/>
        </p:nvSpPr>
        <p:spPr bwMode="auto">
          <a:xfrm>
            <a:off x="-109541" y="975360"/>
            <a:ext cx="5956097" cy="623759"/>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9525">
                <a:solidFill>
                  <a:srgbClr val="000000"/>
                </a:solidFill>
                <a:miter lim="800000"/>
                <a:headEnd/>
                <a:tailEnd/>
              </a14:hiddenLine>
            </a:ext>
          </a:extLst>
        </p:spPr>
        <p:txBody>
          <a:bodyPr wrap="none" lIns="130046" tIns="65023" rIns="130046" bIns="65023">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dirty="0"/>
              <a:t>Simulated Mean Temperature</a:t>
            </a:r>
          </a:p>
        </p:txBody>
      </p:sp>
      <p:sp>
        <p:nvSpPr>
          <p:cNvPr id="44037" name="TextBox 7"/>
          <p:cNvSpPr txBox="1">
            <a:spLocks noChangeArrowheads="1"/>
          </p:cNvSpPr>
          <p:nvPr/>
        </p:nvSpPr>
        <p:spPr bwMode="auto">
          <a:xfrm>
            <a:off x="5900979" y="975360"/>
            <a:ext cx="6799878" cy="623759"/>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9525">
                <a:solidFill>
                  <a:srgbClr val="000000"/>
                </a:solidFill>
                <a:miter lim="800000"/>
                <a:headEnd/>
                <a:tailEnd/>
              </a14:hiddenLine>
            </a:ext>
          </a:extLst>
        </p:spPr>
        <p:txBody>
          <a:bodyPr wrap="none" lIns="130046" tIns="65023" rIns="130046" bIns="65023">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dirty="0"/>
              <a:t>Simulated Maximum Temperature</a:t>
            </a:r>
          </a:p>
        </p:txBody>
      </p:sp>
    </p:spTree>
    <p:extLst>
      <p:ext uri="{BB962C8B-B14F-4D97-AF65-F5344CB8AC3E}">
        <p14:creationId xmlns:p14="http://schemas.microsoft.com/office/powerpoint/2010/main" val="33170450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xtBox 4"/>
          <p:cNvSpPr txBox="1">
            <a:spLocks noChangeArrowheads="1"/>
          </p:cNvSpPr>
          <p:nvPr/>
        </p:nvSpPr>
        <p:spPr bwMode="auto">
          <a:xfrm>
            <a:off x="2167467" y="2138116"/>
            <a:ext cx="9536853" cy="931535"/>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9525">
                <a:solidFill>
                  <a:srgbClr val="000000"/>
                </a:solidFill>
                <a:miter lim="800000"/>
                <a:headEnd/>
                <a:tailEnd/>
              </a14:hiddenLine>
            </a:ext>
          </a:extLst>
        </p:spPr>
        <p:txBody>
          <a:bodyPr lIns="130046" tIns="65023" rIns="130046" bIns="65023">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2600">
              <a:latin typeface="Calibri" charset="0"/>
            </a:endParaRPr>
          </a:p>
          <a:p>
            <a:pPr eaLnBrk="1" hangingPunct="1">
              <a:buFont typeface="Arial" charset="0"/>
              <a:buChar char="•"/>
            </a:pPr>
            <a:endParaRPr lang="en-US" sz="2600">
              <a:latin typeface="Calibri" charset="0"/>
            </a:endParaRPr>
          </a:p>
        </p:txBody>
      </p:sp>
      <p:sp>
        <p:nvSpPr>
          <p:cNvPr id="46082" name="Title 3"/>
          <p:cNvSpPr>
            <a:spLocks noGrp="1"/>
          </p:cNvSpPr>
          <p:nvPr>
            <p:ph type="ctrTitle"/>
          </p:nvPr>
        </p:nvSpPr>
        <p:spPr/>
        <p:txBody>
          <a:bodyPr/>
          <a:lstStyle/>
          <a:p>
            <a:endParaRPr lang="en-US">
              <a:latin typeface="Calibri" charset="0"/>
            </a:endParaRPr>
          </a:p>
        </p:txBody>
      </p:sp>
      <p:pic>
        <p:nvPicPr>
          <p:cNvPr id="46083"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2880"/>
            <a:ext cx="13258800" cy="10058400"/>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9525">
                <a:solidFill>
                  <a:srgbClr val="000000"/>
                </a:solidFill>
                <a:miter lim="800000"/>
                <a:headEnd/>
                <a:tailEnd/>
              </a14:hiddenLine>
            </a:ext>
          </a:extLst>
        </p:spPr>
      </p:pic>
    </p:spTree>
    <p:extLst>
      <p:ext uri="{BB962C8B-B14F-4D97-AF65-F5344CB8AC3E}">
        <p14:creationId xmlns:p14="http://schemas.microsoft.com/office/powerpoint/2010/main" val="25976158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extBox 4"/>
          <p:cNvSpPr txBox="1">
            <a:spLocks noChangeArrowheads="1"/>
          </p:cNvSpPr>
          <p:nvPr/>
        </p:nvSpPr>
        <p:spPr bwMode="auto">
          <a:xfrm>
            <a:off x="2167467" y="2138116"/>
            <a:ext cx="9536853" cy="931535"/>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9525">
                <a:solidFill>
                  <a:srgbClr val="000000"/>
                </a:solidFill>
                <a:miter lim="800000"/>
                <a:headEnd/>
                <a:tailEnd/>
              </a14:hiddenLine>
            </a:ext>
          </a:extLst>
        </p:spPr>
        <p:txBody>
          <a:bodyPr lIns="130046" tIns="65023" rIns="130046" bIns="65023">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2600">
              <a:latin typeface="Calibri" charset="0"/>
            </a:endParaRPr>
          </a:p>
          <a:p>
            <a:pPr eaLnBrk="1" hangingPunct="1">
              <a:buFont typeface="Arial" charset="0"/>
              <a:buChar char="•"/>
            </a:pPr>
            <a:endParaRPr lang="en-US" sz="2600">
              <a:latin typeface="Calibri" charset="0"/>
            </a:endParaRPr>
          </a:p>
        </p:txBody>
      </p:sp>
      <p:sp>
        <p:nvSpPr>
          <p:cNvPr id="47106" name="Title 3"/>
          <p:cNvSpPr>
            <a:spLocks noGrp="1"/>
          </p:cNvSpPr>
          <p:nvPr>
            <p:ph type="ctrTitle"/>
          </p:nvPr>
        </p:nvSpPr>
        <p:spPr/>
        <p:txBody>
          <a:bodyPr/>
          <a:lstStyle/>
          <a:p>
            <a:endParaRPr lang="en-US">
              <a:latin typeface="Calibri" charset="0"/>
            </a:endParaRPr>
          </a:p>
        </p:txBody>
      </p:sp>
      <p:pic>
        <p:nvPicPr>
          <p:cNvPr id="47107"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2880"/>
            <a:ext cx="13258800" cy="10058400"/>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9525">
                <a:solidFill>
                  <a:srgbClr val="000000"/>
                </a:solidFill>
                <a:miter lim="800000"/>
                <a:headEnd/>
                <a:tailEnd/>
              </a14:hiddenLine>
            </a:ext>
          </a:extLst>
        </p:spPr>
      </p:pic>
    </p:spTree>
    <p:extLst>
      <p:ext uri="{BB962C8B-B14F-4D97-AF65-F5344CB8AC3E}">
        <p14:creationId xmlns:p14="http://schemas.microsoft.com/office/powerpoint/2010/main" val="37727217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Box 4"/>
          <p:cNvSpPr txBox="1">
            <a:spLocks noChangeArrowheads="1"/>
          </p:cNvSpPr>
          <p:nvPr/>
        </p:nvSpPr>
        <p:spPr bwMode="auto">
          <a:xfrm>
            <a:off x="2167467" y="2138116"/>
            <a:ext cx="9536853" cy="931535"/>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9525">
                <a:solidFill>
                  <a:srgbClr val="000000"/>
                </a:solidFill>
                <a:miter lim="800000"/>
                <a:headEnd/>
                <a:tailEnd/>
              </a14:hiddenLine>
            </a:ext>
          </a:extLst>
        </p:spPr>
        <p:txBody>
          <a:bodyPr lIns="130046" tIns="65023" rIns="130046" bIns="65023">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2600">
              <a:latin typeface="Calibri" charset="0"/>
            </a:endParaRPr>
          </a:p>
          <a:p>
            <a:pPr eaLnBrk="1" hangingPunct="1">
              <a:buFont typeface="Arial" charset="0"/>
              <a:buChar char="•"/>
            </a:pPr>
            <a:endParaRPr lang="en-US" sz="2600">
              <a:latin typeface="Calibri" charset="0"/>
            </a:endParaRPr>
          </a:p>
        </p:txBody>
      </p:sp>
      <p:sp>
        <p:nvSpPr>
          <p:cNvPr id="48130" name="Title 3"/>
          <p:cNvSpPr>
            <a:spLocks noGrp="1"/>
          </p:cNvSpPr>
          <p:nvPr>
            <p:ph type="ctrTitle"/>
          </p:nvPr>
        </p:nvSpPr>
        <p:spPr/>
        <p:txBody>
          <a:bodyPr/>
          <a:lstStyle/>
          <a:p>
            <a:endParaRPr lang="en-US">
              <a:latin typeface="Calibri" charset="0"/>
            </a:endParaRPr>
          </a:p>
        </p:txBody>
      </p:sp>
      <p:pic>
        <p:nvPicPr>
          <p:cNvPr id="48131"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2880"/>
            <a:ext cx="13258800" cy="10058400"/>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9525">
                <a:solidFill>
                  <a:srgbClr val="000000"/>
                </a:solidFill>
                <a:miter lim="800000"/>
                <a:headEnd/>
                <a:tailEnd/>
              </a14:hiddenLine>
            </a:ext>
          </a:extLst>
        </p:spPr>
      </p:pic>
    </p:spTree>
    <p:extLst>
      <p:ext uri="{BB962C8B-B14F-4D97-AF65-F5344CB8AC3E}">
        <p14:creationId xmlns:p14="http://schemas.microsoft.com/office/powerpoint/2010/main" val="32419983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Box 4"/>
          <p:cNvSpPr txBox="1">
            <a:spLocks noChangeArrowheads="1"/>
          </p:cNvSpPr>
          <p:nvPr/>
        </p:nvSpPr>
        <p:spPr bwMode="auto">
          <a:xfrm>
            <a:off x="2167467" y="2138116"/>
            <a:ext cx="9536853" cy="931535"/>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9525">
                <a:solidFill>
                  <a:srgbClr val="000000"/>
                </a:solidFill>
                <a:miter lim="800000"/>
                <a:headEnd/>
                <a:tailEnd/>
              </a14:hiddenLine>
            </a:ext>
          </a:extLst>
        </p:spPr>
        <p:txBody>
          <a:bodyPr lIns="130046" tIns="65023" rIns="130046" bIns="65023">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2600">
              <a:latin typeface="Calibri" charset="0"/>
            </a:endParaRPr>
          </a:p>
          <a:p>
            <a:pPr eaLnBrk="1" hangingPunct="1">
              <a:buFont typeface="Arial" charset="0"/>
              <a:buChar char="•"/>
            </a:pPr>
            <a:endParaRPr lang="en-US" sz="2600">
              <a:latin typeface="Calibri" charset="0"/>
            </a:endParaRPr>
          </a:p>
        </p:txBody>
      </p:sp>
      <p:sp>
        <p:nvSpPr>
          <p:cNvPr id="49154" name="Title 3"/>
          <p:cNvSpPr>
            <a:spLocks noGrp="1"/>
          </p:cNvSpPr>
          <p:nvPr>
            <p:ph type="ctrTitle"/>
          </p:nvPr>
        </p:nvSpPr>
        <p:spPr/>
        <p:txBody>
          <a:bodyPr/>
          <a:lstStyle/>
          <a:p>
            <a:endParaRPr lang="en-US">
              <a:latin typeface="Calibri" charset="0"/>
            </a:endParaRPr>
          </a:p>
        </p:txBody>
      </p:sp>
      <p:pic>
        <p:nvPicPr>
          <p:cNvPr id="49155"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2880"/>
            <a:ext cx="13258800" cy="10058400"/>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9525">
                <a:solidFill>
                  <a:srgbClr val="000000"/>
                </a:solidFill>
                <a:miter lim="800000"/>
                <a:headEnd/>
                <a:tailEnd/>
              </a14:hiddenLine>
            </a:ext>
          </a:extLst>
        </p:spPr>
      </p:pic>
    </p:spTree>
    <p:extLst>
      <p:ext uri="{BB962C8B-B14F-4D97-AF65-F5344CB8AC3E}">
        <p14:creationId xmlns:p14="http://schemas.microsoft.com/office/powerpoint/2010/main" val="11401786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extBox 4"/>
          <p:cNvSpPr txBox="1">
            <a:spLocks noChangeArrowheads="1"/>
          </p:cNvSpPr>
          <p:nvPr/>
        </p:nvSpPr>
        <p:spPr bwMode="auto">
          <a:xfrm>
            <a:off x="2167467" y="2138116"/>
            <a:ext cx="9536853" cy="931535"/>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9525">
                <a:solidFill>
                  <a:srgbClr val="000000"/>
                </a:solidFill>
                <a:miter lim="800000"/>
                <a:headEnd/>
                <a:tailEnd/>
              </a14:hiddenLine>
            </a:ext>
          </a:extLst>
        </p:spPr>
        <p:txBody>
          <a:bodyPr lIns="130046" tIns="65023" rIns="130046" bIns="65023">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2600">
              <a:latin typeface="Calibri" charset="0"/>
            </a:endParaRPr>
          </a:p>
          <a:p>
            <a:pPr eaLnBrk="1" hangingPunct="1">
              <a:buFont typeface="Arial" charset="0"/>
              <a:buChar char="•"/>
            </a:pPr>
            <a:endParaRPr lang="en-US" sz="2600">
              <a:latin typeface="Calibri" charset="0"/>
            </a:endParaRPr>
          </a:p>
        </p:txBody>
      </p:sp>
      <p:sp>
        <p:nvSpPr>
          <p:cNvPr id="53250" name="Title 3"/>
          <p:cNvSpPr>
            <a:spLocks noGrp="1"/>
          </p:cNvSpPr>
          <p:nvPr>
            <p:ph type="ctrTitle"/>
          </p:nvPr>
        </p:nvSpPr>
        <p:spPr/>
        <p:txBody>
          <a:bodyPr/>
          <a:lstStyle/>
          <a:p>
            <a:endParaRPr lang="en-US">
              <a:latin typeface="Calibri" charset="0"/>
            </a:endParaRPr>
          </a:p>
        </p:txBody>
      </p:sp>
      <p:sp>
        <p:nvSpPr>
          <p:cNvPr id="5" name="TextBox 4"/>
          <p:cNvSpPr txBox="1"/>
          <p:nvPr/>
        </p:nvSpPr>
        <p:spPr>
          <a:xfrm>
            <a:off x="10083800" y="187662"/>
            <a:ext cx="2891246" cy="553998"/>
          </a:xfrm>
          <a:prstGeom prst="rect">
            <a:avLst/>
          </a:prstGeom>
          <a:noFill/>
        </p:spPr>
        <p:txBody>
          <a:bodyPr wrap="square" rtlCol="0">
            <a:spAutoFit/>
          </a:bodyPr>
          <a:lstStyle/>
          <a:p>
            <a:r>
              <a:rPr lang="en-US" dirty="0" smtClean="0"/>
              <a:t>2080s</a:t>
            </a:r>
            <a:endParaRPr lang="en-US" dirty="0"/>
          </a:p>
        </p:txBody>
      </p:sp>
      <p:pic>
        <p:nvPicPr>
          <p:cNvPr id="6" name="Picture 5" descr="BaseMap.jpg"/>
          <p:cNvPicPr/>
          <p:nvPr/>
        </p:nvPicPr>
        <p:blipFill>
          <a:blip r:embed="rId2" cstate="print"/>
          <a:stretch>
            <a:fillRect/>
          </a:stretch>
        </p:blipFill>
        <p:spPr>
          <a:xfrm>
            <a:off x="0" y="-152400"/>
            <a:ext cx="13208000" cy="9906000"/>
          </a:xfrm>
          <a:prstGeom prst="rect">
            <a:avLst/>
          </a:prstGeom>
        </p:spPr>
      </p:pic>
    </p:spTree>
    <p:extLst>
      <p:ext uri="{BB962C8B-B14F-4D97-AF65-F5344CB8AC3E}">
        <p14:creationId xmlns:p14="http://schemas.microsoft.com/office/powerpoint/2010/main" val="14612155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ctrTitle"/>
          </p:nvPr>
        </p:nvSpPr>
        <p:spPr/>
        <p:txBody>
          <a:bodyPr/>
          <a:lstStyle/>
          <a:p>
            <a:endParaRPr lang="en-US">
              <a:latin typeface="Calibri" charset="0"/>
            </a:endParaRPr>
          </a:p>
        </p:txBody>
      </p:sp>
      <p:sp>
        <p:nvSpPr>
          <p:cNvPr id="3" name="Subtitle 2"/>
          <p:cNvSpPr>
            <a:spLocks noGrp="1"/>
          </p:cNvSpPr>
          <p:nvPr>
            <p:ph type="subTitle" idx="1"/>
          </p:nvPr>
        </p:nvSpPr>
        <p:spPr/>
        <p:txBody>
          <a:bodyPr/>
          <a:lstStyle/>
          <a:p>
            <a:pPr>
              <a:buFont typeface="Arial" panose="020B0604020202020204" pitchFamily="34" charset="0"/>
              <a:buNone/>
              <a:defRPr/>
            </a:pPr>
            <a:endParaRPr lang="en-US">
              <a:ea typeface="+mn-ea"/>
              <a:cs typeface="+mn-cs"/>
            </a:endParaRPr>
          </a:p>
        </p:txBody>
      </p:sp>
      <p:pic>
        <p:nvPicPr>
          <p:cNvPr id="55299" name="Picture 3"/>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08373" y="-232551"/>
            <a:ext cx="13113173" cy="10132908"/>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9525">
                <a:solidFill>
                  <a:srgbClr val="000000"/>
                </a:solidFill>
                <a:miter lim="800000"/>
                <a:headEnd/>
                <a:tailEnd/>
              </a14:hiddenLine>
            </a:ext>
          </a:extLst>
        </p:spPr>
      </p:pic>
    </p:spTree>
    <p:extLst>
      <p:ext uri="{BB962C8B-B14F-4D97-AF65-F5344CB8AC3E}">
        <p14:creationId xmlns:p14="http://schemas.microsoft.com/office/powerpoint/2010/main" val="31342569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749300"/>
            <a:ext cx="9955213" cy="5041900"/>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12700">
                <a:solidFill>
                  <a:srgbClr val="000000"/>
                </a:solidFill>
                <a:miter lim="800000"/>
                <a:headEnd/>
                <a:tailEnd/>
              </a14:hiddenLine>
            </a:ext>
          </a:extLst>
        </p:spPr>
      </p:pic>
      <p:sp>
        <p:nvSpPr>
          <p:cNvPr id="18434" name="Rectangle 2"/>
          <p:cNvSpPr>
            <a:spLocks/>
          </p:cNvSpPr>
          <p:nvPr/>
        </p:nvSpPr>
        <p:spPr bwMode="auto">
          <a:xfrm>
            <a:off x="584200" y="6013450"/>
            <a:ext cx="11836400" cy="2895600"/>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12700">
                <a:solidFill>
                  <a:srgbClr val="000000"/>
                </a:solidFill>
                <a:miter lim="800000"/>
                <a:headEnd/>
                <a:tailEnd/>
              </a14:hiddenLine>
            </a:ext>
          </a:extLst>
        </p:spPr>
        <p:txBody>
          <a:bodyPr lIns="0" tIns="0" rIns="0" bIns="0" anchor="ctr"/>
          <a:lstStyle/>
          <a:p>
            <a:pPr>
              <a:spcBef>
                <a:spcPts val="2000"/>
              </a:spcBef>
            </a:pPr>
            <a:r>
              <a:rPr lang="ja-JP" altLang="en-US" sz="3400" dirty="0">
                <a:solidFill>
                  <a:srgbClr val="000000"/>
                </a:solidFill>
                <a:latin typeface="Times New Roman" charset="0"/>
                <a:ea typeface="ＭＳ Ｐゴシック" charset="0"/>
                <a:cs typeface="ＭＳ Ｐゴシック" charset="0"/>
              </a:rPr>
              <a:t>“</a:t>
            </a:r>
            <a:r>
              <a:rPr lang="en-US" altLang="ja-JP" sz="3400" dirty="0">
                <a:solidFill>
                  <a:srgbClr val="000000"/>
                </a:solidFill>
                <a:latin typeface="Times New Roman" charset="0"/>
                <a:cs typeface="Times New Roman" charset="0"/>
              </a:rPr>
              <a:t>…the right of taking fish at all usual and accustomed places, in common with the citizens of the Territory, and of erecting temporary buildings for curing them: together with the privilege of hunting, gathering roots and berries....</a:t>
            </a:r>
            <a:r>
              <a:rPr lang="ja-JP" altLang="en-US" sz="3400" dirty="0">
                <a:solidFill>
                  <a:srgbClr val="000000"/>
                </a:solidFill>
                <a:latin typeface="Times New Roman" charset="0"/>
                <a:ea typeface="ＭＳ Ｐゴシック" charset="0"/>
                <a:cs typeface="ＭＳ Ｐゴシック" charset="0"/>
              </a:rPr>
              <a:t>”</a:t>
            </a:r>
            <a:endParaRPr lang="en-US" altLang="ja-JP" sz="3400" dirty="0">
              <a:solidFill>
                <a:srgbClr val="000000"/>
              </a:solidFill>
              <a:latin typeface="Times New Roman" charset="0"/>
              <a:cs typeface="Times New Roman" charset="0"/>
            </a:endParaRPr>
          </a:p>
          <a:p>
            <a:pPr algn="r">
              <a:spcBef>
                <a:spcPts val="2000"/>
              </a:spcBef>
            </a:pPr>
            <a:r>
              <a:rPr lang="en-US" sz="2400" dirty="0">
                <a:solidFill>
                  <a:srgbClr val="000000"/>
                </a:solidFill>
                <a:latin typeface="Times New Roman" charset="0"/>
                <a:cs typeface="Times New Roman" charset="0"/>
              </a:rPr>
              <a:t>—1855 Treaty with the Yakima</a:t>
            </a:r>
          </a:p>
        </p:txBody>
      </p:sp>
    </p:spTree>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1"/>
          <p:cNvSpPr>
            <a:spLocks noChangeArrowheads="1"/>
          </p:cNvSpPr>
          <p:nvPr/>
        </p:nvSpPr>
        <p:spPr bwMode="auto">
          <a:xfrm>
            <a:off x="433493" y="866987"/>
            <a:ext cx="11921067" cy="1639421"/>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9525">
                <a:solidFill>
                  <a:srgbClr val="000000"/>
                </a:solidFill>
                <a:miter lim="800000"/>
                <a:headEnd/>
                <a:tailEnd/>
              </a14:hiddenLine>
            </a:ext>
          </a:extLst>
        </p:spPr>
        <p:txBody>
          <a:bodyPr lIns="130046" tIns="65023" rIns="130046" bIns="65023">
            <a:spAutoFit/>
          </a:bodyPr>
          <a:lstStyle/>
          <a:p>
            <a:r>
              <a:rPr lang="en-US" sz="3400" b="1" dirty="0">
                <a:latin typeface="Times New Roman" charset="0"/>
                <a:cs typeface="Calibri" charset="0"/>
              </a:rPr>
              <a:t>Current Project: To Evaluate Climate Change Impacts on Pacific Lamprey and Eulachon</a:t>
            </a:r>
            <a:endParaRPr lang="en-US" b="1" dirty="0">
              <a:latin typeface="Times New Roman" charset="0"/>
              <a:cs typeface="Calibri" charset="0"/>
            </a:endParaRPr>
          </a:p>
          <a:p>
            <a:endParaRPr lang="en-US" dirty="0">
              <a:latin typeface="Times New Roman" charset="0"/>
              <a:cs typeface="Calibri" charset="0"/>
            </a:endParaRPr>
          </a:p>
        </p:txBody>
      </p:sp>
      <p:pic>
        <p:nvPicPr>
          <p:cNvPr id="56322" name="Picture 2" descr="Pacific Lampr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431" y="2494845"/>
            <a:ext cx="11110525" cy="1842347"/>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9525">
                <a:solidFill>
                  <a:srgbClr val="000000"/>
                </a:solidFill>
                <a:miter lim="800000"/>
                <a:headEnd/>
                <a:tailEnd/>
              </a14:hiddenLine>
            </a:ext>
          </a:extLst>
        </p:spPr>
      </p:pic>
      <p:pic>
        <p:nvPicPr>
          <p:cNvPr id="56323" name="Picture 4" descr="http://www.pac.dfo-mpo.gc.ca/science/species-especes/pelagic-pelagique/images/eulach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5841" y="5310294"/>
            <a:ext cx="6877191" cy="2384213"/>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9525">
                <a:solidFill>
                  <a:srgbClr val="000000"/>
                </a:solidFill>
                <a:miter lim="800000"/>
                <a:headEnd/>
                <a:tailEnd/>
              </a14:hiddenLine>
            </a:ext>
          </a:extLst>
        </p:spPr>
      </p:pic>
    </p:spTree>
    <p:extLst>
      <p:ext uri="{BB962C8B-B14F-4D97-AF65-F5344CB8AC3E}">
        <p14:creationId xmlns:p14="http://schemas.microsoft.com/office/powerpoint/2010/main" val="39303786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b="1" dirty="0" smtClean="0"/>
              <a:t>Climate Change Impacts</a:t>
            </a:r>
            <a:br>
              <a:rPr lang="en-US" sz="5400" b="1" dirty="0" smtClean="0"/>
            </a:br>
            <a:r>
              <a:rPr lang="en-US" sz="5400" b="1" dirty="0" smtClean="0"/>
              <a:t>in the PNW</a:t>
            </a:r>
            <a:endParaRPr lang="en-US" sz="5400" b="1" dirty="0"/>
          </a:p>
        </p:txBody>
      </p:sp>
      <p:sp>
        <p:nvSpPr>
          <p:cNvPr id="3" name="Content Placeholder 2"/>
          <p:cNvSpPr>
            <a:spLocks noGrp="1"/>
          </p:cNvSpPr>
          <p:nvPr>
            <p:ph idx="1"/>
          </p:nvPr>
        </p:nvSpPr>
        <p:spPr/>
        <p:txBody>
          <a:bodyPr/>
          <a:lstStyle/>
          <a:p>
            <a:r>
              <a:rPr lang="en-US" sz="5700" dirty="0"/>
              <a:t>Summer temperatures</a:t>
            </a:r>
            <a:r>
              <a:rPr lang="en-US" sz="5700" dirty="0" smtClean="0"/>
              <a:t> increasing </a:t>
            </a:r>
            <a:r>
              <a:rPr lang="en-US" sz="5700" dirty="0"/>
              <a:t>and snow pack continues to decline.</a:t>
            </a:r>
          </a:p>
          <a:p>
            <a:r>
              <a:rPr lang="en-US" sz="5700" dirty="0"/>
              <a:t>Streams have less summer flow, more winter</a:t>
            </a:r>
            <a:r>
              <a:rPr lang="en-US" sz="5700" dirty="0" smtClean="0"/>
              <a:t> flooding and </a:t>
            </a:r>
            <a:r>
              <a:rPr lang="en-US" sz="5700" dirty="0"/>
              <a:t>are warmer.</a:t>
            </a:r>
          </a:p>
          <a:p>
            <a:r>
              <a:rPr lang="en-US" sz="5700" dirty="0"/>
              <a:t>More and longer droughts.</a:t>
            </a:r>
          </a:p>
          <a:p>
            <a:r>
              <a:rPr lang="en-US" sz="5700" dirty="0"/>
              <a:t>Increased inundation and erosion.</a:t>
            </a:r>
          </a:p>
          <a:p>
            <a:endParaRPr lang="en-US" dirty="0"/>
          </a:p>
        </p:txBody>
      </p:sp>
    </p:spTree>
    <p:extLst>
      <p:ext uri="{BB962C8B-B14F-4D97-AF65-F5344CB8AC3E}">
        <p14:creationId xmlns:p14="http://schemas.microsoft.com/office/powerpoint/2010/main" val="9654258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6746"/>
            <a:ext cx="13004800" cy="2275839"/>
          </a:xfrm>
        </p:spPr>
        <p:txBody>
          <a:bodyPr>
            <a:noAutofit/>
          </a:bodyPr>
          <a:lstStyle/>
          <a:p>
            <a:r>
              <a:rPr lang="en-US" sz="4600" b="1" dirty="0" smtClean="0"/>
              <a:t> Identify and Assess Climate Change Impacts </a:t>
            </a:r>
            <a:r>
              <a:rPr lang="en-US" sz="4600" b="1" dirty="0"/>
              <a:t>on</a:t>
            </a:r>
            <a:r>
              <a:rPr lang="en-US" sz="4600" b="1" dirty="0" smtClean="0"/>
              <a:t> Tribal First </a:t>
            </a:r>
            <a:r>
              <a:rPr lang="en-US" sz="4600" b="1" dirty="0"/>
              <a:t>Foods</a:t>
            </a:r>
          </a:p>
        </p:txBody>
      </p:sp>
      <p:sp>
        <p:nvSpPr>
          <p:cNvPr id="3" name="Content Placeholder 2"/>
          <p:cNvSpPr>
            <a:spLocks noGrp="1"/>
          </p:cNvSpPr>
          <p:nvPr>
            <p:ph idx="1"/>
          </p:nvPr>
        </p:nvSpPr>
        <p:spPr>
          <a:xfrm>
            <a:off x="0" y="2275840"/>
            <a:ext cx="13004800" cy="7477760"/>
          </a:xfrm>
        </p:spPr>
        <p:txBody>
          <a:bodyPr>
            <a:normAutofit/>
          </a:bodyPr>
          <a:lstStyle/>
          <a:p>
            <a:endParaRPr lang="en-US" dirty="0" smtClean="0"/>
          </a:p>
          <a:p>
            <a:pPr>
              <a:buNone/>
            </a:pPr>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pic>
        <p:nvPicPr>
          <p:cNvPr id="14338" name="Diagram 3"/>
          <p:cNvPicPr>
            <a:picLocks noChangeArrowheads="1"/>
          </p:cNvPicPr>
          <p:nvPr/>
        </p:nvPicPr>
        <p:blipFill>
          <a:blip r:embed="rId3"/>
          <a:srcRect/>
          <a:stretch>
            <a:fillRect/>
          </a:stretch>
        </p:blipFill>
        <p:spPr bwMode="auto">
          <a:xfrm>
            <a:off x="0" y="1577496"/>
            <a:ext cx="13004800" cy="7033104"/>
          </a:xfrm>
          <a:prstGeom prst="rect">
            <a:avLst/>
          </a:prstGeom>
          <a:noFill/>
          <a:ln>
            <a:noFill/>
          </a:ln>
        </p:spPr>
      </p:pic>
      <p:sp>
        <p:nvSpPr>
          <p:cNvPr id="7" name="TextBox 6"/>
          <p:cNvSpPr txBox="1"/>
          <p:nvPr/>
        </p:nvSpPr>
        <p:spPr>
          <a:xfrm>
            <a:off x="0" y="7613123"/>
            <a:ext cx="13004800" cy="2162641"/>
          </a:xfrm>
          <a:prstGeom prst="rect">
            <a:avLst/>
          </a:prstGeom>
          <a:noFill/>
        </p:spPr>
        <p:txBody>
          <a:bodyPr wrap="square" lIns="130046" tIns="65023" rIns="130046" bIns="65023" rtlCol="0">
            <a:spAutoFit/>
          </a:bodyPr>
          <a:lstStyle/>
          <a:p>
            <a:endParaRPr lang="en-US" dirty="0" smtClean="0"/>
          </a:p>
          <a:p>
            <a:endParaRPr lang="en-US" dirty="0" smtClean="0"/>
          </a:p>
          <a:p>
            <a:r>
              <a:rPr lang="en-US" sz="2400" dirty="0" smtClean="0"/>
              <a:t>Climate impact and non-impact pathways linking drivers and adaptation solutions </a:t>
            </a:r>
          </a:p>
          <a:p>
            <a:r>
              <a:rPr lang="en-US" sz="2400" dirty="0" smtClean="0"/>
              <a:t>( From Brown et al. 2010 "A New Angle on Adaptive Management - Reducing Plausible Vulnerability in the Upper Great Lakes" )</a:t>
            </a:r>
            <a:endParaRPr lang="en-US" sz="2400" dirty="0"/>
          </a:p>
        </p:txBody>
      </p:sp>
    </p:spTree>
    <p:extLst>
      <p:ext uri="{BB962C8B-B14F-4D97-AF65-F5344CB8AC3E}">
        <p14:creationId xmlns:p14="http://schemas.microsoft.com/office/powerpoint/2010/main" val="5618472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0596"/>
            <a:ext cx="13004800" cy="2276404"/>
          </a:xfrm>
        </p:spPr>
        <p:txBody>
          <a:bodyPr>
            <a:normAutofit fontScale="90000"/>
          </a:bodyPr>
          <a:lstStyle/>
          <a:p>
            <a:r>
              <a:rPr lang="en-US" sz="4889" b="1" dirty="0" smtClean="0"/>
              <a:t>Develop Information and Tools </a:t>
            </a:r>
            <a:br>
              <a:rPr lang="en-US" sz="4889" b="1" dirty="0" smtClean="0"/>
            </a:br>
            <a:r>
              <a:rPr lang="en-US" sz="4889" b="1" dirty="0" smtClean="0"/>
              <a:t>to </a:t>
            </a:r>
            <a:r>
              <a:rPr lang="en-US" sz="4889" b="1" dirty="0"/>
              <a:t>Assess Climate </a:t>
            </a:r>
            <a:r>
              <a:rPr lang="en-US" sz="4889" b="1" dirty="0" smtClean="0"/>
              <a:t>Change</a:t>
            </a:r>
            <a:br>
              <a:rPr lang="en-US" sz="4889" b="1" dirty="0" smtClean="0"/>
            </a:br>
            <a:r>
              <a:rPr lang="en-US" sz="4889" b="1" dirty="0" smtClean="0"/>
              <a:t> </a:t>
            </a:r>
            <a:r>
              <a:rPr lang="en-US" sz="4889" b="1" dirty="0"/>
              <a:t>and Other</a:t>
            </a:r>
            <a:r>
              <a:rPr lang="en-US" sz="4889" b="1" dirty="0" smtClean="0"/>
              <a:t> River Use Impacts on First Foods </a:t>
            </a:r>
            <a:br>
              <a:rPr lang="en-US" sz="4889" b="1" dirty="0" smtClean="0"/>
            </a:br>
            <a:endParaRPr lang="en-US" sz="4444" b="1" dirty="0"/>
          </a:p>
        </p:txBody>
      </p:sp>
      <p:sp>
        <p:nvSpPr>
          <p:cNvPr id="3" name="Content Placeholder 2"/>
          <p:cNvSpPr>
            <a:spLocks noGrp="1"/>
          </p:cNvSpPr>
          <p:nvPr>
            <p:ph idx="1"/>
          </p:nvPr>
        </p:nvSpPr>
        <p:spPr>
          <a:xfrm>
            <a:off x="558800" y="2362199"/>
            <a:ext cx="12192000" cy="7010401"/>
          </a:xfrm>
        </p:spPr>
        <p:txBody>
          <a:bodyPr/>
          <a:lstStyle/>
          <a:p>
            <a:pPr marL="0" indent="0">
              <a:buNone/>
            </a:pPr>
            <a:r>
              <a:rPr lang="en-US" sz="4000" b="1" dirty="0" smtClean="0">
                <a:solidFill>
                  <a:srgbClr val="0000FF"/>
                </a:solidFill>
              </a:rPr>
              <a:t>     		</a:t>
            </a:r>
          </a:p>
          <a:p>
            <a:pPr marL="285750" indent="-285750">
              <a:buFont typeface="Arial" panose="020B0604020202020204" pitchFamily="34" charset="0"/>
              <a:buChar char="•"/>
            </a:pPr>
            <a:r>
              <a:rPr lang="en-US" sz="4000" b="1" dirty="0" smtClean="0"/>
              <a:t>Collaborate with other regional, national and international forums to obtain robust climate change and ecosystem science to develop analytical framework</a:t>
            </a:r>
          </a:p>
          <a:p>
            <a:pPr marL="285750" indent="-285750">
              <a:buFont typeface="Arial" panose="020B0604020202020204" pitchFamily="34" charset="0"/>
              <a:buChar char="•"/>
            </a:pPr>
            <a:endParaRPr lang="en-US" sz="4000" b="1" dirty="0" smtClean="0"/>
          </a:p>
          <a:p>
            <a:pPr marL="285750" indent="-285750">
              <a:buFont typeface="Arial" panose="020B0604020202020204" pitchFamily="34" charset="0"/>
              <a:buChar char="•"/>
            </a:pPr>
            <a:r>
              <a:rPr lang="en-US" sz="4000" b="1" dirty="0" smtClean="0"/>
              <a:t>Develop and Enhance CRITFC Information System (CIS)</a:t>
            </a:r>
          </a:p>
          <a:p>
            <a:pPr marL="285750" indent="-285750">
              <a:buNone/>
            </a:pPr>
            <a:endParaRPr lang="en-US" sz="3600" dirty="0" smtClean="0"/>
          </a:p>
          <a:p>
            <a:pPr marL="0" indent="0">
              <a:buNone/>
            </a:pPr>
            <a:endParaRPr lang="en-US" dirty="0" smtClean="0"/>
          </a:p>
        </p:txBody>
      </p:sp>
    </p:spTree>
    <p:extLst>
      <p:ext uri="{BB962C8B-B14F-4D97-AF65-F5344CB8AC3E}">
        <p14:creationId xmlns:p14="http://schemas.microsoft.com/office/powerpoint/2010/main" val="16481385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dirty="0"/>
              <a:t>2014 International Columbia Basin Climate and Hydrology Assessment </a:t>
            </a:r>
            <a:r>
              <a:rPr lang="en-US" sz="4000" b="1" dirty="0" smtClean="0"/>
              <a:t>Workshop</a:t>
            </a:r>
            <a:endParaRPr lang="en-US" sz="4000" b="1" dirty="0"/>
          </a:p>
        </p:txBody>
      </p:sp>
      <p:sp>
        <p:nvSpPr>
          <p:cNvPr id="3" name="Content Placeholder 2"/>
          <p:cNvSpPr>
            <a:spLocks noGrp="1"/>
          </p:cNvSpPr>
          <p:nvPr>
            <p:ph idx="1"/>
          </p:nvPr>
        </p:nvSpPr>
        <p:spPr>
          <a:xfrm>
            <a:off x="297253" y="2275840"/>
            <a:ext cx="12707547" cy="7477760"/>
          </a:xfrm>
        </p:spPr>
        <p:txBody>
          <a:bodyPr>
            <a:normAutofit fontScale="92500"/>
          </a:bodyPr>
          <a:lstStyle/>
          <a:p>
            <a:r>
              <a:rPr lang="en-US" sz="4000" dirty="0"/>
              <a:t>Explore and if possible, quantify differences between Canadian and U.S. climate change assessment methods.</a:t>
            </a:r>
          </a:p>
          <a:p>
            <a:r>
              <a:rPr lang="en-US" sz="4000" dirty="0"/>
              <a:t>Develop a protocol for use of recent global climate models at a CRB scale.</a:t>
            </a:r>
          </a:p>
          <a:p>
            <a:r>
              <a:rPr lang="en-US" sz="4000" dirty="0"/>
              <a:t>Establish a coordinated, collaborative framework for future trans boundary climate change assessment including a synthesis of the state of Columbia Basin hydrologic models.</a:t>
            </a:r>
          </a:p>
          <a:p>
            <a:r>
              <a:rPr lang="en-US" sz="4000" dirty="0"/>
              <a:t>Establish coherent messages about climate futures for managers even if there are differences in analytical approaches and technical modeling methods.</a:t>
            </a:r>
          </a:p>
          <a:p>
            <a:r>
              <a:rPr lang="en-US" sz="4000" dirty="0"/>
              <a:t>Participants: NOAA, COE, BPA, CRITFC, OCCRI; UW CIG; PSU; BOR; PCIC; BCH; ONA; Nat </a:t>
            </a:r>
            <a:r>
              <a:rPr lang="en-US" sz="4000" dirty="0" err="1"/>
              <a:t>Ctr</a:t>
            </a:r>
            <a:r>
              <a:rPr lang="en-US" sz="4000" dirty="0"/>
              <a:t> </a:t>
            </a:r>
            <a:r>
              <a:rPr lang="en-US" sz="4000" dirty="0" err="1"/>
              <a:t>Atm</a:t>
            </a:r>
            <a:r>
              <a:rPr lang="en-US" sz="4000" dirty="0"/>
              <a:t> </a:t>
            </a:r>
            <a:r>
              <a:rPr lang="en-US" sz="4000" dirty="0" err="1"/>
              <a:t>Res;NWPCC</a:t>
            </a:r>
            <a:r>
              <a:rPr lang="en-US" sz="4000" dirty="0"/>
              <a:t>.</a:t>
            </a:r>
          </a:p>
          <a:p>
            <a:endParaRPr lang="en-US" dirty="0"/>
          </a:p>
        </p:txBody>
      </p:sp>
    </p:spTree>
    <p:extLst>
      <p:ext uri="{BB962C8B-B14F-4D97-AF65-F5344CB8AC3E}">
        <p14:creationId xmlns:p14="http://schemas.microsoft.com/office/powerpoint/2010/main" val="24778173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828675"/>
          </a:xfrm>
        </p:spPr>
        <p:txBody>
          <a:bodyPr/>
          <a:lstStyle/>
          <a:p>
            <a:r>
              <a:rPr lang="en-US" dirty="0" smtClean="0"/>
              <a:t> </a:t>
            </a:r>
            <a:r>
              <a:rPr lang="en-US" sz="4800" dirty="0" smtClean="0"/>
              <a:t>CRITFC Information System Model (CIS)</a:t>
            </a:r>
            <a:endParaRPr lang="en-US" sz="4800" dirty="0"/>
          </a:p>
        </p:txBody>
      </p:sp>
      <p:sp>
        <p:nvSpPr>
          <p:cNvPr id="3" name="Content Placeholder 2"/>
          <p:cNvSpPr>
            <a:spLocks noGrp="1"/>
          </p:cNvSpPr>
          <p:nvPr>
            <p:ph idx="1"/>
          </p:nvPr>
        </p:nvSpPr>
        <p:spPr>
          <a:xfrm>
            <a:off x="650875" y="1295400"/>
            <a:ext cx="11703050" cy="9220199"/>
          </a:xfrm>
        </p:spPr>
        <p:txBody>
          <a:bodyPr/>
          <a:lstStyle/>
          <a:p>
            <a:r>
              <a:rPr lang="en-US" sz="3200" b="1" dirty="0" smtClean="0"/>
              <a:t> Simulates ecosystem function, </a:t>
            </a:r>
            <a:r>
              <a:rPr lang="en-US" sz="3200" b="1" dirty="0" err="1" smtClean="0"/>
              <a:t>hydrogeneration</a:t>
            </a:r>
            <a:r>
              <a:rPr lang="en-US" sz="3200" b="1" dirty="0" smtClean="0"/>
              <a:t>, flood risk metrics from numerous river operations scenarios quickly from over 100 basin river index sites</a:t>
            </a:r>
          </a:p>
          <a:p>
            <a:pPr>
              <a:buNone/>
            </a:pPr>
            <a:endParaRPr lang="en-US" sz="3200" b="1" dirty="0" smtClean="0"/>
          </a:p>
          <a:p>
            <a:r>
              <a:rPr lang="en-US" sz="3200" b="1" dirty="0" smtClean="0"/>
              <a:t>Integrates climate change </a:t>
            </a:r>
            <a:r>
              <a:rPr lang="en-US" sz="3200" b="1" dirty="0" err="1" smtClean="0"/>
              <a:t>meterology</a:t>
            </a:r>
            <a:r>
              <a:rPr lang="en-US" sz="3200" b="1" dirty="0" smtClean="0"/>
              <a:t>/hydrology with river operations from over 100 basin sites</a:t>
            </a:r>
          </a:p>
          <a:p>
            <a:pPr>
              <a:buNone/>
            </a:pPr>
            <a:endParaRPr lang="en-US" sz="3200" b="1" dirty="0" smtClean="0"/>
          </a:p>
          <a:p>
            <a:pPr marL="285750" indent="-285750">
              <a:buFont typeface="Arial" panose="020B0604020202020204" pitchFamily="34" charset="0"/>
              <a:buChar char="•"/>
            </a:pPr>
            <a:r>
              <a:rPr lang="en-US" sz="3200" b="1" dirty="0" smtClean="0"/>
              <a:t>Creates ecosystem function metrics through modeled river operational alternatives under future climate change scenarios</a:t>
            </a:r>
          </a:p>
          <a:p>
            <a:pPr marL="285750" indent="-285750">
              <a:buNone/>
            </a:pPr>
            <a:endParaRPr lang="en-US" sz="3200" b="1" dirty="0" smtClean="0"/>
          </a:p>
          <a:p>
            <a:pPr marL="285750" indent="-285750">
              <a:buFont typeface="Arial" panose="020B0604020202020204" pitchFamily="34" charset="0"/>
              <a:buChar char="•"/>
            </a:pPr>
            <a:r>
              <a:rPr lang="en-US" sz="3200" b="1" dirty="0" smtClean="0"/>
              <a:t> Identifies vulnerabilities and ecosystem resilience through   alternative modeled scenarios</a:t>
            </a:r>
          </a:p>
          <a:p>
            <a:pPr marL="285750" indent="-285750">
              <a:buNone/>
            </a:pPr>
            <a:endParaRPr lang="en-US" sz="3200" b="1" dirty="0" smtClean="0"/>
          </a:p>
          <a:p>
            <a:r>
              <a:rPr lang="en-US" sz="3200" b="1" dirty="0" smtClean="0"/>
              <a:t>Contains or has in development sub models (i.e. water quality, water particle travel time, spill, fish survival, daily time steps)</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40" y="-216748"/>
            <a:ext cx="11704320" cy="1435948"/>
          </a:xfrm>
        </p:spPr>
        <p:txBody>
          <a:bodyPr/>
          <a:lstStyle/>
          <a:p>
            <a:pPr>
              <a:defRPr/>
            </a:pPr>
            <a:r>
              <a:rPr lang="en-US" sz="4600" dirty="0" smtClean="0"/>
              <a:t>Columbia River Basin </a:t>
            </a:r>
            <a:endParaRPr lang="en-US" sz="4600" dirty="0"/>
          </a:p>
        </p:txBody>
      </p:sp>
      <p:pic>
        <p:nvPicPr>
          <p:cNvPr id="8195" name="Picture 2"/>
          <p:cNvPicPr>
            <a:picLocks noGrp="1" noChangeArrowheads="1"/>
          </p:cNvPicPr>
          <p:nvPr>
            <p:ph idx="1"/>
          </p:nvPr>
        </p:nvPicPr>
        <p:blipFill>
          <a:blip r:embed="rId3" cstate="print"/>
          <a:srcRect/>
          <a:stretch>
            <a:fillRect/>
          </a:stretch>
        </p:blipFill>
        <p:spPr>
          <a:xfrm>
            <a:off x="482600" y="914400"/>
            <a:ext cx="12268200" cy="8839200"/>
          </a:xfr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199" y="390525"/>
            <a:ext cx="11642725" cy="752475"/>
          </a:xfrm>
        </p:spPr>
        <p:txBody>
          <a:bodyPr/>
          <a:lstStyle/>
          <a:p>
            <a:r>
              <a:rPr lang="en-US" sz="4800" b="1" dirty="0" smtClean="0">
                <a:solidFill>
                  <a:srgbClr val="3366FF"/>
                </a:solidFill>
              </a:rPr>
              <a:t>CIS Model Input Data</a:t>
            </a:r>
            <a:endParaRPr lang="en-US" sz="4800" b="1" dirty="0">
              <a:solidFill>
                <a:srgbClr val="3366FF"/>
              </a:solidFill>
            </a:endParaRPr>
          </a:p>
        </p:txBody>
      </p:sp>
      <p:sp>
        <p:nvSpPr>
          <p:cNvPr id="3" name="Content Placeholder 2"/>
          <p:cNvSpPr>
            <a:spLocks noGrp="1"/>
          </p:cNvSpPr>
          <p:nvPr>
            <p:ph idx="1"/>
          </p:nvPr>
        </p:nvSpPr>
        <p:spPr>
          <a:xfrm>
            <a:off x="406401" y="1066800"/>
            <a:ext cx="11947524" cy="8686799"/>
          </a:xfrm>
        </p:spPr>
        <p:txBody>
          <a:bodyPr/>
          <a:lstStyle/>
          <a:p>
            <a:r>
              <a:rPr lang="en-US" sz="4000" dirty="0" smtClean="0"/>
              <a:t>Bonneville Power Administration HYDSIM Model converted into database libraries (e.g. 70 and 80 year historical flows and volume forecasts, dam operational criteria, hydro-generation loads).</a:t>
            </a:r>
          </a:p>
          <a:p>
            <a:r>
              <a:rPr lang="en-US" sz="4000" dirty="0" smtClean="0"/>
              <a:t>Corps of Engineers’ flood risk rule curves</a:t>
            </a:r>
          </a:p>
          <a:p>
            <a:r>
              <a:rPr lang="en-US" sz="4000" dirty="0" smtClean="0"/>
              <a:t>Tribal/ecosystem rule curves</a:t>
            </a:r>
          </a:p>
          <a:p>
            <a:r>
              <a:rPr lang="en-US" sz="4000" dirty="0" smtClean="0"/>
              <a:t>Federal Columbia River Biological Opinion flow and spill requirements</a:t>
            </a:r>
          </a:p>
          <a:p>
            <a:r>
              <a:rPr lang="en-US" sz="4000" dirty="0" smtClean="0"/>
              <a:t>Pacific Northwest Coordination Act requirements</a:t>
            </a:r>
          </a:p>
          <a:p>
            <a:r>
              <a:rPr lang="en-US" sz="4000" dirty="0" smtClean="0"/>
              <a:t>Canadian Columbia River Treaty Operations</a:t>
            </a:r>
          </a:p>
          <a:p>
            <a:r>
              <a:rPr lang="en-US" sz="4000" dirty="0" smtClean="0"/>
              <a:t>100 plus climate hydrological data sets UW Climate Impacts Group (Hamlet et al. 2010), RMJOC, Columbia River Treaty Review</a:t>
            </a:r>
          </a:p>
          <a:p>
            <a:endParaRPr lang="en-US" sz="4800" dirty="0" smtClean="0"/>
          </a:p>
          <a:p>
            <a:endParaRPr lang="en-US" dirty="0"/>
          </a:p>
        </p:txBody>
      </p:sp>
    </p:spTree>
    <p:extLst>
      <p:ext uri="{BB962C8B-B14F-4D97-AF65-F5344CB8AC3E}">
        <p14:creationId xmlns:p14="http://schemas.microsoft.com/office/powerpoint/2010/main" val="16030248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Climate Data Processing Into CIS</a:t>
            </a:r>
            <a:endParaRPr lang="en-US" dirty="0"/>
          </a:p>
        </p:txBody>
      </p:sp>
      <p:graphicFrame>
        <p:nvGraphicFramePr>
          <p:cNvPr id="7" name="Diagram 6"/>
          <p:cNvGraphicFramePr/>
          <p:nvPr>
            <p:extLst>
              <p:ext uri="{D42A27DB-BD31-4B8C-83A1-F6EECF244321}">
                <p14:modId xmlns:p14="http://schemas.microsoft.com/office/powerpoint/2010/main" val="19845295"/>
              </p:ext>
            </p:extLst>
          </p:nvPr>
        </p:nvGraphicFramePr>
        <p:xfrm>
          <a:off x="0" y="1986845"/>
          <a:ext cx="13004800" cy="57799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7943373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VIC_grid_cell_schematic_20140907.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63600" y="1447800"/>
            <a:ext cx="11277600" cy="8305799"/>
          </a:xfrm>
          <a:prstGeom prst="rect">
            <a:avLst/>
          </a:prstGeom>
        </p:spPr>
      </p:pic>
      <p:sp>
        <p:nvSpPr>
          <p:cNvPr id="3" name="TextBox 2"/>
          <p:cNvSpPr txBox="1"/>
          <p:nvPr/>
        </p:nvSpPr>
        <p:spPr>
          <a:xfrm>
            <a:off x="330200" y="457200"/>
            <a:ext cx="12674600" cy="954107"/>
          </a:xfrm>
          <a:prstGeom prst="rect">
            <a:avLst/>
          </a:prstGeom>
          <a:noFill/>
        </p:spPr>
        <p:txBody>
          <a:bodyPr wrap="square" rtlCol="0">
            <a:spAutoFit/>
          </a:bodyPr>
          <a:lstStyle/>
          <a:p>
            <a:r>
              <a:rPr lang="en-US" sz="3200" dirty="0" smtClean="0">
                <a:solidFill>
                  <a:srgbClr val="0000FF"/>
                </a:solidFill>
              </a:rPr>
              <a:t>Hydrologic </a:t>
            </a:r>
            <a:r>
              <a:rPr lang="en-US" sz="3200" dirty="0" err="1" smtClean="0">
                <a:solidFill>
                  <a:srgbClr val="0000FF"/>
                </a:solidFill>
              </a:rPr>
              <a:t>Submodel</a:t>
            </a:r>
            <a:r>
              <a:rPr lang="en-US" sz="3200" dirty="0" smtClean="0">
                <a:solidFill>
                  <a:srgbClr val="0000FF"/>
                </a:solidFill>
              </a:rPr>
              <a:t> for Climate Change Input Data into CIS </a:t>
            </a:r>
          </a:p>
          <a:p>
            <a:r>
              <a:rPr lang="en-US" sz="2400" dirty="0" smtClean="0">
                <a:solidFill>
                  <a:srgbClr val="0000FF"/>
                </a:solidFill>
              </a:rPr>
              <a:t>(from </a:t>
            </a:r>
            <a:r>
              <a:rPr lang="en-US" sz="2400" dirty="0" err="1" smtClean="0">
                <a:solidFill>
                  <a:srgbClr val="0000FF"/>
                </a:solidFill>
              </a:rPr>
              <a:t>Nijessen</a:t>
            </a:r>
            <a:r>
              <a:rPr lang="en-US" sz="2400" dirty="0" smtClean="0">
                <a:solidFill>
                  <a:srgbClr val="0000FF"/>
                </a:solidFill>
              </a:rPr>
              <a:t> 2014, UW Land Surface Hydrology Group)</a:t>
            </a:r>
            <a:endParaRPr lang="en-US" sz="2400" dirty="0">
              <a:solidFill>
                <a:srgbClr val="0000FF"/>
              </a:solidFill>
            </a:endParaRPr>
          </a:p>
        </p:txBody>
      </p:sp>
    </p:spTree>
    <p:extLst>
      <p:ext uri="{BB962C8B-B14F-4D97-AF65-F5344CB8AC3E}">
        <p14:creationId xmlns:p14="http://schemas.microsoft.com/office/powerpoint/2010/main" val="33507761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Helvetica Neue"/>
                <a:cs typeface="Helvetica Neue"/>
              </a:rPr>
              <a:t>                   </a:t>
            </a:r>
            <a:br>
              <a:rPr lang="en-US" b="1" dirty="0" smtClean="0">
                <a:latin typeface="Helvetica Neue"/>
                <a:cs typeface="Helvetica Neue"/>
              </a:rPr>
            </a:br>
            <a:r>
              <a:rPr lang="en-US" b="1" dirty="0">
                <a:latin typeface="Helvetica Neue"/>
                <a:cs typeface="Helvetica Neue"/>
              </a:rPr>
              <a:t/>
            </a:r>
            <a:br>
              <a:rPr lang="en-US" b="1" dirty="0">
                <a:latin typeface="Helvetica Neue"/>
                <a:cs typeface="Helvetica Neue"/>
              </a:rPr>
            </a:br>
            <a:r>
              <a:rPr lang="en-US" b="1" dirty="0" smtClean="0">
                <a:latin typeface="Helvetica Neue"/>
                <a:cs typeface="Helvetica Neue"/>
              </a:rPr>
              <a:t>CRITFC</a:t>
            </a:r>
            <a:br>
              <a:rPr lang="en-US" b="1" dirty="0" smtClean="0">
                <a:latin typeface="Helvetica Neue"/>
                <a:cs typeface="Helvetica Neue"/>
              </a:rPr>
            </a:br>
            <a:r>
              <a:rPr lang="en-US" b="1" dirty="0" smtClean="0">
                <a:latin typeface="Helvetica Neue"/>
                <a:cs typeface="Helvetica Neue"/>
              </a:rPr>
              <a:t>                   Mission Statement</a:t>
            </a:r>
            <a:endParaRPr lang="en-US" b="1" dirty="0">
              <a:latin typeface="Helvetica Neue"/>
              <a:cs typeface="Helvetica Neue"/>
            </a:endParaRPr>
          </a:p>
        </p:txBody>
      </p:sp>
      <p:sp>
        <p:nvSpPr>
          <p:cNvPr id="3" name="Content Placeholder 2"/>
          <p:cNvSpPr>
            <a:spLocks noGrp="1"/>
          </p:cNvSpPr>
          <p:nvPr>
            <p:ph idx="1"/>
          </p:nvPr>
        </p:nvSpPr>
        <p:spPr/>
        <p:txBody>
          <a:bodyPr/>
          <a:lstStyle/>
          <a:p>
            <a:pPr marL="0" indent="0">
              <a:buNone/>
            </a:pPr>
            <a:endParaRPr lang="en-US" b="1" dirty="0" smtClean="0">
              <a:solidFill>
                <a:srgbClr val="2D323E"/>
              </a:solidFill>
              <a:latin typeface="Helvetica Neue" charset="0"/>
              <a:cs typeface="Helvetica Neue" charset="0"/>
              <a:sym typeface="Helvetica Neue" charset="0"/>
            </a:endParaRPr>
          </a:p>
          <a:p>
            <a:pPr marL="0" indent="0">
              <a:buNone/>
            </a:pPr>
            <a:endParaRPr lang="en-US" sz="5100" b="1" dirty="0">
              <a:solidFill>
                <a:srgbClr val="2D323E"/>
              </a:solidFill>
              <a:latin typeface="Helvetica Neue" charset="0"/>
              <a:cs typeface="Helvetica Neue" charset="0"/>
              <a:sym typeface="Helvetica Neue" charset="0"/>
            </a:endParaRPr>
          </a:p>
          <a:p>
            <a:pPr marL="0" indent="0">
              <a:buNone/>
            </a:pPr>
            <a:r>
              <a:rPr lang="en-US" sz="5100" b="1" dirty="0">
                <a:solidFill>
                  <a:srgbClr val="2D323E"/>
                </a:solidFill>
                <a:latin typeface="Helvetica Neue" charset="0"/>
                <a:cs typeface="Helvetica Neue" charset="0"/>
                <a:sym typeface="Helvetica Neue" charset="0"/>
              </a:rPr>
              <a:t>To ensure a unified voice in the overall management of the fishery resources, and as managers, to protect reserved treaty rights through the exercise of the inherent sovereign powers of the tribes.</a:t>
            </a:r>
          </a:p>
          <a:p>
            <a:endParaRPr lang="en-US" sz="5100" dirty="0"/>
          </a:p>
        </p:txBody>
      </p:sp>
      <p:pic>
        <p:nvPicPr>
          <p:cNvPr id="7" name="Picture 6"/>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225" y="357757"/>
            <a:ext cx="3124764" cy="3124764"/>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12700">
                <a:solidFill>
                  <a:srgbClr val="000000"/>
                </a:solidFill>
                <a:miter lim="800000"/>
                <a:headEnd/>
                <a:tailEnd/>
              </a14:hiddenLine>
            </a:ext>
          </a:extLst>
        </p:spPr>
      </p:pic>
    </p:spTree>
    <p:extLst>
      <p:ext uri="{BB962C8B-B14F-4D97-AF65-F5344CB8AC3E}">
        <p14:creationId xmlns:p14="http://schemas.microsoft.com/office/powerpoint/2010/main" val="340899108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6" name="Title 1"/>
          <p:cNvSpPr>
            <a:spLocks noGrp="1"/>
          </p:cNvSpPr>
          <p:nvPr>
            <p:ph type="title"/>
          </p:nvPr>
        </p:nvSpPr>
        <p:spPr>
          <a:xfrm>
            <a:off x="0" y="0"/>
            <a:ext cx="12354560" cy="1600200"/>
          </a:xfrm>
        </p:spPr>
        <p:txBody>
          <a:bodyPr/>
          <a:lstStyle/>
          <a:p>
            <a:pPr eaLnBrk="1" hangingPunct="1"/>
            <a:r>
              <a:rPr lang="en-US" sz="3600" dirty="0" smtClean="0">
                <a:solidFill>
                  <a:srgbClr val="0000FF"/>
                </a:solidFill>
              </a:rPr>
              <a:t>Fish Survival Relationships for Fish Survival </a:t>
            </a:r>
            <a:r>
              <a:rPr lang="en-US" sz="3600" dirty="0" err="1" smtClean="0">
                <a:solidFill>
                  <a:srgbClr val="0000FF"/>
                </a:solidFill>
              </a:rPr>
              <a:t>Submodel</a:t>
            </a:r>
            <a:r>
              <a:rPr lang="en-US" sz="3600" dirty="0" smtClean="0">
                <a:solidFill>
                  <a:srgbClr val="0000FF"/>
                </a:solidFill>
              </a:rPr>
              <a:t/>
            </a:r>
            <a:br>
              <a:rPr lang="en-US" sz="3600" dirty="0" smtClean="0">
                <a:solidFill>
                  <a:srgbClr val="0000FF"/>
                </a:solidFill>
              </a:rPr>
            </a:br>
            <a:r>
              <a:rPr lang="en-US" sz="3600" dirty="0" smtClean="0">
                <a:solidFill>
                  <a:srgbClr val="0000FF"/>
                </a:solidFill>
              </a:rPr>
              <a:t> (from McCann 2011)</a:t>
            </a:r>
          </a:p>
        </p:txBody>
      </p:sp>
      <p:graphicFrame>
        <p:nvGraphicFramePr>
          <p:cNvPr id="25602" name="Object 23"/>
          <p:cNvGraphicFramePr>
            <a:graphicFrameLocks noChangeAspect="1"/>
          </p:cNvGraphicFramePr>
          <p:nvPr/>
        </p:nvGraphicFramePr>
        <p:xfrm>
          <a:off x="5960534" y="5540588"/>
          <a:ext cx="4944533" cy="4213013"/>
        </p:xfrm>
        <a:graphic>
          <a:graphicData uri="http://schemas.openxmlformats.org/presentationml/2006/ole">
            <mc:AlternateContent xmlns:mc="http://schemas.openxmlformats.org/markup-compatibility/2006">
              <mc:Choice xmlns:v="urn:schemas-microsoft-com:vml" Requires="v">
                <p:oleObj spid="_x0000_s95282" name="Chart" r:id="rId5" imgW="3352800" imgH="2794000" progId="Excel.Sheet.8">
                  <p:embed/>
                </p:oleObj>
              </mc:Choice>
              <mc:Fallback>
                <p:oleObj name="Chart" r:id="rId5" imgW="3352800" imgH="2794000" progId="Excel.Sheet.8">
                  <p:embed/>
                  <p:pic>
                    <p:nvPicPr>
                      <p:cNvPr id="0" name="Picture 4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60534" y="5540588"/>
                        <a:ext cx="4944533" cy="421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5603" name="Object 22"/>
          <p:cNvGraphicFramePr>
            <a:graphicFrameLocks noChangeAspect="1"/>
          </p:cNvGraphicFramePr>
          <p:nvPr/>
        </p:nvGraphicFramePr>
        <p:xfrm>
          <a:off x="5960533" y="1517227"/>
          <a:ext cx="5039360" cy="4199467"/>
        </p:xfrm>
        <a:graphic>
          <a:graphicData uri="http://schemas.openxmlformats.org/presentationml/2006/ole">
            <mc:AlternateContent xmlns:mc="http://schemas.openxmlformats.org/markup-compatibility/2006">
              <mc:Choice xmlns:v="urn:schemas-microsoft-com:vml" Requires="v">
                <p:oleObj spid="_x0000_s95283" name="Chart" r:id="rId8" imgW="3340100" imgH="2794000" progId="Excel.Sheet.8">
                  <p:embed/>
                </p:oleObj>
              </mc:Choice>
              <mc:Fallback>
                <p:oleObj name="Chart" r:id="rId8" imgW="3340100" imgH="2794000" progId="Excel.Sheet.8">
                  <p:embed/>
                  <p:pic>
                    <p:nvPicPr>
                      <p:cNvPr id="0" name="Picture 4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60533" y="1517227"/>
                        <a:ext cx="5039360" cy="4199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5604" name="Object 15"/>
          <p:cNvGraphicFramePr>
            <a:graphicFrameLocks noChangeAspect="1"/>
          </p:cNvGraphicFramePr>
          <p:nvPr>
            <p:extLst>
              <p:ext uri="{D42A27DB-BD31-4B8C-83A1-F6EECF244321}">
                <p14:modId xmlns:p14="http://schemas.microsoft.com/office/powerpoint/2010/main" val="914990423"/>
              </p:ext>
            </p:extLst>
          </p:nvPr>
        </p:nvGraphicFramePr>
        <p:xfrm>
          <a:off x="379307" y="1517227"/>
          <a:ext cx="5364480" cy="4199467"/>
        </p:xfrm>
        <a:graphic>
          <a:graphicData uri="http://schemas.openxmlformats.org/presentationml/2006/ole">
            <mc:AlternateContent xmlns:mc="http://schemas.openxmlformats.org/markup-compatibility/2006">
              <mc:Choice xmlns:v="urn:schemas-microsoft-com:vml" Requires="v">
                <p:oleObj spid="_x0000_s95284" name="Chart" r:id="rId11" imgW="3340100" imgH="2794000" progId="Excel.Sheet.8">
                  <p:embed/>
                </p:oleObj>
              </mc:Choice>
              <mc:Fallback>
                <p:oleObj name="Chart" r:id="rId11" imgW="3340100" imgH="2794000" progId="Excel.Sheet.8">
                  <p:embed/>
                  <p:pic>
                    <p:nvPicPr>
                      <p:cNvPr id="0" name="Picture 4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9307" y="1517227"/>
                        <a:ext cx="5364480" cy="419946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5605" name="Object 14"/>
          <p:cNvGraphicFramePr>
            <a:graphicFrameLocks noChangeAspect="1"/>
          </p:cNvGraphicFramePr>
          <p:nvPr/>
        </p:nvGraphicFramePr>
        <p:xfrm>
          <a:off x="365761" y="5527041"/>
          <a:ext cx="5052907" cy="4213013"/>
        </p:xfrm>
        <a:graphic>
          <a:graphicData uri="http://schemas.openxmlformats.org/presentationml/2006/ole">
            <mc:AlternateContent xmlns:mc="http://schemas.openxmlformats.org/markup-compatibility/2006">
              <mc:Choice xmlns:v="urn:schemas-microsoft-com:vml" Requires="v">
                <p:oleObj spid="_x0000_s95285" name="Worksheet" r:id="rId14" imgW="3352800" imgH="2794000" progId="Excel.Sheet.8">
                  <p:embed/>
                </p:oleObj>
              </mc:Choice>
              <mc:Fallback>
                <p:oleObj name="Worksheet" r:id="rId14" imgW="3352800" imgH="2794000" progId="Excel.Sheet.8">
                  <p:embed/>
                  <p:pic>
                    <p:nvPicPr>
                      <p:cNvPr id="0" name="Picture 4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65761" y="5527041"/>
                        <a:ext cx="5052907" cy="421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5608" name="Text Box 4"/>
          <p:cNvSpPr txBox="1">
            <a:spLocks noChangeArrowheads="1"/>
          </p:cNvSpPr>
          <p:nvPr/>
        </p:nvSpPr>
        <p:spPr bwMode="auto">
          <a:xfrm>
            <a:off x="1300480" y="1862667"/>
            <a:ext cx="2153920" cy="592981"/>
          </a:xfrm>
          <a:prstGeom prst="rect">
            <a:avLst/>
          </a:prstGeom>
          <a:noFill/>
          <a:ln w="9525">
            <a:noFill/>
            <a:miter lim="800000"/>
            <a:headEnd/>
            <a:tailEnd/>
          </a:ln>
        </p:spPr>
        <p:txBody>
          <a:bodyPr wrap="square" lIns="130046" tIns="65023" rIns="130046" bIns="65023">
            <a:prstTxWarp prst="textNoShape">
              <a:avLst/>
            </a:prstTxWarp>
            <a:spAutoFit/>
          </a:bodyPr>
          <a:lstStyle/>
          <a:p>
            <a:pPr>
              <a:spcBef>
                <a:spcPct val="50000"/>
              </a:spcBef>
            </a:pPr>
            <a:r>
              <a:rPr lang="en-US" b="1" dirty="0">
                <a:solidFill>
                  <a:schemeClr val="bg2"/>
                </a:solidFill>
              </a:rPr>
              <a:t>Steelhead*</a:t>
            </a:r>
          </a:p>
        </p:txBody>
      </p:sp>
      <p:sp>
        <p:nvSpPr>
          <p:cNvPr id="25609" name="Text Box 6"/>
          <p:cNvSpPr txBox="1">
            <a:spLocks noChangeArrowheads="1"/>
          </p:cNvSpPr>
          <p:nvPr/>
        </p:nvSpPr>
        <p:spPr bwMode="auto">
          <a:xfrm>
            <a:off x="1300480" y="5872481"/>
            <a:ext cx="3251200" cy="1054646"/>
          </a:xfrm>
          <a:prstGeom prst="rect">
            <a:avLst/>
          </a:prstGeom>
          <a:noFill/>
          <a:ln w="9525">
            <a:noFill/>
            <a:miter lim="800000"/>
            <a:headEnd/>
            <a:tailEnd/>
          </a:ln>
        </p:spPr>
        <p:txBody>
          <a:bodyPr lIns="130046" tIns="65023" rIns="130046" bIns="65023">
            <a:prstTxWarp prst="textNoShape">
              <a:avLst/>
            </a:prstTxWarp>
            <a:spAutoFit/>
          </a:bodyPr>
          <a:lstStyle/>
          <a:p>
            <a:pPr>
              <a:spcBef>
                <a:spcPct val="50000"/>
              </a:spcBef>
            </a:pPr>
            <a:r>
              <a:rPr lang="en-US" b="1">
                <a:solidFill>
                  <a:schemeClr val="bg2"/>
                </a:solidFill>
              </a:rPr>
              <a:t>Yearling Chinook*</a:t>
            </a:r>
          </a:p>
        </p:txBody>
      </p:sp>
      <p:sp>
        <p:nvSpPr>
          <p:cNvPr id="25610" name="Text Box 13"/>
          <p:cNvSpPr txBox="1">
            <a:spLocks noChangeArrowheads="1"/>
          </p:cNvSpPr>
          <p:nvPr/>
        </p:nvSpPr>
        <p:spPr bwMode="auto">
          <a:xfrm>
            <a:off x="2059093" y="1083734"/>
            <a:ext cx="1842347" cy="592981"/>
          </a:xfrm>
          <a:prstGeom prst="rect">
            <a:avLst/>
          </a:prstGeom>
          <a:noFill/>
          <a:ln w="9525">
            <a:noFill/>
            <a:miter lim="800000"/>
            <a:headEnd/>
            <a:tailEnd/>
          </a:ln>
        </p:spPr>
        <p:txBody>
          <a:bodyPr lIns="130046" tIns="65023" rIns="130046" bIns="65023">
            <a:prstTxWarp prst="textNoShape">
              <a:avLst/>
            </a:prstTxWarp>
            <a:spAutoFit/>
          </a:bodyPr>
          <a:lstStyle/>
          <a:p>
            <a:pPr>
              <a:spcBef>
                <a:spcPct val="50000"/>
              </a:spcBef>
            </a:pPr>
            <a:r>
              <a:rPr lang="en-US" b="1">
                <a:solidFill>
                  <a:schemeClr val="hlink"/>
                </a:solidFill>
              </a:rPr>
              <a:t>Survival </a:t>
            </a:r>
          </a:p>
        </p:txBody>
      </p:sp>
      <p:sp>
        <p:nvSpPr>
          <p:cNvPr id="25611" name="Text Box 16"/>
          <p:cNvSpPr txBox="1">
            <a:spLocks noChangeArrowheads="1"/>
          </p:cNvSpPr>
          <p:nvPr/>
        </p:nvSpPr>
        <p:spPr bwMode="auto">
          <a:xfrm>
            <a:off x="6737208" y="1104054"/>
            <a:ext cx="4641991" cy="592981"/>
          </a:xfrm>
          <a:prstGeom prst="rect">
            <a:avLst/>
          </a:prstGeom>
          <a:noFill/>
          <a:ln w="9525">
            <a:noFill/>
            <a:miter lim="800000"/>
            <a:headEnd/>
            <a:tailEnd/>
          </a:ln>
        </p:spPr>
        <p:txBody>
          <a:bodyPr wrap="square" lIns="130046" tIns="65023" rIns="130046" bIns="65023">
            <a:prstTxWarp prst="textNoShape">
              <a:avLst/>
            </a:prstTxWarp>
            <a:spAutoFit/>
          </a:bodyPr>
          <a:lstStyle/>
          <a:p>
            <a:pPr>
              <a:spcBef>
                <a:spcPct val="50000"/>
              </a:spcBef>
            </a:pPr>
            <a:r>
              <a:rPr lang="en-US" b="1" dirty="0" smtClean="0">
                <a:solidFill>
                  <a:schemeClr val="hlink"/>
                </a:solidFill>
              </a:rPr>
              <a:t>Fish </a:t>
            </a:r>
            <a:r>
              <a:rPr lang="en-US" b="1" dirty="0">
                <a:solidFill>
                  <a:schemeClr val="hlink"/>
                </a:solidFill>
              </a:rPr>
              <a:t>Travel Time</a:t>
            </a:r>
            <a:r>
              <a:rPr lang="en-US" b="1" dirty="0"/>
              <a:t> </a:t>
            </a:r>
          </a:p>
        </p:txBody>
      </p:sp>
      <p:sp>
        <p:nvSpPr>
          <p:cNvPr id="25612" name="Text Box 19"/>
          <p:cNvSpPr txBox="1">
            <a:spLocks noChangeArrowheads="1"/>
          </p:cNvSpPr>
          <p:nvPr/>
        </p:nvSpPr>
        <p:spPr bwMode="auto">
          <a:xfrm>
            <a:off x="8412480" y="1858152"/>
            <a:ext cx="1976120" cy="1054646"/>
          </a:xfrm>
          <a:prstGeom prst="rect">
            <a:avLst/>
          </a:prstGeom>
          <a:noFill/>
          <a:ln w="9525">
            <a:noFill/>
            <a:miter lim="800000"/>
            <a:headEnd/>
            <a:tailEnd/>
          </a:ln>
        </p:spPr>
        <p:txBody>
          <a:bodyPr wrap="square" lIns="130046" tIns="65023" rIns="130046" bIns="65023">
            <a:prstTxWarp prst="textNoShape">
              <a:avLst/>
            </a:prstTxWarp>
            <a:spAutoFit/>
          </a:bodyPr>
          <a:lstStyle/>
          <a:p>
            <a:pPr>
              <a:spcBef>
                <a:spcPct val="50000"/>
              </a:spcBef>
            </a:pPr>
            <a:r>
              <a:rPr lang="en-US" b="1" dirty="0">
                <a:solidFill>
                  <a:schemeClr val="bg2"/>
                </a:solidFill>
              </a:rPr>
              <a:t>Steelhead*</a:t>
            </a:r>
          </a:p>
        </p:txBody>
      </p:sp>
      <p:sp>
        <p:nvSpPr>
          <p:cNvPr id="25613" name="Text Box 20"/>
          <p:cNvSpPr txBox="1">
            <a:spLocks noChangeArrowheads="1"/>
          </p:cNvSpPr>
          <p:nvPr/>
        </p:nvSpPr>
        <p:spPr bwMode="auto">
          <a:xfrm>
            <a:off x="7437120" y="5883770"/>
            <a:ext cx="3251200" cy="1054646"/>
          </a:xfrm>
          <a:prstGeom prst="rect">
            <a:avLst/>
          </a:prstGeom>
          <a:noFill/>
          <a:ln w="9525">
            <a:noFill/>
            <a:miter lim="800000"/>
            <a:headEnd/>
            <a:tailEnd/>
          </a:ln>
        </p:spPr>
        <p:txBody>
          <a:bodyPr lIns="130046" tIns="65023" rIns="130046" bIns="65023">
            <a:prstTxWarp prst="textNoShape">
              <a:avLst/>
            </a:prstTxWarp>
            <a:spAutoFit/>
          </a:bodyPr>
          <a:lstStyle/>
          <a:p>
            <a:pPr>
              <a:spcBef>
                <a:spcPct val="50000"/>
              </a:spcBef>
            </a:pPr>
            <a:r>
              <a:rPr lang="en-US" b="1">
                <a:solidFill>
                  <a:schemeClr val="bg2"/>
                </a:solidFill>
              </a:rPr>
              <a:t>Yearling Chinook*</a:t>
            </a:r>
          </a:p>
        </p:txBody>
      </p:sp>
      <p:sp>
        <p:nvSpPr>
          <p:cNvPr id="25614" name="Text Box 24"/>
          <p:cNvSpPr txBox="1">
            <a:spLocks noChangeArrowheads="1"/>
          </p:cNvSpPr>
          <p:nvPr/>
        </p:nvSpPr>
        <p:spPr bwMode="auto">
          <a:xfrm>
            <a:off x="10945707" y="1995875"/>
            <a:ext cx="1950720" cy="1054646"/>
          </a:xfrm>
          <a:prstGeom prst="rect">
            <a:avLst/>
          </a:prstGeom>
          <a:noFill/>
          <a:ln w="9525">
            <a:noFill/>
            <a:miter lim="800000"/>
            <a:headEnd/>
            <a:tailEnd/>
          </a:ln>
        </p:spPr>
        <p:txBody>
          <a:bodyPr lIns="130046" tIns="65023" rIns="130046" bIns="65023">
            <a:prstTxWarp prst="textNoShape">
              <a:avLst/>
            </a:prstTxWarp>
            <a:spAutoFit/>
          </a:bodyPr>
          <a:lstStyle/>
          <a:p>
            <a:pPr>
              <a:spcBef>
                <a:spcPct val="50000"/>
              </a:spcBef>
            </a:pPr>
            <a:r>
              <a:rPr lang="en-US" sz="2000" b="1" dirty="0"/>
              <a:t>* Statistically significant at </a:t>
            </a:r>
            <a:r>
              <a:rPr lang="el-GR" sz="2000" b="1" dirty="0"/>
              <a:t>α</a:t>
            </a:r>
            <a:r>
              <a:rPr lang="en-US" sz="2000" b="1" dirty="0"/>
              <a:t>=0.05 level</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7399" y="390525"/>
            <a:ext cx="11566525" cy="1209675"/>
          </a:xfrm>
        </p:spPr>
        <p:txBody>
          <a:bodyPr/>
          <a:lstStyle/>
          <a:p>
            <a:r>
              <a:rPr lang="en-US" sz="6600" b="1" dirty="0" smtClean="0">
                <a:solidFill>
                  <a:srgbClr val="3366FF"/>
                </a:solidFill>
              </a:rPr>
              <a:t>CIS Model Outputs</a:t>
            </a:r>
            <a:endParaRPr lang="en-US" b="1" dirty="0"/>
          </a:p>
        </p:txBody>
      </p:sp>
      <p:sp>
        <p:nvSpPr>
          <p:cNvPr id="3" name="Content Placeholder 2"/>
          <p:cNvSpPr>
            <a:spLocks noGrp="1"/>
          </p:cNvSpPr>
          <p:nvPr>
            <p:ph idx="1"/>
          </p:nvPr>
        </p:nvSpPr>
        <p:spPr/>
        <p:txBody>
          <a:bodyPr/>
          <a:lstStyle/>
          <a:p>
            <a:r>
              <a:rPr lang="en-US" sz="4800" dirty="0" smtClean="0"/>
              <a:t>Hydrographs at numerous basin dams, reservoir elevations, flood risk metrics, hydropower generation and fish impact metrics</a:t>
            </a:r>
          </a:p>
          <a:p>
            <a:pPr>
              <a:buNone/>
            </a:pPr>
            <a:r>
              <a:rPr lang="en-US" sz="4800" dirty="0" smtClean="0"/>
              <a:t> </a:t>
            </a:r>
          </a:p>
          <a:p>
            <a:r>
              <a:rPr lang="en-US" sz="4800" dirty="0" smtClean="0"/>
              <a:t>Results are quickly presented in both tabular and graphic form with the integrated Data Management Tool (DMT) for multiple scenario comparison</a:t>
            </a:r>
          </a:p>
          <a:p>
            <a:endParaRPr lang="en-US" dirty="0"/>
          </a:p>
        </p:txBody>
      </p:sp>
    </p:spTree>
    <p:extLst>
      <p:ext uri="{BB962C8B-B14F-4D97-AF65-F5344CB8AC3E}">
        <p14:creationId xmlns:p14="http://schemas.microsoft.com/office/powerpoint/2010/main" val="301265945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33492" y="1408853"/>
            <a:ext cx="12351632" cy="7658382"/>
          </a:xfrm>
          <a:prstGeom prst="rect">
            <a:avLst/>
          </a:prstGeom>
          <a:solidFill>
            <a:schemeClr val="bg1">
              <a:lumMod val="9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en-US"/>
          </a:p>
        </p:txBody>
      </p:sp>
      <p:sp>
        <p:nvSpPr>
          <p:cNvPr id="55" name="TextBox 54"/>
          <p:cNvSpPr txBox="1"/>
          <p:nvPr/>
        </p:nvSpPr>
        <p:spPr>
          <a:xfrm>
            <a:off x="541868" y="1517227"/>
            <a:ext cx="2600960" cy="744135"/>
          </a:xfrm>
          <a:prstGeom prst="rect">
            <a:avLst/>
          </a:prstGeom>
          <a:solidFill>
            <a:schemeClr val="bg1"/>
          </a:solidFill>
        </p:spPr>
        <p:txBody>
          <a:bodyPr wrap="square" lIns="130046" tIns="65023" rIns="130046" bIns="65023" rtlCol="0">
            <a:spAutoFit/>
          </a:bodyPr>
          <a:lstStyle/>
          <a:p>
            <a:pPr algn="ctr"/>
            <a:r>
              <a:rPr lang="en-US" sz="2000" b="1" dirty="0"/>
              <a:t>DATA BASE LIBRARIES</a:t>
            </a:r>
          </a:p>
        </p:txBody>
      </p:sp>
      <p:sp>
        <p:nvSpPr>
          <p:cNvPr id="56" name="TextBox 55"/>
          <p:cNvSpPr txBox="1"/>
          <p:nvPr/>
        </p:nvSpPr>
        <p:spPr>
          <a:xfrm>
            <a:off x="4118187" y="1517227"/>
            <a:ext cx="2538593" cy="1362422"/>
          </a:xfrm>
          <a:prstGeom prst="rect">
            <a:avLst/>
          </a:prstGeom>
          <a:solidFill>
            <a:schemeClr val="bg1"/>
          </a:solidFill>
        </p:spPr>
        <p:txBody>
          <a:bodyPr wrap="square" lIns="130046" tIns="65023" rIns="130046" bIns="65023" rtlCol="0">
            <a:spAutoFit/>
          </a:bodyPr>
          <a:lstStyle/>
          <a:p>
            <a:pPr algn="ctr"/>
            <a:r>
              <a:rPr lang="en-US" sz="2000" b="1" dirty="0"/>
              <a:t>INTEGRATED SOFTWARE  TOOLS/MODULES</a:t>
            </a:r>
          </a:p>
        </p:txBody>
      </p:sp>
      <p:sp>
        <p:nvSpPr>
          <p:cNvPr id="57" name="TextBox 56"/>
          <p:cNvSpPr txBox="1"/>
          <p:nvPr/>
        </p:nvSpPr>
        <p:spPr>
          <a:xfrm>
            <a:off x="7694507" y="1517227"/>
            <a:ext cx="2125096" cy="1969771"/>
          </a:xfrm>
          <a:prstGeom prst="rect">
            <a:avLst/>
          </a:prstGeom>
          <a:solidFill>
            <a:schemeClr val="bg1"/>
          </a:solidFill>
        </p:spPr>
        <p:txBody>
          <a:bodyPr wrap="square" lIns="130046" tIns="65023" rIns="130046" bIns="65023" rtlCol="0">
            <a:spAutoFit/>
          </a:bodyPr>
          <a:lstStyle/>
          <a:p>
            <a:pPr algn="ctr"/>
            <a:r>
              <a:rPr lang="en-US" sz="2000" b="1" dirty="0"/>
              <a:t>GRAPHICAL  USER INTERFACES (Data Management Tool)</a:t>
            </a:r>
          </a:p>
        </p:txBody>
      </p:sp>
      <p:pic>
        <p:nvPicPr>
          <p:cNvPr id="1028"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418336" y="4259164"/>
            <a:ext cx="2019691" cy="1327396"/>
          </a:xfrm>
          <a:prstGeom prst="rect">
            <a:avLst/>
          </a:prstGeom>
          <a:noFill/>
          <a:ln w="9525">
            <a:solidFill>
              <a:schemeClr val="tx1"/>
            </a:solidFill>
            <a:miter lim="800000"/>
            <a:headEnd/>
            <a:tailEnd/>
          </a:ln>
          <a:extLst>
            <a:ext uri="{909E8E84-426E-40dd-AFC4-6F175D3DCCD1}">
              <a14:hiddenFill xmlns:a14="http://schemas.microsoft.com/office/drawing/2010/main" xmlns="" xmlns:mv="urn:schemas-microsoft-com:mac:vml" xmlns:mc="http://schemas.openxmlformats.org/markup-compatibility/2006">
                <a:solidFill>
                  <a:schemeClr val="accent1"/>
                </a:solidFill>
              </a14:hiddenFill>
            </a:ext>
          </a:extLst>
        </p:spPr>
      </p:pic>
      <p:pic>
        <p:nvPicPr>
          <p:cNvPr id="1029" name="Picture 5"/>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0418334" y="5808463"/>
            <a:ext cx="2019691" cy="1435095"/>
          </a:xfrm>
          <a:prstGeom prst="rect">
            <a:avLst/>
          </a:prstGeom>
          <a:noFill/>
          <a:ln w="9525">
            <a:solidFill>
              <a:schemeClr val="tx1"/>
            </a:solidFill>
            <a:miter lim="800000"/>
            <a:headEnd/>
            <a:tailEnd/>
          </a:ln>
          <a:extLst>
            <a:ext uri="{909E8E84-426E-40dd-AFC4-6F175D3DCCD1}">
              <a14:hiddenFill xmlns:a14="http://schemas.microsoft.com/office/drawing/2010/main" xmlns="" xmlns:mv="urn:schemas-microsoft-com:mac:vml" xmlns:mc="http://schemas.openxmlformats.org/markup-compatibility/2006">
                <a:solidFill>
                  <a:schemeClr val="accent1"/>
                </a:solidFill>
              </a14:hiddenFill>
            </a:ext>
          </a:extLst>
        </p:spPr>
      </p:pic>
      <p:pic>
        <p:nvPicPr>
          <p:cNvPr id="1030" name="Picture 6"/>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0420096" y="7477762"/>
            <a:ext cx="2003282" cy="1314564"/>
          </a:xfrm>
          <a:prstGeom prst="rect">
            <a:avLst/>
          </a:prstGeom>
          <a:noFill/>
          <a:ln w="9525">
            <a:solidFill>
              <a:schemeClr val="tx1"/>
            </a:solidFill>
            <a:miter lim="800000"/>
            <a:headEnd/>
            <a:tailEnd/>
          </a:ln>
          <a:extLst>
            <a:ext uri="{909E8E84-426E-40dd-AFC4-6F175D3DCCD1}">
              <a14:hiddenFill xmlns:a14="http://schemas.microsoft.com/office/drawing/2010/main" xmlns="" xmlns:mv="urn:schemas-microsoft-com:mac:vml" xmlns:mc="http://schemas.openxmlformats.org/markup-compatibility/2006">
                <a:solidFill>
                  <a:schemeClr val="accent1"/>
                </a:solidFill>
              </a14:hiddenFill>
            </a:ext>
          </a:extLst>
        </p:spPr>
      </p:pic>
      <p:pic>
        <p:nvPicPr>
          <p:cNvPr id="1031" name="Picture 7"/>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0420098" y="2802417"/>
            <a:ext cx="2035503" cy="1214909"/>
          </a:xfrm>
          <a:prstGeom prst="rect">
            <a:avLst/>
          </a:prstGeom>
          <a:noFill/>
          <a:ln w="9525">
            <a:solidFill>
              <a:schemeClr val="tx1"/>
            </a:solidFill>
            <a:miter lim="800000"/>
            <a:headEnd/>
            <a:tailEnd/>
          </a:ln>
          <a:extLst>
            <a:ext uri="{909E8E84-426E-40dd-AFC4-6F175D3DCCD1}">
              <a14:hiddenFill xmlns:a14="http://schemas.microsoft.com/office/drawing/2010/main" xmlns="" xmlns:mv="urn:schemas-microsoft-com:mac:vml" xmlns:mc="http://schemas.openxmlformats.org/markup-compatibility/2006">
                <a:solidFill>
                  <a:schemeClr val="accent1"/>
                </a:solidFill>
              </a14:hiddenFill>
            </a:ext>
          </a:extLst>
        </p:spPr>
      </p:pic>
      <p:sp>
        <p:nvSpPr>
          <p:cNvPr id="58" name="TextBox 57"/>
          <p:cNvSpPr txBox="1"/>
          <p:nvPr/>
        </p:nvSpPr>
        <p:spPr>
          <a:xfrm>
            <a:off x="10403840" y="1517227"/>
            <a:ext cx="2167467" cy="744135"/>
          </a:xfrm>
          <a:prstGeom prst="rect">
            <a:avLst/>
          </a:prstGeom>
          <a:solidFill>
            <a:schemeClr val="bg1"/>
          </a:solidFill>
        </p:spPr>
        <p:txBody>
          <a:bodyPr wrap="square" lIns="130046" tIns="65023" rIns="130046" bIns="65023" rtlCol="0">
            <a:spAutoFit/>
          </a:bodyPr>
          <a:lstStyle/>
          <a:p>
            <a:pPr algn="ctr"/>
            <a:r>
              <a:rPr lang="en-US" sz="2000" b="1" dirty="0"/>
              <a:t>ON-SCREEN RECEPTACLES</a:t>
            </a:r>
          </a:p>
        </p:txBody>
      </p:sp>
      <p:sp>
        <p:nvSpPr>
          <p:cNvPr id="59" name="TextBox 58"/>
          <p:cNvSpPr txBox="1"/>
          <p:nvPr/>
        </p:nvSpPr>
        <p:spPr>
          <a:xfrm>
            <a:off x="1778000" y="325121"/>
            <a:ext cx="9492827" cy="1054646"/>
          </a:xfrm>
          <a:prstGeom prst="rect">
            <a:avLst/>
          </a:prstGeom>
          <a:solidFill>
            <a:schemeClr val="bg1"/>
          </a:solidFill>
        </p:spPr>
        <p:txBody>
          <a:bodyPr wrap="square" lIns="130046" tIns="65023" rIns="130046" bIns="65023" rtlCol="0">
            <a:spAutoFit/>
          </a:bodyPr>
          <a:lstStyle/>
          <a:p>
            <a:pPr algn="ctr"/>
            <a:r>
              <a:rPr lang="en-US" b="1" dirty="0" smtClean="0"/>
              <a:t>CRITFC Information System  Framework </a:t>
            </a:r>
          </a:p>
          <a:p>
            <a:pPr algn="ctr"/>
            <a:r>
              <a:rPr lang="en-US" b="1" dirty="0" smtClean="0"/>
              <a:t>(Access Data Base Platform)</a:t>
            </a:r>
            <a:endParaRPr lang="en-US" b="1" dirty="0"/>
          </a:p>
        </p:txBody>
      </p:sp>
      <p:cxnSp>
        <p:nvCxnSpPr>
          <p:cNvPr id="9" name="Straight Connector 8"/>
          <p:cNvCxnSpPr/>
          <p:nvPr/>
        </p:nvCxnSpPr>
        <p:spPr>
          <a:xfrm>
            <a:off x="3576320" y="1120166"/>
            <a:ext cx="0" cy="794737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369387" y="1120169"/>
            <a:ext cx="0" cy="7947069"/>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0078720" y="1119858"/>
            <a:ext cx="0" cy="7947378"/>
          </a:xfrm>
          <a:prstGeom prst="line">
            <a:avLst/>
          </a:prstGeom>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7477761" y="5696983"/>
            <a:ext cx="2419127" cy="1546576"/>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chemeClr val="accent1"/>
                </a:solidFill>
              </a14:hiddenFill>
            </a:ext>
            <a:ext uri="{91240B29-F687-4f45-9708-019B960494DF}">
              <a14:hiddenLine xmlns:a14="http://schemas.microsoft.com/office/drawing/2010/main" xmlns="" xmlns:mv="urn:schemas-microsoft-com:mac:vml" xmlns:mc="http://schemas.openxmlformats.org/markup-compatibility/2006" w="9525">
                <a:solidFill>
                  <a:schemeClr val="tx1"/>
                </a:solidFill>
                <a:miter lim="800000"/>
                <a:headEnd/>
                <a:tailEnd/>
              </a14:hiddenLine>
            </a:ext>
          </a:extLst>
        </p:spPr>
      </p:pic>
      <p:sp>
        <p:nvSpPr>
          <p:cNvPr id="40" name="TextBox 39"/>
          <p:cNvSpPr txBox="1"/>
          <p:nvPr/>
        </p:nvSpPr>
        <p:spPr>
          <a:xfrm>
            <a:off x="3684695" y="2590559"/>
            <a:ext cx="3684692" cy="6780572"/>
          </a:xfrm>
          <a:prstGeom prst="rect">
            <a:avLst/>
          </a:prstGeom>
          <a:noFill/>
        </p:spPr>
        <p:txBody>
          <a:bodyPr wrap="square" lIns="130046" tIns="65023" rIns="130046" bIns="65023" rtlCol="0">
            <a:spAutoFit/>
          </a:bodyPr>
          <a:lstStyle/>
          <a:p>
            <a:pPr>
              <a:lnSpc>
                <a:spcPct val="150000"/>
              </a:lnSpc>
            </a:pPr>
            <a:r>
              <a:rPr lang="en-US" sz="1700" b="1" dirty="0"/>
              <a:t>Climate Change  Data Processor </a:t>
            </a:r>
          </a:p>
          <a:p>
            <a:pPr>
              <a:lnSpc>
                <a:spcPct val="150000"/>
              </a:lnSpc>
            </a:pPr>
            <a:r>
              <a:rPr lang="en-US" sz="1700" b="1" dirty="0"/>
              <a:t>HYDSIM</a:t>
            </a:r>
          </a:p>
          <a:p>
            <a:pPr>
              <a:lnSpc>
                <a:spcPct val="150000"/>
              </a:lnSpc>
            </a:pPr>
            <a:r>
              <a:rPr lang="en-US" sz="1700" b="1" dirty="0"/>
              <a:t>Daily Modulator</a:t>
            </a:r>
          </a:p>
          <a:p>
            <a:pPr>
              <a:lnSpc>
                <a:spcPct val="150000"/>
              </a:lnSpc>
            </a:pPr>
            <a:r>
              <a:rPr lang="en-US" sz="1700" b="1" dirty="0"/>
              <a:t>Data Management Tool Graphics</a:t>
            </a:r>
          </a:p>
          <a:p>
            <a:pPr>
              <a:lnSpc>
                <a:spcPct val="150000"/>
              </a:lnSpc>
            </a:pPr>
            <a:r>
              <a:rPr lang="en-US" sz="1700" b="1" dirty="0"/>
              <a:t>Excel Apps </a:t>
            </a:r>
            <a:r>
              <a:rPr lang="en-US" sz="1700" b="1" dirty="0" smtClean="0"/>
              <a:t>(Ecosystem </a:t>
            </a:r>
            <a:r>
              <a:rPr lang="en-US" sz="1700" b="1" dirty="0"/>
              <a:t>Rule Curves)</a:t>
            </a:r>
          </a:p>
          <a:p>
            <a:pPr>
              <a:lnSpc>
                <a:spcPct val="150000"/>
              </a:lnSpc>
            </a:pPr>
            <a:r>
              <a:rPr lang="en-US" sz="1700" b="1" dirty="0"/>
              <a:t>Excel, Notepad</a:t>
            </a:r>
          </a:p>
          <a:p>
            <a:pPr>
              <a:lnSpc>
                <a:spcPct val="150000"/>
              </a:lnSpc>
            </a:pPr>
            <a:r>
              <a:rPr lang="en-US" sz="1700" b="1" dirty="0"/>
              <a:t>Water Particle Travel Time</a:t>
            </a:r>
          </a:p>
          <a:p>
            <a:pPr>
              <a:lnSpc>
                <a:spcPct val="150000"/>
              </a:lnSpc>
            </a:pPr>
            <a:r>
              <a:rPr lang="en-US" sz="1700" b="1" dirty="0"/>
              <a:t>Fish Passage, Survival *</a:t>
            </a:r>
          </a:p>
          <a:p>
            <a:pPr>
              <a:lnSpc>
                <a:spcPct val="150000"/>
              </a:lnSpc>
            </a:pPr>
            <a:r>
              <a:rPr lang="en-US" sz="1700" b="1" dirty="0"/>
              <a:t>Water Temperature*</a:t>
            </a:r>
          </a:p>
          <a:p>
            <a:pPr>
              <a:lnSpc>
                <a:spcPct val="150000"/>
              </a:lnSpc>
            </a:pPr>
            <a:r>
              <a:rPr lang="en-US" sz="1700" b="1" dirty="0"/>
              <a:t>Daily Hydro-Regulation *</a:t>
            </a:r>
          </a:p>
          <a:p>
            <a:pPr>
              <a:lnSpc>
                <a:spcPct val="150000"/>
              </a:lnSpc>
            </a:pPr>
            <a:r>
              <a:rPr lang="en-US" sz="1700" b="1" dirty="0"/>
              <a:t>RESSIM, Volume Forecasting </a:t>
            </a:r>
          </a:p>
          <a:p>
            <a:pPr>
              <a:lnSpc>
                <a:spcPct val="150000"/>
              </a:lnSpc>
            </a:pPr>
            <a:endParaRPr lang="en-US" sz="1700" b="1" dirty="0"/>
          </a:p>
          <a:p>
            <a:pPr>
              <a:lnSpc>
                <a:spcPct val="150000"/>
              </a:lnSpc>
            </a:pPr>
            <a:endParaRPr lang="en-US" sz="1700" b="1" dirty="0"/>
          </a:p>
          <a:p>
            <a:pPr>
              <a:lnSpc>
                <a:spcPct val="150000"/>
              </a:lnSpc>
            </a:pPr>
            <a:endParaRPr lang="en-US" sz="1700" b="1" dirty="0"/>
          </a:p>
          <a:p>
            <a:pPr>
              <a:lnSpc>
                <a:spcPct val="150000"/>
              </a:lnSpc>
            </a:pPr>
            <a:endParaRPr lang="en-US" sz="1700" b="1" dirty="0"/>
          </a:p>
          <a:p>
            <a:pPr>
              <a:lnSpc>
                <a:spcPct val="150000"/>
              </a:lnSpc>
            </a:pPr>
            <a:r>
              <a:rPr lang="en-US" sz="1700" b="1" dirty="0"/>
              <a:t>*Future</a:t>
            </a:r>
          </a:p>
        </p:txBody>
      </p:sp>
      <p:sp>
        <p:nvSpPr>
          <p:cNvPr id="41" name="TextBox 40"/>
          <p:cNvSpPr txBox="1"/>
          <p:nvPr/>
        </p:nvSpPr>
        <p:spPr>
          <a:xfrm>
            <a:off x="631877" y="2531007"/>
            <a:ext cx="2691571" cy="2535167"/>
          </a:xfrm>
          <a:prstGeom prst="rect">
            <a:avLst/>
          </a:prstGeom>
          <a:noFill/>
        </p:spPr>
        <p:txBody>
          <a:bodyPr wrap="square" lIns="130046" tIns="65023" rIns="130046" bIns="65023" rtlCol="0">
            <a:spAutoFit/>
          </a:bodyPr>
          <a:lstStyle/>
          <a:p>
            <a:pPr>
              <a:lnSpc>
                <a:spcPct val="150000"/>
              </a:lnSpc>
            </a:pPr>
            <a:r>
              <a:rPr lang="en-US" sz="1700" b="1" dirty="0"/>
              <a:t>Climate Change Flows</a:t>
            </a:r>
          </a:p>
          <a:p>
            <a:pPr>
              <a:lnSpc>
                <a:spcPct val="150000"/>
              </a:lnSpc>
            </a:pPr>
            <a:r>
              <a:rPr lang="en-US" sz="1700" b="1" dirty="0"/>
              <a:t>Modified Flows</a:t>
            </a:r>
          </a:p>
          <a:p>
            <a:pPr>
              <a:lnSpc>
                <a:spcPct val="150000"/>
              </a:lnSpc>
            </a:pPr>
            <a:r>
              <a:rPr lang="en-US" sz="1700" b="1" dirty="0" err="1"/>
              <a:t>Hydsim</a:t>
            </a:r>
            <a:r>
              <a:rPr lang="en-US" sz="1700" b="1" dirty="0"/>
              <a:t> input TXT files</a:t>
            </a:r>
          </a:p>
          <a:p>
            <a:pPr>
              <a:lnSpc>
                <a:spcPct val="150000"/>
              </a:lnSpc>
            </a:pPr>
            <a:r>
              <a:rPr lang="en-US" sz="1700" b="1" dirty="0" err="1"/>
              <a:t>Hydsim</a:t>
            </a:r>
            <a:r>
              <a:rPr lang="en-US" sz="1700" b="1" dirty="0"/>
              <a:t> Master File</a:t>
            </a:r>
          </a:p>
          <a:p>
            <a:pPr>
              <a:lnSpc>
                <a:spcPct val="150000"/>
              </a:lnSpc>
            </a:pPr>
            <a:r>
              <a:rPr lang="en-US" sz="1700" b="1" dirty="0"/>
              <a:t>Study Results</a:t>
            </a:r>
          </a:p>
          <a:p>
            <a:pPr>
              <a:lnSpc>
                <a:spcPct val="150000"/>
              </a:lnSpc>
            </a:pPr>
            <a:endParaRPr lang="en-US" sz="2000" b="1" dirty="0"/>
          </a:p>
        </p:txBody>
      </p:sp>
      <p:pic>
        <p:nvPicPr>
          <p:cNvPr id="3" name="Picture 2"/>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7483662" y="4118186"/>
            <a:ext cx="2413228" cy="1498229"/>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chemeClr val="accent1"/>
                </a:solidFill>
              </a14:hiddenFill>
            </a:ext>
            <a:ext uri="{91240B29-F687-4f45-9708-019B960494DF}">
              <a14:hiddenLine xmlns:a14="http://schemas.microsoft.com/office/drawing/2010/main" xmlns="" xmlns:mv="urn:schemas-microsoft-com:mac:vml" xmlns:mc="http://schemas.openxmlformats.org/markup-compatibility/2006" w="9525">
                <a:solidFill>
                  <a:schemeClr val="tx1"/>
                </a:solidFill>
                <a:miter lim="800000"/>
                <a:headEnd/>
                <a:tailEnd/>
              </a14:hiddenLine>
            </a:ext>
          </a:extLst>
        </p:spPr>
      </p:pic>
      <p:pic>
        <p:nvPicPr>
          <p:cNvPr id="23" name="Picture 2" descr="C:\Program Files (x86)\Microsoft Office\MEDIA\CAGCAT10\j0195384.wmf"/>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8128000" y="7556338"/>
            <a:ext cx="1192107" cy="1155248"/>
          </a:xfrm>
          <a:prstGeom prst="rect">
            <a:avLst/>
          </a:prstGeom>
          <a:noFill/>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Lst>
        </p:spPr>
      </p:pic>
    </p:spTree>
    <p:extLst>
      <p:ext uri="{BB962C8B-B14F-4D97-AF65-F5344CB8AC3E}">
        <p14:creationId xmlns:p14="http://schemas.microsoft.com/office/powerpoint/2010/main" val="4102771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3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2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2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3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5" grpId="0" animBg="1"/>
      <p:bldP spid="56" grpId="0" animBg="1"/>
      <p:bldP spid="57" grpId="0" animBg="1"/>
      <p:bldP spid="58" grpId="0" animBg="1"/>
      <p:bldP spid="59" grpId="0" animBg="1"/>
      <p:bldP spid="40" grpId="0"/>
      <p:bldP spid="4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75999" y="342668"/>
            <a:ext cx="9793870" cy="639511"/>
          </a:xfrm>
          <a:prstGeom prst="rect">
            <a:avLst/>
          </a:prstGeom>
          <a:solidFill>
            <a:schemeClr val="accent3">
              <a:lumMod val="60000"/>
              <a:lumOff val="40000"/>
            </a:schemeClr>
          </a:solidFill>
        </p:spPr>
        <p:txBody>
          <a:bodyPr wrap="square" lIns="145646" tIns="72823" rIns="145646" bIns="72823" rtlCol="0">
            <a:spAutoFit/>
          </a:bodyPr>
          <a:lstStyle/>
          <a:p>
            <a:pPr algn="ctr"/>
            <a:r>
              <a:rPr lang="en-US" sz="3200" b="1" dirty="0" smtClean="0"/>
              <a:t>CIS Control Platform (Master GUI or Main Menu)</a:t>
            </a:r>
            <a:endParaRPr lang="en-US" sz="3200" b="1" dirty="0"/>
          </a:p>
        </p:txBody>
      </p:sp>
      <p:pic>
        <p:nvPicPr>
          <p:cNvPr id="5" name="Picture 4" descr="CaptureSmall.JPG"/>
          <p:cNvPicPr>
            <a:picLocks noChangeAspect="1"/>
          </p:cNvPicPr>
          <p:nvPr/>
        </p:nvPicPr>
        <p:blipFill>
          <a:blip r:embed="rId3" cstate="print"/>
          <a:stretch>
            <a:fillRect/>
          </a:stretch>
        </p:blipFill>
        <p:spPr>
          <a:xfrm>
            <a:off x="1240910" y="290016"/>
            <a:ext cx="698716" cy="795811"/>
          </a:xfrm>
          <a:prstGeom prst="rect">
            <a:avLst/>
          </a:prstGeom>
        </p:spPr>
      </p:pic>
      <p:sp>
        <p:nvSpPr>
          <p:cNvPr id="7" name="TextBox 6"/>
          <p:cNvSpPr txBox="1"/>
          <p:nvPr/>
        </p:nvSpPr>
        <p:spPr>
          <a:xfrm>
            <a:off x="1670268" y="8844993"/>
            <a:ext cx="4782339" cy="439456"/>
          </a:xfrm>
          <a:prstGeom prst="rect">
            <a:avLst/>
          </a:prstGeom>
          <a:solidFill>
            <a:schemeClr val="accent3">
              <a:lumMod val="60000"/>
              <a:lumOff val="40000"/>
            </a:schemeClr>
          </a:solidFill>
          <a:ln>
            <a:noFill/>
          </a:ln>
        </p:spPr>
        <p:txBody>
          <a:bodyPr wrap="square" lIns="145646" tIns="72823" rIns="145646" bIns="72823" rtlCol="0">
            <a:spAutoFit/>
          </a:bodyPr>
          <a:lstStyle/>
          <a:p>
            <a:pPr algn="ctr"/>
            <a:r>
              <a:rPr lang="en-US" sz="1900" b="1" dirty="0" smtClean="0"/>
              <a:t>1. Data Base Library</a:t>
            </a:r>
            <a:endParaRPr lang="en-US" sz="1900" b="1" dirty="0"/>
          </a:p>
        </p:txBody>
      </p:sp>
      <p:sp>
        <p:nvSpPr>
          <p:cNvPr id="8" name="TextBox 7"/>
          <p:cNvSpPr txBox="1"/>
          <p:nvPr/>
        </p:nvSpPr>
        <p:spPr>
          <a:xfrm>
            <a:off x="7056461" y="8844993"/>
            <a:ext cx="4443307" cy="439456"/>
          </a:xfrm>
          <a:prstGeom prst="rect">
            <a:avLst/>
          </a:prstGeom>
          <a:solidFill>
            <a:schemeClr val="accent3">
              <a:lumMod val="60000"/>
              <a:lumOff val="40000"/>
            </a:schemeClr>
          </a:solidFill>
          <a:ln>
            <a:noFill/>
          </a:ln>
        </p:spPr>
        <p:txBody>
          <a:bodyPr wrap="square" lIns="145646" tIns="72823" rIns="145646" bIns="72823" rtlCol="0">
            <a:spAutoFit/>
          </a:bodyPr>
          <a:lstStyle/>
          <a:p>
            <a:pPr algn="ctr"/>
            <a:r>
              <a:rPr lang="en-US" sz="1900" b="1" dirty="0"/>
              <a:t>2</a:t>
            </a:r>
            <a:r>
              <a:rPr lang="en-US" sz="1900" b="1" dirty="0" smtClean="0"/>
              <a:t>. Software Apps,  GUIs</a:t>
            </a:r>
            <a:endParaRPr lang="en-US" sz="1900" b="1" dirty="0"/>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827" y="323128"/>
            <a:ext cx="352213" cy="451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66800"/>
            <a:ext cx="13004800" cy="777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677707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5800"/>
            <a:ext cx="6959600" cy="9067800"/>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chemeClr val="accent1"/>
                </a:solidFill>
              </a14:hiddenFill>
            </a:ext>
            <a:ext uri="{91240B29-F687-4f45-9708-019B960494DF}">
              <a14:hiddenLine xmlns:a14="http://schemas.microsoft.com/office/drawing/2010/main" xmlns="" xmlns:mv="urn:schemas-microsoft-com:mac:vml" xmlns:mc="http://schemas.openxmlformats.org/markup-compatibility/2006" w="9525">
                <a:solidFill>
                  <a:schemeClr val="tx1"/>
                </a:solidFill>
                <a:miter lim="800000"/>
                <a:headEnd/>
                <a:tailEnd/>
              </a14:hiddenLine>
            </a:ext>
          </a:extLst>
        </p:spPr>
      </p:pic>
      <p:sp>
        <p:nvSpPr>
          <p:cNvPr id="3" name="TextBox 2"/>
          <p:cNvSpPr txBox="1"/>
          <p:nvPr/>
        </p:nvSpPr>
        <p:spPr>
          <a:xfrm>
            <a:off x="6578554" y="416543"/>
            <a:ext cx="5790652" cy="627408"/>
          </a:xfrm>
          <a:prstGeom prst="rect">
            <a:avLst/>
          </a:prstGeom>
          <a:solidFill>
            <a:schemeClr val="bg1">
              <a:lumMod val="85000"/>
            </a:schemeClr>
          </a:solidFill>
        </p:spPr>
        <p:txBody>
          <a:bodyPr wrap="square" lIns="130046" tIns="65023" rIns="130046" bIns="65023" rtlCol="0">
            <a:spAutoFit/>
          </a:bodyPr>
          <a:lstStyle/>
          <a:p>
            <a:pPr algn="ctr">
              <a:lnSpc>
                <a:spcPct val="150000"/>
              </a:lnSpc>
            </a:pPr>
            <a:r>
              <a:rPr lang="en-US" sz="2300" b="1" dirty="0"/>
              <a:t>LAYERS  OF  DATA (Data Base)</a:t>
            </a:r>
          </a:p>
        </p:txBody>
      </p:sp>
      <p:sp>
        <p:nvSpPr>
          <p:cNvPr id="4" name="TextBox 3"/>
          <p:cNvSpPr txBox="1"/>
          <p:nvPr/>
        </p:nvSpPr>
        <p:spPr>
          <a:xfrm>
            <a:off x="6613828" y="1264357"/>
            <a:ext cx="5307238" cy="627408"/>
          </a:xfrm>
          <a:prstGeom prst="rect">
            <a:avLst/>
          </a:prstGeom>
          <a:noFill/>
        </p:spPr>
        <p:txBody>
          <a:bodyPr wrap="square" lIns="130046" tIns="65023" rIns="130046" bIns="65023" rtlCol="0">
            <a:spAutoFit/>
          </a:bodyPr>
          <a:lstStyle/>
          <a:p>
            <a:pPr>
              <a:lnSpc>
                <a:spcPct val="150000"/>
              </a:lnSpc>
            </a:pPr>
            <a:r>
              <a:rPr lang="en-US" sz="2300" b="1" dirty="0" smtClean="0"/>
              <a:t>    1</a:t>
            </a:r>
            <a:r>
              <a:rPr lang="en-US" sz="2300" b="1" dirty="0"/>
              <a:t>. Modified </a:t>
            </a:r>
            <a:r>
              <a:rPr lang="en-US" sz="2300" b="1" dirty="0" err="1"/>
              <a:t>Streamflows</a:t>
            </a:r>
            <a:r>
              <a:rPr lang="en-US" sz="2300" b="1" dirty="0"/>
              <a:t> Data Set.</a:t>
            </a:r>
          </a:p>
        </p:txBody>
      </p:sp>
      <p:sp>
        <p:nvSpPr>
          <p:cNvPr id="5" name="TextBox 4"/>
          <p:cNvSpPr txBox="1"/>
          <p:nvPr/>
        </p:nvSpPr>
        <p:spPr>
          <a:xfrm>
            <a:off x="6613828" y="1986847"/>
            <a:ext cx="6174225" cy="2402451"/>
          </a:xfrm>
          <a:prstGeom prst="rect">
            <a:avLst/>
          </a:prstGeom>
          <a:noFill/>
        </p:spPr>
        <p:txBody>
          <a:bodyPr wrap="square" lIns="130046" tIns="65023" rIns="130046" bIns="65023" rtlCol="0">
            <a:spAutoFit/>
          </a:bodyPr>
          <a:lstStyle/>
          <a:p>
            <a:r>
              <a:rPr lang="en-US" sz="2300" b="1" dirty="0" smtClean="0"/>
              <a:t>  2</a:t>
            </a:r>
            <a:r>
              <a:rPr lang="en-US" sz="2300" b="1" dirty="0"/>
              <a:t>.</a:t>
            </a:r>
            <a:r>
              <a:rPr lang="en-US" sz="2300" b="1" dirty="0" smtClean="0"/>
              <a:t>  Specific Climate Change (CC)  </a:t>
            </a:r>
            <a:r>
              <a:rPr lang="en-US" sz="2300" b="1" dirty="0"/>
              <a:t>studies per data set.</a:t>
            </a:r>
          </a:p>
          <a:p>
            <a:pPr>
              <a:lnSpc>
                <a:spcPct val="150000"/>
              </a:lnSpc>
            </a:pPr>
            <a:endParaRPr lang="en-US" sz="2300" b="1" dirty="0"/>
          </a:p>
          <a:p>
            <a:pPr>
              <a:lnSpc>
                <a:spcPct val="150000"/>
              </a:lnSpc>
            </a:pPr>
            <a:endParaRPr lang="en-US" sz="2300" b="1" dirty="0"/>
          </a:p>
          <a:p>
            <a:pPr>
              <a:lnSpc>
                <a:spcPct val="150000"/>
              </a:lnSpc>
            </a:pPr>
            <a:endParaRPr lang="en-US" sz="2300" b="1" dirty="0"/>
          </a:p>
        </p:txBody>
      </p:sp>
      <p:sp>
        <p:nvSpPr>
          <p:cNvPr id="6" name="TextBox 5"/>
          <p:cNvSpPr txBox="1"/>
          <p:nvPr/>
        </p:nvSpPr>
        <p:spPr>
          <a:xfrm>
            <a:off x="6613829" y="3092084"/>
            <a:ext cx="6065853" cy="1181862"/>
          </a:xfrm>
          <a:prstGeom prst="rect">
            <a:avLst/>
          </a:prstGeom>
          <a:noFill/>
        </p:spPr>
        <p:txBody>
          <a:bodyPr wrap="square" lIns="130046" tIns="65023" rIns="130046" bIns="65023" rtlCol="0">
            <a:spAutoFit/>
          </a:bodyPr>
          <a:lstStyle/>
          <a:p>
            <a:r>
              <a:rPr lang="en-US" sz="2300" b="1" dirty="0"/>
              <a:t>3. Libraries of Studies per data set, per Climate Change Study page.</a:t>
            </a:r>
          </a:p>
          <a:p>
            <a:r>
              <a:rPr lang="en-US" sz="2300" b="1" dirty="0"/>
              <a:t>    </a:t>
            </a:r>
          </a:p>
        </p:txBody>
      </p:sp>
      <p:sp>
        <p:nvSpPr>
          <p:cNvPr id="7" name="TextBox 6"/>
          <p:cNvSpPr txBox="1"/>
          <p:nvPr/>
        </p:nvSpPr>
        <p:spPr>
          <a:xfrm>
            <a:off x="6631278" y="4118187"/>
            <a:ext cx="6065853" cy="831681"/>
          </a:xfrm>
          <a:prstGeom prst="rect">
            <a:avLst/>
          </a:prstGeom>
          <a:noFill/>
        </p:spPr>
        <p:txBody>
          <a:bodyPr wrap="square" lIns="130046" tIns="65023" rIns="130046" bIns="65023" rtlCol="0">
            <a:spAutoFit/>
          </a:bodyPr>
          <a:lstStyle/>
          <a:p>
            <a:r>
              <a:rPr lang="en-US" sz="2300" b="1" dirty="0" smtClean="0"/>
              <a:t>  4</a:t>
            </a:r>
            <a:r>
              <a:rPr lang="en-US" sz="2300" b="1" dirty="0"/>
              <a:t>. Studies per data set, per CC page, per Library</a:t>
            </a:r>
          </a:p>
        </p:txBody>
      </p:sp>
      <p:sp>
        <p:nvSpPr>
          <p:cNvPr id="8" name="TextBox 7"/>
          <p:cNvSpPr txBox="1"/>
          <p:nvPr/>
        </p:nvSpPr>
        <p:spPr>
          <a:xfrm>
            <a:off x="6959600" y="8153400"/>
            <a:ext cx="5720080" cy="1193145"/>
          </a:xfrm>
          <a:prstGeom prst="rect">
            <a:avLst/>
          </a:prstGeom>
          <a:solidFill>
            <a:schemeClr val="bg1">
              <a:lumMod val="85000"/>
            </a:schemeClr>
          </a:solidFill>
        </p:spPr>
        <p:txBody>
          <a:bodyPr wrap="square" lIns="130046" tIns="65023" rIns="130046" bIns="65023" rtlCol="0">
            <a:spAutoFit/>
          </a:bodyPr>
          <a:lstStyle/>
          <a:p>
            <a:r>
              <a:rPr lang="en-US" sz="2300" b="1" dirty="0" smtClean="0"/>
              <a:t>   Your </a:t>
            </a:r>
            <a:r>
              <a:rPr lang="en-US" sz="2300" b="1" dirty="0"/>
              <a:t>selected Data Set, CC Page, Library</a:t>
            </a:r>
            <a:r>
              <a:rPr lang="en-US" sz="2300" b="1" dirty="0" smtClean="0"/>
              <a:t>, and </a:t>
            </a:r>
            <a:r>
              <a:rPr lang="en-US" sz="2300" b="1" dirty="0"/>
              <a:t>Study exposes data layer to software and GUIs.</a:t>
            </a:r>
          </a:p>
        </p:txBody>
      </p:sp>
      <p:sp>
        <p:nvSpPr>
          <p:cNvPr id="10" name="TextBox 9"/>
          <p:cNvSpPr txBox="1"/>
          <p:nvPr/>
        </p:nvSpPr>
        <p:spPr>
          <a:xfrm>
            <a:off x="6960789" y="6098136"/>
            <a:ext cx="5827267" cy="1901031"/>
          </a:xfrm>
          <a:prstGeom prst="rect">
            <a:avLst/>
          </a:prstGeom>
          <a:noFill/>
        </p:spPr>
        <p:txBody>
          <a:bodyPr wrap="square" lIns="130046" tIns="65023" rIns="130046" bIns="65023" rtlCol="0">
            <a:spAutoFit/>
          </a:bodyPr>
          <a:lstStyle/>
          <a:p>
            <a:endParaRPr lang="en-US" sz="2300" b="1" dirty="0"/>
          </a:p>
          <a:p>
            <a:endParaRPr lang="en-US" sz="2300" b="1" dirty="0"/>
          </a:p>
          <a:p>
            <a:r>
              <a:rPr lang="en-US" sz="2300" b="1" dirty="0"/>
              <a:t>One study layer contains  TXT inputs to </a:t>
            </a:r>
            <a:r>
              <a:rPr lang="en-US" sz="2300" b="1" dirty="0" err="1"/>
              <a:t>Hydsim</a:t>
            </a:r>
            <a:r>
              <a:rPr lang="en-US" sz="2300" b="1" dirty="0"/>
              <a:t>, </a:t>
            </a:r>
            <a:r>
              <a:rPr lang="en-US" sz="2300" b="1" dirty="0" err="1"/>
              <a:t>streamflow</a:t>
            </a:r>
            <a:r>
              <a:rPr lang="en-US" sz="2300" b="1" dirty="0"/>
              <a:t> data used in study, </a:t>
            </a:r>
            <a:r>
              <a:rPr lang="en-US" sz="2300" b="1" dirty="0" err="1"/>
              <a:t>Master.BIN</a:t>
            </a:r>
            <a:r>
              <a:rPr lang="en-US" sz="2300" b="1" dirty="0"/>
              <a:t>, study results.</a:t>
            </a:r>
          </a:p>
        </p:txBody>
      </p:sp>
      <p:sp>
        <p:nvSpPr>
          <p:cNvPr id="11" name="TextBox 10"/>
          <p:cNvSpPr txBox="1"/>
          <p:nvPr/>
        </p:nvSpPr>
        <p:spPr>
          <a:xfrm>
            <a:off x="7078859" y="3351824"/>
            <a:ext cx="184666" cy="553998"/>
          </a:xfrm>
          <a:prstGeom prst="rect">
            <a:avLst/>
          </a:prstGeom>
          <a:noFill/>
        </p:spPr>
        <p:txBody>
          <a:bodyPr wrap="none" rtlCol="0">
            <a:spAutoFit/>
          </a:bodyPr>
          <a:lstStyle/>
          <a:p>
            <a:r>
              <a:rPr lang="en-US" dirty="0" smtClean="0"/>
              <a:t> </a:t>
            </a:r>
            <a:endParaRPr lang="en-US" dirty="0"/>
          </a:p>
        </p:txBody>
      </p:sp>
    </p:spTree>
    <p:extLst>
      <p:ext uri="{BB962C8B-B14F-4D97-AF65-F5344CB8AC3E}">
        <p14:creationId xmlns:p14="http://schemas.microsoft.com/office/powerpoint/2010/main" val="965021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animBg="1"/>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5327"/>
            <a:ext cx="6426200" cy="9454639"/>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chemeClr val="accent1"/>
                </a:solidFill>
              </a14:hiddenFill>
            </a:ext>
            <a:ext uri="{91240B29-F687-4f45-9708-019B960494DF}">
              <a14:hiddenLine xmlns:a14="http://schemas.microsoft.com/office/drawing/2010/main" xmlns="" xmlns:mv="urn:schemas-microsoft-com:mac:vml" xmlns:mc="http://schemas.openxmlformats.org/markup-compatibility/2006" w="9525">
                <a:solidFill>
                  <a:schemeClr val="tx1"/>
                </a:solidFill>
                <a:miter lim="800000"/>
                <a:headEnd/>
                <a:tailEnd/>
              </a14:hiddenLine>
            </a:ext>
          </a:extLst>
        </p:spPr>
      </p:pic>
      <p:sp>
        <p:nvSpPr>
          <p:cNvPr id="3" name="TextBox 2"/>
          <p:cNvSpPr txBox="1"/>
          <p:nvPr/>
        </p:nvSpPr>
        <p:spPr>
          <a:xfrm>
            <a:off x="6285653" y="318154"/>
            <a:ext cx="6394027" cy="627408"/>
          </a:xfrm>
          <a:prstGeom prst="rect">
            <a:avLst/>
          </a:prstGeom>
          <a:solidFill>
            <a:schemeClr val="bg1">
              <a:lumMod val="85000"/>
            </a:schemeClr>
          </a:solidFill>
        </p:spPr>
        <p:txBody>
          <a:bodyPr wrap="square" lIns="130046" tIns="65023" rIns="130046" bIns="65023" rtlCol="0">
            <a:spAutoFit/>
          </a:bodyPr>
          <a:lstStyle/>
          <a:p>
            <a:pPr algn="ctr">
              <a:lnSpc>
                <a:spcPct val="150000"/>
              </a:lnSpc>
            </a:pPr>
            <a:r>
              <a:rPr lang="en-US" sz="2300" b="1" dirty="0"/>
              <a:t>SOFTWARE APPLICATIONS</a:t>
            </a:r>
          </a:p>
        </p:txBody>
      </p:sp>
      <p:sp>
        <p:nvSpPr>
          <p:cNvPr id="4" name="TextBox 3"/>
          <p:cNvSpPr txBox="1"/>
          <p:nvPr/>
        </p:nvSpPr>
        <p:spPr>
          <a:xfrm>
            <a:off x="6556587" y="1553352"/>
            <a:ext cx="5852160" cy="627408"/>
          </a:xfrm>
          <a:prstGeom prst="rect">
            <a:avLst/>
          </a:prstGeom>
          <a:solidFill>
            <a:schemeClr val="bg1">
              <a:lumMod val="95000"/>
            </a:schemeClr>
          </a:solidFill>
          <a:ln>
            <a:noFill/>
          </a:ln>
        </p:spPr>
        <p:txBody>
          <a:bodyPr wrap="square" lIns="130046" tIns="65023" rIns="130046" bIns="65023" rtlCol="0">
            <a:spAutoFit/>
          </a:bodyPr>
          <a:lstStyle/>
          <a:p>
            <a:pPr>
              <a:lnSpc>
                <a:spcPct val="150000"/>
              </a:lnSpc>
            </a:pPr>
            <a:r>
              <a:rPr lang="en-US" sz="2300" b="1" dirty="0"/>
              <a:t>What function do you want to perform ?</a:t>
            </a:r>
          </a:p>
        </p:txBody>
      </p:sp>
      <p:sp>
        <p:nvSpPr>
          <p:cNvPr id="5" name="TextBox 4"/>
          <p:cNvSpPr txBox="1"/>
          <p:nvPr/>
        </p:nvSpPr>
        <p:spPr>
          <a:xfrm>
            <a:off x="6556587" y="4298810"/>
            <a:ext cx="5852160" cy="2225479"/>
          </a:xfrm>
          <a:prstGeom prst="rect">
            <a:avLst/>
          </a:prstGeom>
          <a:solidFill>
            <a:schemeClr val="bg1">
              <a:lumMod val="95000"/>
            </a:schemeClr>
          </a:solidFill>
          <a:ln>
            <a:noFill/>
          </a:ln>
        </p:spPr>
        <p:txBody>
          <a:bodyPr wrap="square" lIns="130046" tIns="65023" rIns="130046" bIns="65023" rtlCol="0">
            <a:spAutoFit/>
          </a:bodyPr>
          <a:lstStyle/>
          <a:p>
            <a:pPr>
              <a:lnSpc>
                <a:spcPct val="150000"/>
              </a:lnSpc>
            </a:pPr>
            <a:r>
              <a:rPr lang="en-US" sz="2300" b="1" dirty="0"/>
              <a:t>What happens when you click Apps button?</a:t>
            </a:r>
          </a:p>
          <a:p>
            <a:pPr>
              <a:lnSpc>
                <a:spcPct val="150000"/>
              </a:lnSpc>
            </a:pPr>
            <a:endParaRPr lang="en-US" sz="2300" b="1" dirty="0"/>
          </a:p>
          <a:p>
            <a:pPr>
              <a:lnSpc>
                <a:spcPct val="150000"/>
              </a:lnSpc>
            </a:pPr>
            <a:endParaRPr lang="en-US" sz="2300" b="1" dirty="0"/>
          </a:p>
        </p:txBody>
      </p:sp>
      <p:sp>
        <p:nvSpPr>
          <p:cNvPr id="6" name="TextBox 5"/>
          <p:cNvSpPr txBox="1"/>
          <p:nvPr/>
        </p:nvSpPr>
        <p:spPr>
          <a:xfrm>
            <a:off x="6556587" y="2356337"/>
            <a:ext cx="5852160" cy="831681"/>
          </a:xfrm>
          <a:prstGeom prst="rect">
            <a:avLst/>
          </a:prstGeom>
          <a:solidFill>
            <a:schemeClr val="bg1"/>
          </a:solidFill>
          <a:ln>
            <a:noFill/>
          </a:ln>
        </p:spPr>
        <p:txBody>
          <a:bodyPr wrap="square" lIns="130046" tIns="65023" rIns="130046" bIns="65023" rtlCol="0">
            <a:spAutoFit/>
          </a:bodyPr>
          <a:lstStyle/>
          <a:p>
            <a:r>
              <a:rPr lang="en-US" sz="2300" b="1" dirty="0"/>
              <a:t>Each button describes the best fit Apps to your modeling intention.</a:t>
            </a:r>
          </a:p>
        </p:txBody>
      </p:sp>
      <p:sp>
        <p:nvSpPr>
          <p:cNvPr id="7" name="TextBox 6"/>
          <p:cNvSpPr txBox="1"/>
          <p:nvPr/>
        </p:nvSpPr>
        <p:spPr>
          <a:xfrm>
            <a:off x="6610774" y="5638799"/>
            <a:ext cx="5860215" cy="3316804"/>
          </a:xfrm>
          <a:prstGeom prst="rect">
            <a:avLst/>
          </a:prstGeom>
          <a:solidFill>
            <a:schemeClr val="bg1"/>
          </a:solidFill>
          <a:ln>
            <a:noFill/>
          </a:ln>
        </p:spPr>
        <p:txBody>
          <a:bodyPr wrap="square" lIns="130046" tIns="65023" rIns="130046" bIns="65023" rtlCol="0">
            <a:spAutoFit/>
          </a:bodyPr>
          <a:lstStyle/>
          <a:p>
            <a:endParaRPr lang="en-US" sz="2300" b="1" dirty="0"/>
          </a:p>
          <a:p>
            <a:r>
              <a:rPr lang="en-US" sz="2300" b="1" dirty="0"/>
              <a:t>If desired Data Layer already selected,  then a secondary GUI displays.  In this GUI, you select other criteria that meets your intentions.</a:t>
            </a:r>
          </a:p>
          <a:p>
            <a:endParaRPr lang="en-US" sz="2300" b="1" dirty="0"/>
          </a:p>
          <a:p>
            <a:r>
              <a:rPr lang="en-US" sz="2300" b="1" dirty="0"/>
              <a:t>Your interaction with GUI tells which query system to run and deliver your expected data.</a:t>
            </a:r>
          </a:p>
        </p:txBody>
      </p:sp>
    </p:spTree>
    <p:extLst>
      <p:ext uri="{BB962C8B-B14F-4D97-AF65-F5344CB8AC3E}">
        <p14:creationId xmlns:p14="http://schemas.microsoft.com/office/powerpoint/2010/main" val="215882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85431"/>
            <a:ext cx="13004799" cy="7768169"/>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chemeClr val="accent1"/>
                </a:solidFill>
              </a14:hiddenFill>
            </a:ext>
            <a:ext uri="{91240B29-F687-4f45-9708-019B960494DF}">
              <a14:hiddenLine xmlns:a14="http://schemas.microsoft.com/office/drawing/2010/main" xmlns="" xmlns:mv="urn:schemas-microsoft-com:mac:vml" xmlns:mc="http://schemas.openxmlformats.org/markup-compatibility/2006" w="9525">
                <a:solidFill>
                  <a:schemeClr val="tx1"/>
                </a:solidFill>
                <a:miter lim="800000"/>
                <a:headEnd/>
                <a:tailEnd/>
              </a14:hiddenLine>
            </a:ext>
          </a:extLst>
        </p:spPr>
      </p:pic>
      <p:sp>
        <p:nvSpPr>
          <p:cNvPr id="4" name="TextBox 3"/>
          <p:cNvSpPr txBox="1"/>
          <p:nvPr/>
        </p:nvSpPr>
        <p:spPr>
          <a:xfrm>
            <a:off x="0" y="322070"/>
            <a:ext cx="13004800" cy="1731754"/>
          </a:xfrm>
          <a:prstGeom prst="rect">
            <a:avLst/>
          </a:prstGeom>
          <a:noFill/>
        </p:spPr>
        <p:txBody>
          <a:bodyPr wrap="square" lIns="130046" tIns="65023" rIns="130046" bIns="65023" rtlCol="0">
            <a:spAutoFit/>
          </a:bodyPr>
          <a:lstStyle/>
          <a:p>
            <a:endParaRPr lang="en-US" sz="2000" b="1" dirty="0" smtClean="0"/>
          </a:p>
          <a:p>
            <a:r>
              <a:rPr lang="en-US" sz="2800" b="1" dirty="0" smtClean="0"/>
              <a:t>CRITFC </a:t>
            </a:r>
            <a:r>
              <a:rPr lang="en-US" sz="2800" b="1" dirty="0"/>
              <a:t>Information System hydrograph outputs from wet and dry climate change scenarios</a:t>
            </a:r>
            <a:r>
              <a:rPr lang="en-US" sz="2800" b="1" dirty="0" smtClean="0"/>
              <a:t> from </a:t>
            </a:r>
            <a:r>
              <a:rPr lang="en-US" sz="2800" b="1" dirty="0"/>
              <a:t>Columbia River Treaty studies</a:t>
            </a:r>
            <a:r>
              <a:rPr lang="en-US" sz="2800" b="1" dirty="0" smtClean="0"/>
              <a:t> using</a:t>
            </a:r>
          </a:p>
          <a:p>
            <a:r>
              <a:rPr lang="en-US" sz="2800" b="1" dirty="0" smtClean="0"/>
              <a:t> </a:t>
            </a:r>
            <a:r>
              <a:rPr lang="en-US" sz="2800" b="1" dirty="0"/>
              <a:t>2010 UW Climate </a:t>
            </a:r>
            <a:r>
              <a:rPr lang="en-US" sz="2800" b="1" dirty="0" smtClean="0"/>
              <a:t>Impacts </a:t>
            </a:r>
            <a:r>
              <a:rPr lang="en-US" sz="2800" b="1" dirty="0"/>
              <a:t>Group (CIG) </a:t>
            </a:r>
            <a:r>
              <a:rPr lang="en-US" sz="2800" b="1" dirty="0" smtClean="0"/>
              <a:t>data  </a:t>
            </a:r>
            <a:endParaRPr lang="en-US" sz="2800" b="1" dirty="0"/>
          </a:p>
        </p:txBody>
      </p:sp>
    </p:spTree>
    <p:extLst>
      <p:ext uri="{BB962C8B-B14F-4D97-AF65-F5344CB8AC3E}">
        <p14:creationId xmlns:p14="http://schemas.microsoft.com/office/powerpoint/2010/main" val="119997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b="1" dirty="0" smtClean="0"/>
              <a:t>CIS Projection of 2040 Dry Future Climate Scenario vs Current River Operations</a:t>
            </a:r>
            <a:endParaRPr lang="en-US" sz="4800" b="1" dirty="0"/>
          </a:p>
        </p:txBody>
      </p:sp>
      <p:pic>
        <p:nvPicPr>
          <p:cNvPr id="2051"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6578" y="2059093"/>
            <a:ext cx="12948223" cy="7694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926497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905000"/>
            <a:ext cx="13004799" cy="9318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 y="237136"/>
            <a:ext cx="13004800" cy="1239312"/>
          </a:xfrm>
          <a:prstGeom prst="rect">
            <a:avLst/>
          </a:prstGeom>
          <a:noFill/>
        </p:spPr>
        <p:txBody>
          <a:bodyPr wrap="square" lIns="130046" tIns="65023" rIns="130046" bIns="65023" rtlCol="0">
            <a:spAutoFit/>
          </a:bodyPr>
          <a:lstStyle/>
          <a:p>
            <a:r>
              <a:rPr lang="en-US" sz="3600" b="1" dirty="0" smtClean="0"/>
              <a:t>Climate Scenario (2040) Adjusted for Ecosystem Function</a:t>
            </a:r>
          </a:p>
          <a:p>
            <a:pPr algn="ctr"/>
            <a:r>
              <a:rPr lang="en-US" sz="3600" b="1" dirty="0" smtClean="0"/>
              <a:t> </a:t>
            </a:r>
            <a:endParaRPr lang="en-US" sz="3600" b="1" dirty="0"/>
          </a:p>
        </p:txBody>
      </p:sp>
    </p:spTree>
    <p:extLst>
      <p:ext uri="{BB962C8B-B14F-4D97-AF65-F5344CB8AC3E}">
        <p14:creationId xmlns:p14="http://schemas.microsoft.com/office/powerpoint/2010/main" val="282676009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p:nvPr>
        </p:nvSpPr>
        <p:spPr>
          <a:xfrm>
            <a:off x="975360" y="457200"/>
            <a:ext cx="11054080" cy="609600"/>
          </a:xfrm>
        </p:spPr>
        <p:txBody>
          <a:bodyPr>
            <a:normAutofit fontScale="90000"/>
          </a:bodyPr>
          <a:lstStyle/>
          <a:p>
            <a:pPr eaLnBrk="1" hangingPunct="1"/>
            <a:r>
              <a:rPr lang="en-US" sz="4600" b="1" dirty="0"/>
              <a:t>CIS- Next Steps</a:t>
            </a:r>
          </a:p>
        </p:txBody>
      </p:sp>
      <p:sp>
        <p:nvSpPr>
          <p:cNvPr id="7171" name="TextBox 4"/>
          <p:cNvSpPr txBox="1">
            <a:spLocks noChangeArrowheads="1"/>
          </p:cNvSpPr>
          <p:nvPr/>
        </p:nvSpPr>
        <p:spPr bwMode="auto">
          <a:xfrm>
            <a:off x="0" y="914400"/>
            <a:ext cx="10295467" cy="9026059"/>
          </a:xfrm>
          <a:prstGeom prst="rect">
            <a:avLst/>
          </a:prstGeom>
          <a:noFill/>
          <a:ln w="9525">
            <a:noFill/>
            <a:miter lim="800000"/>
            <a:headEnd/>
            <a:tailEnd/>
          </a:ln>
        </p:spPr>
        <p:txBody>
          <a:bodyPr wrap="square" lIns="130046" tIns="65023" rIns="130046" bIns="65023">
            <a:spAutoFit/>
          </a:bodyPr>
          <a:lstStyle/>
          <a:p>
            <a:pPr algn="l">
              <a:buFont typeface="Arial" charset="0"/>
              <a:buChar char="•"/>
            </a:pPr>
            <a:r>
              <a:rPr lang="en-US" sz="3400" dirty="0">
                <a:latin typeface="Calibri" pitchFamily="34" charset="0"/>
              </a:rPr>
              <a:t> </a:t>
            </a:r>
            <a:r>
              <a:rPr lang="en-US" sz="3200" dirty="0">
                <a:latin typeface="Times New Roman"/>
                <a:cs typeface="Times New Roman"/>
              </a:rPr>
              <a:t>Continue to obtain latest and most robust </a:t>
            </a:r>
            <a:r>
              <a:rPr lang="en-US" sz="3200" dirty="0" smtClean="0">
                <a:latin typeface="Times New Roman"/>
                <a:cs typeface="Times New Roman"/>
              </a:rPr>
              <a:t>climate/hydrological </a:t>
            </a:r>
            <a:r>
              <a:rPr lang="en-US" sz="3200" dirty="0">
                <a:latin typeface="Times New Roman"/>
                <a:cs typeface="Times New Roman"/>
              </a:rPr>
              <a:t>model</a:t>
            </a:r>
            <a:r>
              <a:rPr lang="en-US" sz="3200" dirty="0" smtClean="0">
                <a:latin typeface="Times New Roman"/>
                <a:cs typeface="Times New Roman"/>
              </a:rPr>
              <a:t> projections </a:t>
            </a:r>
            <a:r>
              <a:rPr lang="en-US" sz="3200" dirty="0">
                <a:latin typeface="Times New Roman"/>
                <a:cs typeface="Times New Roman"/>
              </a:rPr>
              <a:t>and integrate into </a:t>
            </a:r>
            <a:r>
              <a:rPr lang="en-US" sz="3200" dirty="0" smtClean="0">
                <a:latin typeface="Times New Roman"/>
                <a:cs typeface="Times New Roman"/>
              </a:rPr>
              <a:t>CIS (CMIP5, Integrated Scenarios Project; RMJOC II Project)</a:t>
            </a:r>
          </a:p>
          <a:p>
            <a:pPr algn="l">
              <a:buFont typeface="Arial" charset="0"/>
              <a:buChar char="•"/>
            </a:pPr>
            <a:endParaRPr lang="en-US" sz="3200" dirty="0">
              <a:latin typeface="Times New Roman"/>
              <a:cs typeface="Times New Roman"/>
            </a:endParaRPr>
          </a:p>
          <a:p>
            <a:pPr algn="l">
              <a:buFont typeface="Arial" charset="0"/>
              <a:buChar char="•"/>
            </a:pPr>
            <a:r>
              <a:rPr lang="en-US" sz="3200" dirty="0">
                <a:latin typeface="Times New Roman"/>
                <a:cs typeface="Times New Roman"/>
              </a:rPr>
              <a:t> Improve CIS capacity in collaboration with</a:t>
            </a:r>
            <a:r>
              <a:rPr lang="en-US" sz="3200" dirty="0" smtClean="0">
                <a:latin typeface="Times New Roman"/>
                <a:cs typeface="Times New Roman"/>
              </a:rPr>
              <a:t> </a:t>
            </a:r>
          </a:p>
          <a:p>
            <a:pPr algn="l"/>
            <a:r>
              <a:rPr lang="en-US" sz="3200" dirty="0" smtClean="0">
                <a:latin typeface="Times New Roman"/>
                <a:cs typeface="Times New Roman"/>
              </a:rPr>
              <a:t>  other regional entities (</a:t>
            </a:r>
            <a:r>
              <a:rPr lang="en-US" sz="3200" dirty="0">
                <a:latin typeface="Times New Roman"/>
                <a:cs typeface="Times New Roman"/>
              </a:rPr>
              <a:t>BPA, Corps, NWPCC,</a:t>
            </a:r>
            <a:r>
              <a:rPr lang="en-US" sz="3200" dirty="0" smtClean="0">
                <a:latin typeface="Times New Roman"/>
                <a:cs typeface="Times New Roman"/>
              </a:rPr>
              <a:t> </a:t>
            </a:r>
          </a:p>
          <a:p>
            <a:pPr algn="l"/>
            <a:r>
              <a:rPr lang="en-US" sz="3200" dirty="0" smtClean="0">
                <a:latin typeface="Times New Roman"/>
                <a:cs typeface="Times New Roman"/>
              </a:rPr>
              <a:t>  BOR</a:t>
            </a:r>
            <a:r>
              <a:rPr lang="en-US" sz="3200" dirty="0">
                <a:latin typeface="Times New Roman"/>
                <a:cs typeface="Times New Roman"/>
              </a:rPr>
              <a:t>)</a:t>
            </a:r>
          </a:p>
          <a:p>
            <a:pPr algn="l">
              <a:buFont typeface="Arial" charset="0"/>
              <a:buChar char="•"/>
            </a:pPr>
            <a:endParaRPr lang="en-US" sz="3200" dirty="0" smtClean="0">
              <a:latin typeface="Times New Roman"/>
              <a:cs typeface="Times New Roman"/>
            </a:endParaRPr>
          </a:p>
          <a:p>
            <a:pPr algn="l">
              <a:buFont typeface="Arial" charset="0"/>
              <a:buChar char="•"/>
            </a:pPr>
            <a:r>
              <a:rPr lang="en-US" sz="3200" dirty="0" smtClean="0">
                <a:latin typeface="Times New Roman"/>
                <a:cs typeface="Times New Roman"/>
              </a:rPr>
              <a:t> Integrate </a:t>
            </a:r>
            <a:r>
              <a:rPr lang="en-US" sz="3200" dirty="0">
                <a:latin typeface="Times New Roman"/>
                <a:cs typeface="Times New Roman"/>
              </a:rPr>
              <a:t>water temperature</a:t>
            </a:r>
            <a:r>
              <a:rPr lang="en-US" sz="3200" dirty="0" smtClean="0">
                <a:latin typeface="Times New Roman"/>
                <a:cs typeface="Times New Roman"/>
              </a:rPr>
              <a:t> </a:t>
            </a:r>
            <a:r>
              <a:rPr lang="en-US" sz="3200" dirty="0" err="1" smtClean="0">
                <a:latin typeface="Times New Roman"/>
                <a:cs typeface="Times New Roman"/>
              </a:rPr>
              <a:t>submodel</a:t>
            </a:r>
            <a:endParaRPr lang="en-US" sz="3200" dirty="0" smtClean="0">
              <a:latin typeface="Times New Roman"/>
              <a:cs typeface="Times New Roman"/>
            </a:endParaRPr>
          </a:p>
          <a:p>
            <a:pPr algn="l">
              <a:buFont typeface="Arial" charset="0"/>
              <a:buChar char="•"/>
            </a:pPr>
            <a:endParaRPr lang="en-US" sz="3200" dirty="0">
              <a:latin typeface="Times New Roman"/>
              <a:cs typeface="Times New Roman"/>
            </a:endParaRPr>
          </a:p>
          <a:p>
            <a:pPr algn="l">
              <a:buFont typeface="Arial" charset="0"/>
              <a:buChar char="•"/>
            </a:pPr>
            <a:r>
              <a:rPr lang="en-US" sz="3200" dirty="0" smtClean="0">
                <a:latin typeface="Times New Roman"/>
                <a:cs typeface="Times New Roman"/>
              </a:rPr>
              <a:t> Integrate </a:t>
            </a:r>
            <a:r>
              <a:rPr lang="en-US" sz="3200" dirty="0">
                <a:latin typeface="Times New Roman"/>
                <a:cs typeface="Times New Roman"/>
              </a:rPr>
              <a:t>fish survival </a:t>
            </a:r>
            <a:r>
              <a:rPr lang="en-US" sz="3200" dirty="0" smtClean="0">
                <a:latin typeface="Times New Roman"/>
                <a:cs typeface="Times New Roman"/>
              </a:rPr>
              <a:t>model </a:t>
            </a:r>
            <a:r>
              <a:rPr lang="en-US" sz="3200" dirty="0">
                <a:latin typeface="Times New Roman"/>
                <a:cs typeface="Times New Roman"/>
              </a:rPr>
              <a:t>from </a:t>
            </a:r>
            <a:r>
              <a:rPr lang="en-US" sz="3200" dirty="0" smtClean="0">
                <a:latin typeface="Times New Roman"/>
                <a:cs typeface="Times New Roman"/>
              </a:rPr>
              <a:t>existing</a:t>
            </a:r>
          </a:p>
          <a:p>
            <a:pPr algn="l"/>
            <a:r>
              <a:rPr lang="en-US" sz="3200" dirty="0" smtClean="0">
                <a:latin typeface="Times New Roman"/>
                <a:cs typeface="Times New Roman"/>
              </a:rPr>
              <a:t>   </a:t>
            </a:r>
            <a:r>
              <a:rPr lang="en-US" sz="3200" dirty="0">
                <a:latin typeface="Times New Roman"/>
                <a:cs typeface="Times New Roman"/>
              </a:rPr>
              <a:t>regional fish survival models</a:t>
            </a:r>
          </a:p>
          <a:p>
            <a:pPr algn="l">
              <a:buFont typeface="Arial" charset="0"/>
              <a:buChar char="•"/>
            </a:pPr>
            <a:endParaRPr lang="en-US" sz="3200" dirty="0">
              <a:latin typeface="Times New Roman"/>
              <a:cs typeface="Times New Roman"/>
            </a:endParaRPr>
          </a:p>
          <a:p>
            <a:pPr algn="l">
              <a:buFont typeface="Arial" charset="0"/>
              <a:buChar char="•"/>
            </a:pPr>
            <a:r>
              <a:rPr lang="en-US" sz="3200" dirty="0" smtClean="0">
                <a:latin typeface="Times New Roman"/>
                <a:cs typeface="Times New Roman"/>
              </a:rPr>
              <a:t> Seek CIS publication </a:t>
            </a:r>
            <a:r>
              <a:rPr lang="en-US" sz="3200" dirty="0">
                <a:latin typeface="Times New Roman"/>
                <a:cs typeface="Times New Roman"/>
              </a:rPr>
              <a:t>in peer-reviewed literature</a:t>
            </a:r>
          </a:p>
          <a:p>
            <a:pPr algn="l">
              <a:buFont typeface="Arial" charset="0"/>
              <a:buChar char="•"/>
            </a:pPr>
            <a:endParaRPr lang="en-US" sz="3200" dirty="0">
              <a:latin typeface="Times New Roman"/>
              <a:cs typeface="Times New Roman"/>
            </a:endParaRPr>
          </a:p>
          <a:p>
            <a:pPr algn="l">
              <a:buFont typeface="Arial" charset="0"/>
              <a:buChar char="•"/>
            </a:pPr>
            <a:r>
              <a:rPr lang="en-US" sz="3200" dirty="0">
                <a:latin typeface="Times New Roman"/>
                <a:cs typeface="Times New Roman"/>
              </a:rPr>
              <a:t>  Utilize CIS in devising adaptation strategies to provide resilience for tribal first foods (i.e. Post 2024 </a:t>
            </a:r>
            <a:r>
              <a:rPr lang="en-US" sz="3200" dirty="0" smtClean="0">
                <a:latin typeface="Times New Roman"/>
                <a:cs typeface="Times New Roman"/>
              </a:rPr>
              <a:t>Columbia </a:t>
            </a:r>
            <a:r>
              <a:rPr lang="en-US" sz="3200" dirty="0">
                <a:latin typeface="Times New Roman"/>
                <a:cs typeface="Times New Roman"/>
              </a:rPr>
              <a:t>River Treaty evaluations)</a:t>
            </a:r>
          </a:p>
        </p:txBody>
      </p:sp>
      <p:pic>
        <p:nvPicPr>
          <p:cNvPr id="5" name="Picture 5"/>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180668" y="2667000"/>
            <a:ext cx="4824132"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9626600" y="7848600"/>
            <a:ext cx="3378200" cy="461665"/>
          </a:xfrm>
          <a:prstGeom prst="rect">
            <a:avLst/>
          </a:prstGeom>
          <a:noFill/>
        </p:spPr>
        <p:txBody>
          <a:bodyPr wrap="square" rtlCol="0">
            <a:spAutoFit/>
          </a:bodyPr>
          <a:lstStyle/>
          <a:p>
            <a:r>
              <a:rPr lang="en-US" sz="2400" dirty="0" smtClean="0"/>
              <a:t>Hamlet et al. 2010</a:t>
            </a:r>
            <a:endParaRPr lang="en-US" sz="2400" dirty="0"/>
          </a:p>
        </p:txBody>
      </p:sp>
    </p:spTree>
    <p:extLst>
      <p:ext uri="{BB962C8B-B14F-4D97-AF65-F5344CB8AC3E}">
        <p14:creationId xmlns:p14="http://schemas.microsoft.com/office/powerpoint/2010/main" val="6052627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7400" y="457200"/>
            <a:ext cx="8305800" cy="8464550"/>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12700">
                <a:solidFill>
                  <a:srgbClr val="000000"/>
                </a:solidFill>
                <a:miter lim="800000"/>
                <a:headEnd/>
                <a:tailEnd/>
              </a14:hiddenLine>
            </a:ext>
          </a:extLst>
        </p:spPr>
      </p:pic>
      <p:sp>
        <p:nvSpPr>
          <p:cNvPr id="22530" name="Rectangle 2"/>
          <p:cNvSpPr>
            <a:spLocks noGrp="1" noChangeArrowheads="1"/>
          </p:cNvSpPr>
          <p:nvPr>
            <p:ph type="title"/>
          </p:nvPr>
        </p:nvSpPr>
        <p:spPr>
          <a:xfrm>
            <a:off x="406400" y="762000"/>
            <a:ext cx="11703050" cy="1625600"/>
          </a:xfrm>
        </p:spPr>
        <p:txBody>
          <a:bodyPr/>
          <a:lstStyle/>
          <a:p>
            <a:pPr algn="l" eaLnBrk="1" hangingPunct="1"/>
            <a:r>
              <a:rPr lang="en-US" b="1">
                <a:latin typeface="Times New Roman" charset="0"/>
                <a:ea typeface="ヒラギノ明朝 ProN W3" charset="0"/>
                <a:cs typeface="ヒラギノ明朝 ProN W3" charset="0"/>
              </a:rPr>
              <a:t>Columbia River</a:t>
            </a:r>
            <a:br>
              <a:rPr lang="en-US" b="1">
                <a:latin typeface="Times New Roman" charset="0"/>
                <a:ea typeface="ヒラギノ明朝 ProN W3" charset="0"/>
                <a:cs typeface="ヒラギノ明朝 ProN W3" charset="0"/>
              </a:rPr>
            </a:br>
            <a:r>
              <a:rPr lang="en-US" b="1">
                <a:latin typeface="Times New Roman" charset="0"/>
                <a:ea typeface="ヒラギノ明朝 ProN W3" charset="0"/>
                <a:cs typeface="ヒラギノ明朝 ProN W3" charset="0"/>
              </a:rPr>
              <a:t>Basin</a:t>
            </a:r>
          </a:p>
        </p:txBody>
      </p:sp>
      <p:pic>
        <p:nvPicPr>
          <p:cNvPr id="22531"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854200" y="2971800"/>
            <a:ext cx="2108200" cy="5664200"/>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12700">
                <a:solidFill>
                  <a:srgbClr val="000000"/>
                </a:solidFill>
                <a:miter lim="800000"/>
                <a:headEnd/>
                <a:tailEnd/>
              </a14:hiddenLine>
            </a:ext>
          </a:extLst>
        </p:spPr>
      </p:pic>
    </p:spTree>
    <p:extLst>
      <p:ext uri="{BB962C8B-B14F-4D97-AF65-F5344CB8AC3E}">
        <p14:creationId xmlns:p14="http://schemas.microsoft.com/office/powerpoint/2010/main" val="148519932"/>
      </p:ext>
    </p:extLst>
  </p:cSld>
  <p:clrMapOvr>
    <a:masterClrMapping/>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1"/>
          <p:cNvSpPr>
            <a:spLocks/>
          </p:cNvSpPr>
          <p:nvPr/>
        </p:nvSpPr>
        <p:spPr bwMode="auto">
          <a:xfrm flipH="1">
            <a:off x="-279400" y="-393700"/>
            <a:ext cx="88901" cy="10464801"/>
          </a:xfrm>
          <a:prstGeom prst="rect">
            <a:avLst/>
          </a:prstGeom>
          <a:solidFill>
            <a:srgbClr val="0E5F7E"/>
          </a:solidFill>
          <a:ln w="25400">
            <a:noFill/>
            <a:miter lim="800000"/>
            <a:headEnd/>
            <a:tailEnd/>
          </a:ln>
        </p:spPr>
        <p:txBody>
          <a:bodyPr lIns="0" tIns="0" rIns="0" bIns="0">
            <a:prstTxWarp prst="textNoShape">
              <a:avLst/>
            </a:prstTxWarp>
          </a:bodyPr>
          <a:lstStyle/>
          <a:p>
            <a:endParaRPr lang="en-US"/>
          </a:p>
        </p:txBody>
      </p:sp>
      <p:sp>
        <p:nvSpPr>
          <p:cNvPr id="6" name="TextBox 5"/>
          <p:cNvSpPr txBox="1"/>
          <p:nvPr/>
        </p:nvSpPr>
        <p:spPr>
          <a:xfrm>
            <a:off x="711200" y="457200"/>
            <a:ext cx="11734800" cy="1323439"/>
          </a:xfrm>
          <a:prstGeom prst="rect">
            <a:avLst/>
          </a:prstGeom>
          <a:noFill/>
        </p:spPr>
        <p:txBody>
          <a:bodyPr wrap="square" rtlCol="0">
            <a:spAutoFit/>
          </a:bodyPr>
          <a:lstStyle/>
          <a:p>
            <a:r>
              <a:rPr lang="en-US" dirty="0" smtClean="0"/>
              <a:t> </a:t>
            </a:r>
            <a:r>
              <a:rPr lang="en-US" sz="4000" dirty="0" smtClean="0"/>
              <a:t>Columbia River Treaty (CRT)</a:t>
            </a:r>
          </a:p>
          <a:p>
            <a:r>
              <a:rPr lang="en-US" sz="4000" dirty="0" smtClean="0"/>
              <a:t> (U.S.-Canada)</a:t>
            </a:r>
            <a:endParaRPr lang="en-US" sz="4000" dirty="0"/>
          </a:p>
        </p:txBody>
      </p:sp>
      <p:sp>
        <p:nvSpPr>
          <p:cNvPr id="7" name="TextBox 6"/>
          <p:cNvSpPr txBox="1"/>
          <p:nvPr/>
        </p:nvSpPr>
        <p:spPr>
          <a:xfrm>
            <a:off x="406400" y="2057400"/>
            <a:ext cx="12268200" cy="7017306"/>
          </a:xfrm>
          <a:prstGeom prst="rect">
            <a:avLst/>
          </a:prstGeom>
          <a:noFill/>
        </p:spPr>
        <p:txBody>
          <a:bodyPr wrap="square" rtlCol="0">
            <a:spAutoFit/>
          </a:bodyPr>
          <a:lstStyle/>
          <a:p>
            <a:pPr marL="1249363" indent="-1249363"/>
            <a:endParaRPr lang="en-US" dirty="0" smtClean="0"/>
          </a:p>
          <a:p>
            <a:pPr marL="1249363" indent="-1249363"/>
            <a:r>
              <a:rPr lang="en-US" dirty="0" smtClean="0"/>
              <a:t>Treaty Signed in 1964 for 60 years</a:t>
            </a:r>
          </a:p>
          <a:p>
            <a:endParaRPr lang="en-US" dirty="0" smtClean="0"/>
          </a:p>
          <a:p>
            <a:r>
              <a:rPr lang="en-US" dirty="0" smtClean="0"/>
              <a:t>Primary purposes- flood control and </a:t>
            </a:r>
            <a:r>
              <a:rPr lang="en-US" dirty="0" err="1" smtClean="0"/>
              <a:t>hydrogeneration</a:t>
            </a:r>
            <a:endParaRPr lang="en-US" dirty="0" smtClean="0"/>
          </a:p>
          <a:p>
            <a:endParaRPr lang="en-US" dirty="0" smtClean="0"/>
          </a:p>
          <a:p>
            <a:r>
              <a:rPr lang="en-US" dirty="0" smtClean="0"/>
              <a:t>Ecosystem function values and tribal resources not considered</a:t>
            </a:r>
          </a:p>
          <a:p>
            <a:endParaRPr lang="en-US" dirty="0" smtClean="0"/>
          </a:p>
          <a:p>
            <a:r>
              <a:rPr lang="en-US" dirty="0" smtClean="0"/>
              <a:t>Either country can send each other notice of treaty termination within 10 years</a:t>
            </a:r>
          </a:p>
          <a:p>
            <a:endParaRPr lang="en-US" dirty="0" smtClean="0"/>
          </a:p>
          <a:p>
            <a:r>
              <a:rPr lang="en-US" dirty="0" smtClean="0"/>
              <a:t>U.S. 2013 Regional Recommendation to modernize treaty by adding ecosystem function and addressing climate change impacts/ adaptation</a:t>
            </a:r>
          </a:p>
          <a:p>
            <a:endParaRPr lang="en-US" dirty="0" smtClean="0"/>
          </a:p>
          <a:p>
            <a:endParaRPr lang="en-US" dirty="0"/>
          </a:p>
        </p:txBody>
      </p:sp>
    </p:spTree>
    <p:extLst>
      <p:ext uri="{BB962C8B-B14F-4D97-AF65-F5344CB8AC3E}">
        <p14:creationId xmlns:p14="http://schemas.microsoft.com/office/powerpoint/2010/main" val="2528973417"/>
      </p:ext>
    </p:extLst>
  </p:cSld>
  <p:clrMapOvr>
    <a:masterClrMapping/>
  </p:clrMapOvr>
  <p:transition spd="med"/>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3"/>
          <p:cNvSpPr>
            <a:spLocks noGrp="1" noChangeArrowheads="1"/>
          </p:cNvSpPr>
          <p:nvPr>
            <p:ph type="title"/>
          </p:nvPr>
        </p:nvSpPr>
        <p:spPr>
          <a:xfrm>
            <a:off x="346075" y="609600"/>
            <a:ext cx="5699125" cy="2505075"/>
          </a:xfrm>
        </p:spPr>
        <p:txBody>
          <a:bodyPr/>
          <a:lstStyle/>
          <a:p>
            <a:pPr algn="l" eaLnBrk="1" hangingPunct="1"/>
            <a:r>
              <a:rPr lang="en-US" sz="4000" dirty="0" smtClean="0">
                <a:solidFill>
                  <a:srgbClr val="800000"/>
                </a:solidFill>
                <a:latin typeface="Times New Roman" charset="0"/>
                <a:ea typeface="ヒラギノ明朝 ProN W3" charset="0"/>
                <a:cs typeface="ヒラギノ明朝 ProN W3" charset="0"/>
              </a:rPr>
              <a:t>U.S. Coalition of 15 Basin Tribes Advocate Ecosystem Management in Columbia River Treaty</a:t>
            </a:r>
            <a:endParaRPr lang="en-US" sz="4000" dirty="0">
              <a:solidFill>
                <a:srgbClr val="800000"/>
              </a:solidFill>
              <a:latin typeface="Times New Roman" charset="0"/>
              <a:ea typeface="ヒラギノ明朝 ProN W3" charset="0"/>
              <a:cs typeface="ヒラギノ明朝 ProN W3" charset="0"/>
            </a:endParaRPr>
          </a:p>
        </p:txBody>
      </p:sp>
      <p:sp>
        <p:nvSpPr>
          <p:cNvPr id="58370" name="Rectangle 4"/>
          <p:cNvSpPr>
            <a:spLocks noGrp="1" noChangeArrowheads="1"/>
          </p:cNvSpPr>
          <p:nvPr>
            <p:ph idx="1"/>
          </p:nvPr>
        </p:nvSpPr>
        <p:spPr>
          <a:xfrm>
            <a:off x="355600" y="3200400"/>
            <a:ext cx="5689600" cy="6781800"/>
          </a:xfrm>
        </p:spPr>
        <p:txBody>
          <a:bodyPr/>
          <a:lstStyle/>
          <a:p>
            <a:pPr eaLnBrk="1" hangingPunct="1">
              <a:spcBef>
                <a:spcPts val="1400"/>
              </a:spcBef>
              <a:buClr>
                <a:srgbClr val="800000"/>
              </a:buClr>
              <a:buSzPct val="80000"/>
              <a:buFont typeface="Wingdings" charset="0"/>
              <a:buChar char="Ø"/>
            </a:pPr>
            <a:r>
              <a:rPr lang="en-US" sz="3200" dirty="0">
                <a:latin typeface="Times New Roman" charset="0"/>
                <a:ea typeface="ヒラギノ明朝 ProN W3" charset="0"/>
                <a:cs typeface="ヒラギノ明朝 ProN W3" charset="0"/>
              </a:rPr>
              <a:t>Restore and preserve tribal natural and cultural resources</a:t>
            </a:r>
          </a:p>
          <a:p>
            <a:pPr eaLnBrk="1" hangingPunct="1">
              <a:spcBef>
                <a:spcPts val="1400"/>
              </a:spcBef>
              <a:buClr>
                <a:srgbClr val="800000"/>
              </a:buClr>
              <a:buSzPct val="80000"/>
              <a:buFont typeface="Wingdings" charset="0"/>
              <a:buChar char="Ø"/>
            </a:pPr>
            <a:r>
              <a:rPr lang="en-US" sz="3200" dirty="0">
                <a:latin typeface="Times New Roman" charset="0"/>
                <a:ea typeface="ヒラギノ明朝 ProN W3" charset="0"/>
                <a:cs typeface="ヒラギノ明朝 ProN W3" charset="0"/>
              </a:rPr>
              <a:t>Restore spring freshets:</a:t>
            </a:r>
            <a:endParaRPr lang="en-US" sz="3200" dirty="0" smtClean="0">
              <a:latin typeface="Times New Roman" charset="0"/>
              <a:ea typeface="ヒラギノ明朝 ProN W3" charset="0"/>
              <a:cs typeface="ヒラギノ明朝 ProN W3" charset="0"/>
            </a:endParaRPr>
          </a:p>
          <a:p>
            <a:pPr marL="933450" lvl="2" indent="0" eaLnBrk="1" hangingPunct="1">
              <a:spcBef>
                <a:spcPts val="200"/>
              </a:spcBef>
              <a:buClr>
                <a:srgbClr val="800000"/>
              </a:buClr>
              <a:buSzPct val="80000"/>
              <a:buFontTx/>
              <a:buNone/>
            </a:pPr>
            <a:r>
              <a:rPr lang="en-US" sz="3200" dirty="0" smtClean="0">
                <a:latin typeface="Times New Roman" charset="0"/>
                <a:ea typeface="ヒラギノ明朝 ProN W3" charset="0"/>
                <a:cs typeface="ヒラギノ明朝 ProN W3" charset="0"/>
              </a:rPr>
              <a:t>Restore estuary, </a:t>
            </a:r>
            <a:r>
              <a:rPr lang="en-US" sz="3200" dirty="0" err="1" smtClean="0">
                <a:latin typeface="Times New Roman" charset="0"/>
                <a:ea typeface="ヒラギノ明朝 ProN W3" charset="0"/>
                <a:cs typeface="ヒラギノ明朝 ProN W3" charset="0"/>
              </a:rPr>
              <a:t>mainstem</a:t>
            </a:r>
            <a:r>
              <a:rPr lang="en-US" sz="3200" dirty="0" smtClean="0">
                <a:latin typeface="Times New Roman" charset="0"/>
                <a:ea typeface="ヒラギノ明朝 ProN W3" charset="0"/>
                <a:cs typeface="ヒラギノ明朝 ProN W3" charset="0"/>
              </a:rPr>
              <a:t> habitat functions</a:t>
            </a:r>
          </a:p>
          <a:p>
            <a:pPr marL="933450" lvl="2" indent="0" eaLnBrk="1" hangingPunct="1">
              <a:spcBef>
                <a:spcPts val="200"/>
              </a:spcBef>
              <a:buClr>
                <a:srgbClr val="800000"/>
              </a:buClr>
              <a:buSzPct val="80000"/>
              <a:buFontTx/>
              <a:buNone/>
            </a:pPr>
            <a:r>
              <a:rPr lang="en-US" sz="3200" dirty="0" smtClean="0">
                <a:latin typeface="Times New Roman" charset="0"/>
                <a:ea typeface="ヒラギノ明朝 ProN W3" charset="0"/>
                <a:cs typeface="ヒラギノ明朝 ProN W3" charset="0"/>
              </a:rPr>
              <a:t>Increase fish migration survival- reduce travel time</a:t>
            </a:r>
          </a:p>
          <a:p>
            <a:pPr>
              <a:spcBef>
                <a:spcPts val="1400"/>
              </a:spcBef>
              <a:buClr>
                <a:srgbClr val="800000"/>
              </a:buClr>
              <a:buSzPct val="80000"/>
              <a:buFont typeface="Wingdings" charset="0"/>
              <a:buChar char="Ø"/>
            </a:pPr>
            <a:r>
              <a:rPr lang="en-US" sz="3200" dirty="0">
                <a:latin typeface="Times New Roman" charset="0"/>
                <a:ea typeface="ヒラギノ明朝 ProN W3" charset="0"/>
                <a:cs typeface="ヒラギノ明朝 ProN W3" charset="0"/>
              </a:rPr>
              <a:t>Minimize draw downs at upper reservoirs</a:t>
            </a:r>
          </a:p>
          <a:p>
            <a:pPr eaLnBrk="1" hangingPunct="1">
              <a:spcBef>
                <a:spcPts val="1400"/>
              </a:spcBef>
              <a:buClr>
                <a:srgbClr val="800000"/>
              </a:buClr>
              <a:buSzPct val="80000"/>
              <a:buFont typeface="Wingdings" charset="0"/>
              <a:buChar char="Ø"/>
            </a:pPr>
            <a:r>
              <a:rPr lang="en-US" sz="3200" dirty="0" smtClean="0">
                <a:latin typeface="Times New Roman" charset="0"/>
                <a:ea typeface="ヒラギノ明朝 ProN W3" charset="0"/>
                <a:cs typeface="ヒラギノ明朝 ProN W3" charset="0"/>
              </a:rPr>
              <a:t>Restore fish passage to all historic locations.</a:t>
            </a:r>
          </a:p>
          <a:p>
            <a:pPr eaLnBrk="1" hangingPunct="1">
              <a:spcBef>
                <a:spcPts val="1400"/>
              </a:spcBef>
              <a:buFont typeface="Zapf Dingbats" charset="0"/>
              <a:buNone/>
            </a:pPr>
            <a:r>
              <a:rPr lang="en-US" sz="2800" b="1" dirty="0" smtClean="0">
                <a:solidFill>
                  <a:srgbClr val="800000"/>
                </a:solidFill>
                <a:latin typeface="Times New Roman" charset="0"/>
                <a:ea typeface="ヒラギノ明朝 ProN W3" charset="0"/>
                <a:cs typeface="ヒラギノ明朝 ProN W3" charset="0"/>
              </a:rPr>
              <a:t>	</a:t>
            </a:r>
            <a:endParaRPr lang="en-US" sz="2800" b="1" dirty="0">
              <a:solidFill>
                <a:srgbClr val="800000"/>
              </a:solidFill>
              <a:latin typeface="Times New Roman" charset="0"/>
              <a:ea typeface="ヒラギノ明朝 ProN W3" charset="0"/>
              <a:cs typeface="ヒラギノ明朝 ProN W3" charset="0"/>
            </a:endParaRPr>
          </a:p>
        </p:txBody>
      </p:sp>
      <p:pic>
        <p:nvPicPr>
          <p:cNvPr id="7" name="Picture 2" descr="15_tribes.pdf"/>
          <p:cNvPicPr>
            <a:picLocks noChangeAspect="1"/>
          </p:cNvPicPr>
          <p:nvPr/>
        </p:nvPicPr>
        <p:blipFill>
          <a:blip r:embed="rId3"/>
          <a:srcRect/>
          <a:stretch>
            <a:fillRect/>
          </a:stretch>
        </p:blipFill>
        <p:spPr bwMode="auto">
          <a:xfrm>
            <a:off x="6045200" y="990432"/>
            <a:ext cx="7821605" cy="7696368"/>
          </a:xfrm>
          <a:prstGeom prst="rect">
            <a:avLst/>
          </a:prstGeom>
          <a:noFill/>
          <a:ln w="9525">
            <a:noFill/>
            <a:miter lim="800000"/>
            <a:headEnd/>
            <a:tailEnd/>
          </a:ln>
        </p:spPr>
      </p:pic>
    </p:spTree>
    <p:extLst>
      <p:ext uri="{BB962C8B-B14F-4D97-AF65-F5344CB8AC3E}">
        <p14:creationId xmlns:p14="http://schemas.microsoft.com/office/powerpoint/2010/main" val="3633485766"/>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57200"/>
            <a:ext cx="13004800" cy="8153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8229600"/>
            <a:ext cx="13004799" cy="1740747"/>
          </a:xfrm>
          <a:prstGeom prst="rect">
            <a:avLst/>
          </a:prstGeom>
          <a:noFill/>
        </p:spPr>
        <p:txBody>
          <a:bodyPr wrap="square" lIns="130046" tIns="65023" rIns="130046" bIns="65023" rtlCol="0">
            <a:normAutofit/>
          </a:bodyPr>
          <a:lstStyle/>
          <a:p>
            <a:r>
              <a:rPr lang="en-US" b="1" dirty="0" smtClean="0"/>
              <a:t>Regional Climate models concur that Canada will remain snow dominated while the U.S. will change from transient to rain dominant, no matter which precipitation scenario is chosen</a:t>
            </a:r>
            <a:endParaRPr lang="en-US" b="1" dirty="0"/>
          </a:p>
        </p:txBody>
      </p:sp>
    </p:spTree>
    <p:extLst>
      <p:ext uri="{BB962C8B-B14F-4D97-AF65-F5344CB8AC3E}">
        <p14:creationId xmlns:p14="http://schemas.microsoft.com/office/powerpoint/2010/main" val="37133265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13004800" cy="1066800"/>
          </a:xfrm>
          <a:solidFill>
            <a:schemeClr val="accent3">
              <a:lumMod val="75000"/>
            </a:schemeClr>
          </a:solidFill>
        </p:spPr>
        <p:txBody>
          <a:bodyPr>
            <a:normAutofit fontScale="90000"/>
          </a:bodyPr>
          <a:lstStyle/>
          <a:p>
            <a:r>
              <a:rPr lang="en-US" sz="4889" b="1" dirty="0" smtClean="0"/>
              <a:t>Columbia River Treaty (CRT) Climate Modeling</a:t>
            </a:r>
            <a:r>
              <a:rPr lang="en-US" dirty="0" smtClean="0"/>
              <a:t/>
            </a:r>
            <a:br>
              <a:rPr lang="en-US" dirty="0" smtClean="0"/>
            </a:br>
            <a:r>
              <a:rPr lang="en-US" sz="3400" dirty="0"/>
              <a:t>Outflows – 20% High Yrs (Two CC scenarios compared to current condition)</a:t>
            </a:r>
          </a:p>
        </p:txBody>
      </p:sp>
      <p:sp>
        <p:nvSpPr>
          <p:cNvPr id="4" name="TextBox 3"/>
          <p:cNvSpPr txBox="1"/>
          <p:nvPr/>
        </p:nvSpPr>
        <p:spPr>
          <a:xfrm>
            <a:off x="108374" y="8153400"/>
            <a:ext cx="12896426" cy="1423978"/>
          </a:xfrm>
          <a:prstGeom prst="rect">
            <a:avLst/>
          </a:prstGeom>
          <a:noFill/>
        </p:spPr>
        <p:txBody>
          <a:bodyPr wrap="square" lIns="130046" tIns="65023" rIns="130046" bIns="65023" rtlCol="0">
            <a:spAutoFit/>
          </a:bodyPr>
          <a:lstStyle/>
          <a:p>
            <a:pPr marL="406394" indent="-406394">
              <a:spcBef>
                <a:spcPct val="50000"/>
              </a:spcBef>
              <a:buFont typeface="Arial" pitchFamily="34" charset="0"/>
              <a:buChar char="•"/>
            </a:pPr>
            <a:r>
              <a:rPr lang="en-US" sz="2400" dirty="0" smtClean="0">
                <a:latin typeface="Calibri" pitchFamily="34" charset="0"/>
              </a:rPr>
              <a:t>2B-TC  </a:t>
            </a:r>
            <a:r>
              <a:rPr lang="en-US" sz="2400" dirty="0">
                <a:latin typeface="Calibri" pitchFamily="34" charset="0"/>
              </a:rPr>
              <a:t>wet produces </a:t>
            </a:r>
            <a:r>
              <a:rPr lang="en-US" sz="2400" dirty="0" smtClean="0">
                <a:latin typeface="Calibri" pitchFamily="34" charset="0"/>
              </a:rPr>
              <a:t>unusual freshet </a:t>
            </a:r>
            <a:r>
              <a:rPr lang="en-US" sz="2400" dirty="0">
                <a:latin typeface="Calibri" pitchFamily="34" charset="0"/>
              </a:rPr>
              <a:t>in </a:t>
            </a:r>
            <a:r>
              <a:rPr lang="en-US" sz="2400" dirty="0" smtClean="0">
                <a:latin typeface="Calibri" pitchFamily="34" charset="0"/>
              </a:rPr>
              <a:t>late April </a:t>
            </a:r>
            <a:r>
              <a:rPr lang="en-US" sz="2400" dirty="0">
                <a:latin typeface="Calibri" pitchFamily="34" charset="0"/>
              </a:rPr>
              <a:t>(about </a:t>
            </a:r>
            <a:r>
              <a:rPr lang="en-US" sz="2400" dirty="0" smtClean="0">
                <a:latin typeface="Calibri" pitchFamily="34" charset="0"/>
              </a:rPr>
              <a:t>118 </a:t>
            </a:r>
            <a:r>
              <a:rPr lang="en-US" sz="2400" dirty="0" err="1">
                <a:latin typeface="Calibri" pitchFamily="34" charset="0"/>
              </a:rPr>
              <a:t>kcfs</a:t>
            </a:r>
            <a:r>
              <a:rPr lang="en-US" sz="2400" dirty="0">
                <a:latin typeface="Calibri" pitchFamily="34" charset="0"/>
              </a:rPr>
              <a:t> </a:t>
            </a:r>
            <a:r>
              <a:rPr lang="en-US" sz="2400" dirty="0" smtClean="0">
                <a:latin typeface="Calibri" pitchFamily="34" charset="0"/>
              </a:rPr>
              <a:t>higher than 2RC-CC which peaks in June) </a:t>
            </a:r>
          </a:p>
          <a:p>
            <a:pPr marL="406394" indent="-406394">
              <a:spcBef>
                <a:spcPct val="50000"/>
              </a:spcBef>
              <a:buFont typeface="Arial" pitchFamily="34" charset="0"/>
              <a:buChar char="•"/>
            </a:pPr>
            <a:r>
              <a:rPr lang="en-US" sz="2400" dirty="0" smtClean="0">
                <a:latin typeface="Calibri" pitchFamily="34" charset="0"/>
              </a:rPr>
              <a:t>2B-TC </a:t>
            </a:r>
            <a:r>
              <a:rPr lang="en-US" sz="2400" dirty="0">
                <a:latin typeface="Calibri" pitchFamily="34" charset="0"/>
              </a:rPr>
              <a:t>wet and </a:t>
            </a:r>
            <a:r>
              <a:rPr lang="en-US" sz="2400" dirty="0" smtClean="0">
                <a:latin typeface="Calibri" pitchFamily="34" charset="0"/>
              </a:rPr>
              <a:t>2B-TC </a:t>
            </a:r>
            <a:r>
              <a:rPr lang="en-US" sz="2400" dirty="0">
                <a:latin typeface="Calibri" pitchFamily="34" charset="0"/>
              </a:rPr>
              <a:t>dry produce lowest late summer flows </a:t>
            </a:r>
            <a:r>
              <a:rPr lang="en-US" sz="2400" dirty="0" smtClean="0">
                <a:latin typeface="Calibri" pitchFamily="34" charset="0"/>
              </a:rPr>
              <a:t>(28 </a:t>
            </a:r>
            <a:r>
              <a:rPr lang="en-US" sz="2400" dirty="0" err="1" smtClean="0">
                <a:latin typeface="Calibri" pitchFamily="34" charset="0"/>
              </a:rPr>
              <a:t>kcfs</a:t>
            </a:r>
            <a:r>
              <a:rPr lang="en-US" sz="2400" dirty="0" smtClean="0">
                <a:latin typeface="Calibri" pitchFamily="34" charset="0"/>
              </a:rPr>
              <a:t> lower than 2RC-CC)</a:t>
            </a:r>
            <a:endParaRPr lang="en-US" sz="2400" dirty="0">
              <a:latin typeface="Calibri" pitchFamily="34" charset="0"/>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371601"/>
            <a:ext cx="13004799" cy="6629400"/>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chemeClr val="accent1"/>
                </a:solidFill>
              </a14:hiddenFill>
            </a:ext>
            <a:ext uri="{91240B29-F687-4f45-9708-019B960494DF}">
              <a14:hiddenLine xmlns:a14="http://schemas.microsoft.com/office/drawing/2010/main" xmlns="" xmlns:mv="urn:schemas-microsoft-com:mac:vml" xmlns:mc="http://schemas.openxmlformats.org/markup-compatibility/2006" w="9525">
                <a:solidFill>
                  <a:schemeClr val="tx1"/>
                </a:solidFill>
                <a:miter lim="800000"/>
                <a:headEnd/>
                <a:tailEnd/>
              </a14:hiddenLine>
            </a:ext>
          </a:extLst>
        </p:spPr>
      </p:pic>
    </p:spTree>
    <p:extLst>
      <p:ext uri="{BB962C8B-B14F-4D97-AF65-F5344CB8AC3E}">
        <p14:creationId xmlns:p14="http://schemas.microsoft.com/office/powerpoint/2010/main" val="94025428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13004800" cy="1447800"/>
          </a:xfrm>
          <a:solidFill>
            <a:schemeClr val="accent6">
              <a:lumMod val="60000"/>
              <a:lumOff val="40000"/>
            </a:schemeClr>
          </a:solidFill>
          <a:ln>
            <a:solidFill>
              <a:schemeClr val="accent6">
                <a:lumMod val="60000"/>
                <a:lumOff val="40000"/>
              </a:schemeClr>
            </a:solidFill>
          </a:ln>
        </p:spPr>
        <p:txBody>
          <a:bodyPr>
            <a:normAutofit fontScale="90000"/>
          </a:bodyPr>
          <a:lstStyle/>
          <a:p>
            <a:r>
              <a:rPr lang="en-US" sz="5333" b="1" dirty="0" smtClean="0"/>
              <a:t>CRT CIS MODELING: PRIEST RAPIDS</a:t>
            </a:r>
            <a:r>
              <a:rPr lang="en-US" dirty="0" smtClean="0"/>
              <a:t/>
            </a:r>
            <a:br>
              <a:rPr lang="en-US" dirty="0" smtClean="0"/>
            </a:br>
            <a:r>
              <a:rPr lang="en-US" sz="4400" dirty="0"/>
              <a:t>FCRPS Salmon </a:t>
            </a:r>
            <a:r>
              <a:rPr lang="en-US" sz="4400" dirty="0" err="1"/>
              <a:t>BiOp</a:t>
            </a:r>
            <a:r>
              <a:rPr lang="en-US" sz="4400" dirty="0"/>
              <a:t> Flow Objective- 20% Low </a:t>
            </a:r>
            <a:r>
              <a:rPr lang="en-US" sz="4400" dirty="0" err="1"/>
              <a:t>Wyrs</a:t>
            </a:r>
            <a:endParaRPr lang="en-US" sz="4400" dirty="0"/>
          </a:p>
        </p:txBody>
      </p:sp>
      <p:sp>
        <p:nvSpPr>
          <p:cNvPr id="4" name="TextBox 3"/>
          <p:cNvSpPr txBox="1"/>
          <p:nvPr/>
        </p:nvSpPr>
        <p:spPr>
          <a:xfrm>
            <a:off x="-20503" y="7258559"/>
            <a:ext cx="13004801" cy="2439640"/>
          </a:xfrm>
          <a:prstGeom prst="rect">
            <a:avLst/>
          </a:prstGeom>
          <a:noFill/>
        </p:spPr>
        <p:txBody>
          <a:bodyPr wrap="square" lIns="130046" tIns="65023" rIns="130046" bIns="65023" rtlCol="0">
            <a:spAutoFit/>
          </a:bodyPr>
          <a:lstStyle/>
          <a:p>
            <a:endParaRPr lang="en-US" dirty="0" smtClean="0"/>
          </a:p>
          <a:p>
            <a:pPr marL="342900" indent="-342900" algn="l">
              <a:buFont typeface="Arial"/>
              <a:buChar char="•"/>
            </a:pPr>
            <a:r>
              <a:rPr lang="en-US" sz="2400" dirty="0" smtClean="0"/>
              <a:t>April 10 – June 20 = 135 </a:t>
            </a:r>
            <a:r>
              <a:rPr lang="en-US" sz="2400" dirty="0" err="1" smtClean="0"/>
              <a:t>kcfs</a:t>
            </a:r>
            <a:r>
              <a:rPr lang="en-US" sz="2400" dirty="0" smtClean="0"/>
              <a:t> at Priest Rapids</a:t>
            </a:r>
          </a:p>
          <a:p>
            <a:pPr marL="342900" indent="-342900" algn="l">
              <a:buFont typeface="Arial"/>
              <a:buChar char="•"/>
            </a:pPr>
            <a:r>
              <a:rPr lang="en-US" sz="2400" dirty="0" smtClean="0"/>
              <a:t>2RC-CC </a:t>
            </a:r>
            <a:r>
              <a:rPr lang="en-US" sz="2400" dirty="0"/>
              <a:t>meets metric </a:t>
            </a:r>
            <a:r>
              <a:rPr lang="en-US" sz="2400" dirty="0" smtClean="0"/>
              <a:t>21% </a:t>
            </a:r>
            <a:r>
              <a:rPr lang="en-US" sz="2400" dirty="0"/>
              <a:t>of </a:t>
            </a:r>
            <a:r>
              <a:rPr lang="en-US" sz="2400" dirty="0" smtClean="0"/>
              <a:t>14 low </a:t>
            </a:r>
            <a:r>
              <a:rPr lang="en-US" sz="2400" dirty="0"/>
              <a:t>water years</a:t>
            </a:r>
          </a:p>
          <a:p>
            <a:pPr marL="342900" indent="-342900" algn="l">
              <a:buFont typeface="Arial"/>
              <a:buChar char="•"/>
            </a:pPr>
            <a:r>
              <a:rPr lang="en-US" sz="2400" dirty="0" smtClean="0"/>
              <a:t>2B-TC base </a:t>
            </a:r>
            <a:r>
              <a:rPr lang="en-US" sz="2400" dirty="0"/>
              <a:t>meets metric </a:t>
            </a:r>
            <a:r>
              <a:rPr lang="en-US" sz="2400" dirty="0" smtClean="0"/>
              <a:t>21% </a:t>
            </a:r>
            <a:r>
              <a:rPr lang="en-US" sz="2400" dirty="0"/>
              <a:t>of </a:t>
            </a:r>
            <a:r>
              <a:rPr lang="en-US" sz="2400" dirty="0" smtClean="0"/>
              <a:t>low 14 </a:t>
            </a:r>
            <a:r>
              <a:rPr lang="en-US" sz="2400" dirty="0"/>
              <a:t>water years</a:t>
            </a:r>
          </a:p>
          <a:p>
            <a:pPr marL="342900" indent="-342900" algn="l">
              <a:buFont typeface="Arial"/>
              <a:buChar char="•"/>
            </a:pPr>
            <a:r>
              <a:rPr lang="en-US" sz="2400" dirty="0" smtClean="0"/>
              <a:t>2B-TC dry meets </a:t>
            </a:r>
            <a:r>
              <a:rPr lang="en-US" sz="2400" dirty="0"/>
              <a:t>metric </a:t>
            </a:r>
            <a:r>
              <a:rPr lang="en-US" sz="2400" dirty="0" smtClean="0"/>
              <a:t>0% of 14 low </a:t>
            </a:r>
            <a:r>
              <a:rPr lang="en-US" sz="2400" dirty="0"/>
              <a:t>water years</a:t>
            </a:r>
          </a:p>
          <a:p>
            <a:pPr marL="342900" indent="-342900" algn="l">
              <a:buFont typeface="Arial"/>
              <a:buChar char="•"/>
            </a:pPr>
            <a:r>
              <a:rPr lang="en-US" sz="2400" dirty="0" smtClean="0"/>
              <a:t>2B-TC wet meets metric 93% </a:t>
            </a:r>
            <a:r>
              <a:rPr lang="en-US" sz="2400" dirty="0"/>
              <a:t>of </a:t>
            </a:r>
            <a:r>
              <a:rPr lang="en-US" sz="2400" dirty="0" smtClean="0"/>
              <a:t>14 low </a:t>
            </a:r>
            <a:r>
              <a:rPr lang="en-US" sz="2400" dirty="0"/>
              <a:t>water </a:t>
            </a:r>
            <a:r>
              <a:rPr lang="en-US" sz="2400" dirty="0" smtClean="0"/>
              <a:t>years</a:t>
            </a:r>
            <a:endParaRPr lang="en-US" sz="2400" dirty="0"/>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800" y="1905000"/>
            <a:ext cx="12649200" cy="5789508"/>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chemeClr val="accent1"/>
                </a:solidFill>
              </a14:hiddenFill>
            </a:ext>
            <a:ext uri="{91240B29-F687-4f45-9708-019B960494DF}">
              <a14:hiddenLine xmlns:a14="http://schemas.microsoft.com/office/drawing/2010/main" xmlns="" xmlns:mv="urn:schemas-microsoft-com:mac:vml" xmlns:mc="http://schemas.openxmlformats.org/markup-compatibility/2006" w="9525">
                <a:solidFill>
                  <a:schemeClr val="tx1"/>
                </a:solidFill>
                <a:miter lim="800000"/>
                <a:headEnd/>
                <a:tailEnd/>
              </a14:hiddenLine>
            </a:ext>
          </a:extLst>
        </p:spPr>
      </p:pic>
    </p:spTree>
    <p:extLst>
      <p:ext uri="{BB962C8B-B14F-4D97-AF65-F5344CB8AC3E}">
        <p14:creationId xmlns:p14="http://schemas.microsoft.com/office/powerpoint/2010/main" val="159364903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451750"/>
          </a:xfrm>
        </p:spPr>
        <p:txBody>
          <a:bodyPr>
            <a:noAutofit/>
          </a:bodyPr>
          <a:lstStyle/>
          <a:p>
            <a:r>
              <a:rPr lang="en-US" sz="4600" b="1" dirty="0"/>
              <a:t>CRITFC Climate Change</a:t>
            </a:r>
            <a:r>
              <a:rPr lang="en-US" sz="4600" b="1" dirty="0" smtClean="0"/>
              <a:t> Project Objectives</a:t>
            </a:r>
            <a:endParaRPr lang="en-US" sz="4600" b="1" dirty="0"/>
          </a:p>
        </p:txBody>
      </p:sp>
      <p:sp>
        <p:nvSpPr>
          <p:cNvPr id="3" name="Content Placeholder 2"/>
          <p:cNvSpPr>
            <a:spLocks noGrp="1"/>
          </p:cNvSpPr>
          <p:nvPr>
            <p:ph idx="1"/>
          </p:nvPr>
        </p:nvSpPr>
        <p:spPr>
          <a:xfrm>
            <a:off x="650240" y="1806117"/>
            <a:ext cx="11704320" cy="7947483"/>
          </a:xfrm>
        </p:spPr>
        <p:txBody>
          <a:bodyPr>
            <a:noAutofit/>
          </a:bodyPr>
          <a:lstStyle/>
          <a:p>
            <a:r>
              <a:rPr lang="en-US" sz="4000" dirty="0"/>
              <a:t>Support</a:t>
            </a:r>
            <a:r>
              <a:rPr lang="en-US" sz="4000" dirty="0" smtClean="0"/>
              <a:t> advancement </a:t>
            </a:r>
            <a:r>
              <a:rPr lang="en-US" sz="4000" dirty="0"/>
              <a:t>and implementation </a:t>
            </a:r>
            <a:r>
              <a:rPr lang="en-US" sz="4000" dirty="0" smtClean="0"/>
              <a:t>of improved </a:t>
            </a:r>
            <a:r>
              <a:rPr lang="en-US" sz="4000" dirty="0"/>
              <a:t>runoff forecasting techniques using advanced statistical methods, and enhanced monitoring.</a:t>
            </a:r>
          </a:p>
          <a:p>
            <a:r>
              <a:rPr lang="en-US" sz="4000" dirty="0"/>
              <a:t>Encourage, monitor, and promote public awareness of </a:t>
            </a:r>
            <a:r>
              <a:rPr lang="en-US" sz="4000" dirty="0" smtClean="0"/>
              <a:t>basin-wide </a:t>
            </a:r>
            <a:r>
              <a:rPr lang="en-US" sz="4000" dirty="0"/>
              <a:t>climate change </a:t>
            </a:r>
            <a:r>
              <a:rPr lang="en-US" sz="4000" dirty="0" smtClean="0"/>
              <a:t>research/adaptation </a:t>
            </a:r>
            <a:r>
              <a:rPr lang="en-US" sz="4000" dirty="0"/>
              <a:t>planning.</a:t>
            </a:r>
          </a:p>
          <a:p>
            <a:r>
              <a:rPr lang="en-US" sz="4000" dirty="0"/>
              <a:t>Develop and implement</a:t>
            </a:r>
            <a:r>
              <a:rPr lang="en-US" sz="4000" dirty="0" smtClean="0"/>
              <a:t> qualitative </a:t>
            </a:r>
            <a:r>
              <a:rPr lang="en-US" sz="4000" dirty="0"/>
              <a:t>and quantitative</a:t>
            </a:r>
            <a:r>
              <a:rPr lang="en-US" sz="4000" dirty="0" smtClean="0"/>
              <a:t> frameworks </a:t>
            </a:r>
            <a:r>
              <a:rPr lang="en-US" sz="4000" dirty="0"/>
              <a:t>to analyze climate </a:t>
            </a:r>
            <a:r>
              <a:rPr lang="en-US" sz="4000" dirty="0" smtClean="0"/>
              <a:t>change </a:t>
            </a:r>
            <a:r>
              <a:rPr lang="en-US" sz="4000" dirty="0"/>
              <a:t>impacts and foster</a:t>
            </a:r>
            <a:r>
              <a:rPr lang="en-US" sz="4000" dirty="0" smtClean="0"/>
              <a:t> river management adaptation.</a:t>
            </a:r>
          </a:p>
          <a:p>
            <a:r>
              <a:rPr lang="en-US" sz="4000" dirty="0"/>
              <a:t>Collaborate with regional, national and international agency and science networks.</a:t>
            </a:r>
          </a:p>
          <a:p>
            <a:pPr>
              <a:buNone/>
            </a:pPr>
            <a:endParaRPr lang="en-US" sz="4000" dirty="0"/>
          </a:p>
          <a:p>
            <a:pPr>
              <a:buNone/>
            </a:pPr>
            <a:endParaRPr lang="en-US" sz="4000" dirty="0"/>
          </a:p>
          <a:p>
            <a:endParaRPr lang="en-US" sz="4000" dirty="0"/>
          </a:p>
        </p:txBody>
      </p:sp>
    </p:spTree>
    <p:extLst>
      <p:ext uri="{BB962C8B-B14F-4D97-AF65-F5344CB8AC3E}">
        <p14:creationId xmlns:p14="http://schemas.microsoft.com/office/powerpoint/2010/main" val="177034365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7"/>
            <a:ext cx="11704320" cy="1141173"/>
          </a:xfrm>
        </p:spPr>
        <p:txBody>
          <a:bodyPr>
            <a:noAutofit/>
          </a:bodyPr>
          <a:lstStyle/>
          <a:p>
            <a:r>
              <a:rPr lang="en-US" sz="4600" b="1" dirty="0"/>
              <a:t>CRITFC</a:t>
            </a:r>
            <a:r>
              <a:rPr lang="en-US" sz="4600" b="1" dirty="0" smtClean="0"/>
              <a:t> Climate Change Project Objectives</a:t>
            </a:r>
            <a:endParaRPr lang="en-US" sz="4600" b="1" dirty="0"/>
          </a:p>
        </p:txBody>
      </p:sp>
      <p:sp>
        <p:nvSpPr>
          <p:cNvPr id="3" name="Content Placeholder 2"/>
          <p:cNvSpPr>
            <a:spLocks noGrp="1"/>
          </p:cNvSpPr>
          <p:nvPr>
            <p:ph idx="1"/>
          </p:nvPr>
        </p:nvSpPr>
        <p:spPr>
          <a:xfrm>
            <a:off x="650240" y="1625600"/>
            <a:ext cx="11704320" cy="8128000"/>
          </a:xfrm>
        </p:spPr>
        <p:txBody>
          <a:bodyPr>
            <a:normAutofit fontScale="25000" lnSpcReduction="20000"/>
          </a:bodyPr>
          <a:lstStyle/>
          <a:p>
            <a:pPr>
              <a:buNone/>
            </a:pPr>
            <a:endParaRPr lang="en-US" dirty="0" smtClean="0"/>
          </a:p>
          <a:p>
            <a:pPr lvl="0"/>
            <a:r>
              <a:rPr lang="en-US" sz="15900" dirty="0"/>
              <a:t>Assess impacts of climate change on ecosystem function, flood risk management and hydro generation in Columbia River Treaty (CRT) and Non-Treaty water management planning and implementation.</a:t>
            </a:r>
          </a:p>
          <a:p>
            <a:pPr lvl="0"/>
            <a:endParaRPr lang="en-US" sz="15900" dirty="0"/>
          </a:p>
          <a:p>
            <a:pPr lvl="0"/>
            <a:r>
              <a:rPr lang="en-US" sz="15900" dirty="0"/>
              <a:t>Integrate climate change adaptation into CRT</a:t>
            </a:r>
            <a:r>
              <a:rPr lang="en-US" sz="15900" dirty="0" smtClean="0"/>
              <a:t> assured </a:t>
            </a:r>
            <a:r>
              <a:rPr lang="en-US" sz="15900" dirty="0"/>
              <a:t>operating plans</a:t>
            </a:r>
            <a:r>
              <a:rPr lang="en-US" sz="15900" dirty="0" smtClean="0"/>
              <a:t> and </a:t>
            </a:r>
            <a:r>
              <a:rPr lang="en-US" sz="15900" dirty="0"/>
              <a:t>detailed operating plans</a:t>
            </a:r>
            <a:r>
              <a:rPr lang="en-US" sz="15900" dirty="0" smtClean="0"/>
              <a:t> beginning </a:t>
            </a:r>
            <a:r>
              <a:rPr lang="en-US" sz="15900" dirty="0"/>
              <a:t>in</a:t>
            </a:r>
            <a:r>
              <a:rPr lang="en-US" sz="15900" dirty="0" smtClean="0"/>
              <a:t> 2020.</a:t>
            </a:r>
            <a:endParaRPr lang="en-US" sz="15900" dirty="0"/>
          </a:p>
          <a:p>
            <a:pPr lvl="0">
              <a:buNone/>
            </a:pPr>
            <a:endParaRPr lang="en-US" sz="15900" dirty="0"/>
          </a:p>
          <a:p>
            <a:pPr lvl="0"/>
            <a:r>
              <a:rPr lang="en-US" sz="15900" dirty="0"/>
              <a:t>Determine if climate change impacts to ecosystem function may be influenced by</a:t>
            </a:r>
            <a:r>
              <a:rPr lang="en-US" sz="15900" dirty="0" smtClean="0"/>
              <a:t> changes in regional hydro generation and flood risk.  </a:t>
            </a:r>
            <a:r>
              <a:rPr lang="en-US" sz="15900" dirty="0"/>
              <a:t>Create adaptation measures to address</a:t>
            </a:r>
            <a:r>
              <a:rPr lang="en-US" sz="15900" dirty="0" smtClean="0"/>
              <a:t> vulnerabilities and resilience.</a:t>
            </a:r>
            <a:endParaRPr lang="en-US" sz="15900" dirty="0"/>
          </a:p>
          <a:p>
            <a:pPr>
              <a:buNone/>
            </a:pPr>
            <a:r>
              <a:rPr lang="en-US" sz="15900" dirty="0"/>
              <a:t> </a:t>
            </a:r>
          </a:p>
          <a:p>
            <a:endParaRPr lang="en-US" sz="15900" dirty="0"/>
          </a:p>
        </p:txBody>
      </p:sp>
    </p:spTree>
    <p:extLst>
      <p:ext uri="{BB962C8B-B14F-4D97-AF65-F5344CB8AC3E}">
        <p14:creationId xmlns:p14="http://schemas.microsoft.com/office/powerpoint/2010/main" val="196200608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700" b="1" dirty="0"/>
              <a:t>Next Steps</a:t>
            </a:r>
          </a:p>
        </p:txBody>
      </p:sp>
      <p:sp>
        <p:nvSpPr>
          <p:cNvPr id="3" name="Content Placeholder 2"/>
          <p:cNvSpPr>
            <a:spLocks noGrp="1"/>
          </p:cNvSpPr>
          <p:nvPr>
            <p:ph idx="1"/>
          </p:nvPr>
        </p:nvSpPr>
        <p:spPr/>
        <p:txBody>
          <a:bodyPr/>
          <a:lstStyle/>
          <a:p>
            <a:r>
              <a:rPr lang="en-US" dirty="0" smtClean="0"/>
              <a:t>Continue qualitative/quantitative assessments in collaboration with regional entities via workshops and development and enhancement of system models/tools.</a:t>
            </a:r>
          </a:p>
          <a:p>
            <a:pPr>
              <a:buNone/>
            </a:pPr>
            <a:endParaRPr lang="en-US" dirty="0" smtClean="0"/>
          </a:p>
          <a:p>
            <a:r>
              <a:rPr lang="en-US" dirty="0" smtClean="0"/>
              <a:t>Begin to develop adaptive management strategies with member tribes with the CIS model.</a:t>
            </a:r>
          </a:p>
          <a:p>
            <a:endParaRPr lang="en-US" dirty="0" smtClean="0"/>
          </a:p>
          <a:p>
            <a:endParaRPr lang="en-US" dirty="0"/>
          </a:p>
        </p:txBody>
      </p:sp>
    </p:spTree>
    <p:extLst>
      <p:ext uri="{BB962C8B-B14F-4D97-AF65-F5344CB8AC3E}">
        <p14:creationId xmlns:p14="http://schemas.microsoft.com/office/powerpoint/2010/main" val="404692640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758613" y="541867"/>
            <a:ext cx="11704320" cy="1192107"/>
          </a:xfrm>
        </p:spPr>
        <p:txBody>
          <a:bodyPr/>
          <a:lstStyle/>
          <a:p>
            <a:pPr eaLnBrk="1" hangingPunct="1"/>
            <a:r>
              <a:rPr lang="en-US" sz="3400" dirty="0"/>
              <a:t>Possible </a:t>
            </a:r>
            <a:r>
              <a:rPr lang="en-US" sz="3400" dirty="0" err="1"/>
              <a:t>Mainstem</a:t>
            </a:r>
            <a:r>
              <a:rPr lang="en-US" sz="3400" dirty="0"/>
              <a:t> Adaptation </a:t>
            </a:r>
            <a:r>
              <a:rPr lang="en-US" sz="3400" dirty="0" smtClean="0"/>
              <a:t>Strategy:</a:t>
            </a:r>
            <a:br>
              <a:rPr lang="en-US" sz="3400" dirty="0" smtClean="0"/>
            </a:br>
            <a:r>
              <a:rPr lang="en-US" sz="3400" dirty="0"/>
              <a:t>Selective Water Withdrawal for River Temperature Control</a:t>
            </a:r>
            <a:br>
              <a:rPr lang="en-US" sz="3400" dirty="0"/>
            </a:br>
            <a:r>
              <a:rPr lang="en-US" sz="3400" dirty="0"/>
              <a:t>(</a:t>
            </a:r>
            <a:r>
              <a:rPr lang="en-US" sz="3400" dirty="0" err="1"/>
              <a:t>Dworshak</a:t>
            </a:r>
            <a:r>
              <a:rPr lang="en-US" sz="3400" dirty="0"/>
              <a:t> and Round Butte Dams</a:t>
            </a:r>
          </a:p>
        </p:txBody>
      </p:sp>
      <p:pic>
        <p:nvPicPr>
          <p:cNvPr id="34819" name="Picture 3"/>
          <p:cNvPicPr>
            <a:picLocks noGrp="1" noChangeAspect="1" noChangeArrowheads="1"/>
          </p:cNvPicPr>
          <p:nvPr>
            <p:ph type="body" idx="1"/>
          </p:nvPr>
        </p:nvPicPr>
        <p:blipFill>
          <a:blip r:embed="rId3"/>
          <a:srcRect/>
          <a:stretch>
            <a:fillRect/>
          </a:stretch>
        </p:blipFill>
        <p:spPr>
          <a:xfrm>
            <a:off x="0" y="1950720"/>
            <a:ext cx="6610773" cy="7152640"/>
          </a:xfrm>
        </p:spPr>
      </p:pic>
      <p:sp>
        <p:nvSpPr>
          <p:cNvPr id="34820" name="Rectangle 4"/>
          <p:cNvSpPr>
            <a:spLocks noChangeArrowheads="1"/>
          </p:cNvSpPr>
          <p:nvPr/>
        </p:nvSpPr>
        <p:spPr bwMode="auto">
          <a:xfrm>
            <a:off x="7694507" y="2600961"/>
            <a:ext cx="4876800" cy="1054646"/>
          </a:xfrm>
          <a:prstGeom prst="rect">
            <a:avLst/>
          </a:prstGeom>
          <a:noFill/>
          <a:ln w="9525">
            <a:noFill/>
            <a:miter lim="800000"/>
            <a:headEnd/>
            <a:tailEnd/>
          </a:ln>
        </p:spPr>
        <p:txBody>
          <a:bodyPr lIns="130046" tIns="65023" rIns="130046" bIns="65023">
            <a:prstTxWarp prst="textNoShape">
              <a:avLst/>
            </a:prstTxWarp>
            <a:spAutoFit/>
          </a:bodyPr>
          <a:lstStyle/>
          <a:p>
            <a:endParaRPr lang="en-US" dirty="0" smtClean="0"/>
          </a:p>
          <a:p>
            <a:endParaRPr lang="en-US" dirty="0" smtClean="0"/>
          </a:p>
        </p:txBody>
      </p:sp>
      <p:pic>
        <p:nvPicPr>
          <p:cNvPr id="5" name="Picture 4"/>
          <p:cNvPicPr>
            <a:picLocks noChangeAspect="1"/>
          </p:cNvPicPr>
          <p:nvPr/>
        </p:nvPicPr>
        <p:blipFill>
          <a:blip r:embed="rId4"/>
          <a:stretch>
            <a:fillRect/>
          </a:stretch>
        </p:blipFill>
        <p:spPr>
          <a:xfrm>
            <a:off x="7044267" y="1950720"/>
            <a:ext cx="5967794" cy="7152640"/>
          </a:xfrm>
          <a:prstGeom prst="rect">
            <a:avLst/>
          </a:prstGeom>
        </p:spPr>
      </p:pic>
    </p:spTree>
    <p:extLst>
      <p:ext uri="{BB962C8B-B14F-4D97-AF65-F5344CB8AC3E}">
        <p14:creationId xmlns:p14="http://schemas.microsoft.com/office/powerpoint/2010/main" val="319372169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r>
              <a:rPr lang="en-US" dirty="0" smtClean="0"/>
              <a:t>Contact </a:t>
            </a:r>
            <a:r>
              <a:rPr lang="en-US" dirty="0"/>
              <a:t>Information:</a:t>
            </a:r>
            <a:br>
              <a:rPr lang="en-US" dirty="0"/>
            </a:br>
            <a:endParaRPr lang="en-US" dirty="0"/>
          </a:p>
        </p:txBody>
      </p:sp>
      <p:sp>
        <p:nvSpPr>
          <p:cNvPr id="3" name="Content Placeholder 2"/>
          <p:cNvSpPr>
            <a:spLocks noGrp="1"/>
          </p:cNvSpPr>
          <p:nvPr>
            <p:ph idx="1"/>
          </p:nvPr>
        </p:nvSpPr>
        <p:spPr>
          <a:xfrm>
            <a:off x="177800" y="1625601"/>
            <a:ext cx="12649200" cy="7086601"/>
          </a:xfrm>
        </p:spPr>
        <p:txBody>
          <a:bodyPr/>
          <a:lstStyle/>
          <a:p>
            <a:pPr marL="0" indent="0">
              <a:buNone/>
            </a:pPr>
            <a:r>
              <a:rPr lang="en-US" dirty="0" smtClean="0"/>
              <a:t>David Graves</a:t>
            </a:r>
            <a:r>
              <a:rPr lang="en-US" dirty="0"/>
              <a:t>-</a:t>
            </a:r>
            <a:r>
              <a:rPr lang="en-US" dirty="0" smtClean="0"/>
              <a:t>(</a:t>
            </a:r>
            <a:r>
              <a:rPr lang="en-US" dirty="0"/>
              <a:t>503</a:t>
            </a:r>
            <a:r>
              <a:rPr lang="en-US" dirty="0" smtClean="0"/>
              <a:t>)238</a:t>
            </a:r>
            <a:r>
              <a:rPr lang="en-US" dirty="0"/>
              <a:t>-0667</a:t>
            </a:r>
            <a:r>
              <a:rPr lang="en-US" dirty="0" smtClean="0"/>
              <a:t>,grad@critfc.org</a:t>
            </a:r>
          </a:p>
          <a:p>
            <a:pPr marL="0" indent="0">
              <a:buNone/>
            </a:pPr>
            <a:r>
              <a:rPr lang="en-US" dirty="0" smtClean="0"/>
              <a:t>Bob Heinith-(503)729-3798,bheinith@comcast.net</a:t>
            </a:r>
          </a:p>
          <a:p>
            <a:pPr marL="0" indent="0">
              <a:buNone/>
            </a:pPr>
            <a:r>
              <a:rPr lang="en-US" dirty="0" smtClean="0"/>
              <a:t>Laura Gephart - (503) 238-0667,gepl@critfc.org</a:t>
            </a:r>
            <a:endParaRPr lang="en-US"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t="13112" b="18150"/>
          <a:stretch>
            <a:fillRect/>
          </a:stretch>
        </p:blipFill>
        <p:spPr bwMode="auto">
          <a:xfrm>
            <a:off x="1244600" y="4572000"/>
            <a:ext cx="10058400" cy="4800600"/>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12700">
                <a:solidFill>
                  <a:srgbClr val="000000"/>
                </a:solidFill>
                <a:miter lim="800000"/>
                <a:headEnd/>
                <a:tailEnd/>
              </a14:hiddenLine>
            </a:ext>
          </a:extLst>
        </p:spPr>
      </p:pic>
    </p:spTree>
    <p:extLst>
      <p:ext uri="{BB962C8B-B14F-4D97-AF65-F5344CB8AC3E}">
        <p14:creationId xmlns:p14="http://schemas.microsoft.com/office/powerpoint/2010/main" val="28819747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3"/>
          <p:cNvSpPr>
            <a:spLocks/>
          </p:cNvSpPr>
          <p:nvPr/>
        </p:nvSpPr>
        <p:spPr bwMode="auto">
          <a:xfrm>
            <a:off x="12126913" y="8775700"/>
            <a:ext cx="279400" cy="228600"/>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12700">
                <a:solidFill>
                  <a:srgbClr val="000000"/>
                </a:solidFill>
                <a:miter lim="800000"/>
                <a:headEnd/>
                <a:tailEnd/>
              </a14:hiddenLine>
            </a:ext>
          </a:extLst>
        </p:spPr>
        <p:txBody>
          <a:bodyPr wrap="none" lIns="0" tIns="0" rIns="40639" bIns="0">
            <a:spAutoFit/>
          </a:bodyPr>
          <a:lstStyle/>
          <a:p>
            <a:pPr marL="39688" algn="r"/>
            <a:r>
              <a:rPr lang="en-US" sz="1600">
                <a:solidFill>
                  <a:srgbClr val="A4A7B4"/>
                </a:solidFill>
                <a:latin typeface="Helvetica Neue" charset="0"/>
                <a:sym typeface="Helvetica Neue" charset="0"/>
              </a:rPr>
              <a:t>13</a:t>
            </a:r>
          </a:p>
        </p:txBody>
      </p:sp>
      <p:pic>
        <p:nvPicPr>
          <p:cNvPr id="48130" name="Picture 14"/>
          <p:cNvPicPr>
            <a:picLocks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244600" y="8229600"/>
            <a:ext cx="541338" cy="685800"/>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12700">
                <a:solidFill>
                  <a:srgbClr val="000000"/>
                </a:solidFill>
                <a:miter lim="800000"/>
                <a:headEnd/>
                <a:tailEnd/>
              </a14:hiddenLine>
            </a:ext>
          </a:extLst>
        </p:spPr>
      </p:pic>
      <p:pic>
        <p:nvPicPr>
          <p:cNvPr id="48131" name="Picture 15"/>
          <p:cNvPicPr>
            <a:picLocks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597400" y="8305800"/>
            <a:ext cx="1447800" cy="708025"/>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12700">
                <a:solidFill>
                  <a:srgbClr val="000000"/>
                </a:solidFill>
                <a:miter lim="800000"/>
                <a:headEnd/>
                <a:tailEnd/>
              </a14:hiddenLine>
            </a:ext>
          </a:extLst>
        </p:spPr>
      </p:pic>
      <p:pic>
        <p:nvPicPr>
          <p:cNvPr id="48132" name="Picture 1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1400" y="8305800"/>
            <a:ext cx="800100" cy="533400"/>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12700">
                <a:solidFill>
                  <a:srgbClr val="000000"/>
                </a:solidFill>
                <a:miter lim="800000"/>
                <a:headEnd/>
                <a:tailEnd/>
              </a14:hiddenLine>
            </a:ext>
          </a:extLst>
        </p:spPr>
      </p:pic>
      <p:pic>
        <p:nvPicPr>
          <p:cNvPr id="48133" name="Picture 17"/>
          <p:cNvPicPr>
            <a:picLocks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530600" y="8229600"/>
            <a:ext cx="685800" cy="685800"/>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12700">
                <a:solidFill>
                  <a:srgbClr val="000000"/>
                </a:solidFill>
                <a:miter lim="800000"/>
                <a:headEnd/>
                <a:tailEnd/>
              </a14:hiddenLine>
            </a:ext>
          </a:extLst>
        </p:spPr>
      </p:pic>
      <p:sp>
        <p:nvSpPr>
          <p:cNvPr id="48134" name="Title 1"/>
          <p:cNvSpPr>
            <a:spLocks noGrp="1"/>
          </p:cNvSpPr>
          <p:nvPr>
            <p:ph type="title"/>
          </p:nvPr>
        </p:nvSpPr>
        <p:spPr/>
        <p:txBody>
          <a:bodyPr/>
          <a:lstStyle/>
          <a:p>
            <a:pPr algn="l" eaLnBrk="1" hangingPunct="1"/>
            <a:r>
              <a:rPr lang="en-US" dirty="0">
                <a:latin typeface="Times New Roman" charset="0"/>
                <a:ea typeface="MS PGothic" charset="0"/>
              </a:rPr>
              <a:t>Four Tribes’ Ceded Lands</a:t>
            </a:r>
          </a:p>
        </p:txBody>
      </p:sp>
      <p:pic>
        <p:nvPicPr>
          <p:cNvPr id="48136" name="Content Placeholder 6" descr="ceded_map_all_tribes.png"/>
          <p:cNvPicPr>
            <a:picLocks noGrp="1" noChangeAspect="1"/>
          </p:cNvPicPr>
          <p:nvPr>
            <p:ph sz="half" idx="1"/>
          </p:nvPr>
        </p:nvPicPr>
        <p:blipFill>
          <a:blip r:embed="rId7" cstate="email">
            <a:extLst>
              <a:ext uri="{28A0092B-C50C-407E-A947-70E740481C1C}">
                <a14:useLocalDpi xmlns:a14="http://schemas.microsoft.com/office/drawing/2010/main" val="0"/>
              </a:ext>
            </a:extLst>
          </a:blip>
          <a:srcRect l="7428" r="7428"/>
          <a:stretch>
            <a:fillRect/>
          </a:stretch>
        </p:blipFill>
        <p:spPr>
          <a:xfrm>
            <a:off x="6654800" y="2209800"/>
            <a:ext cx="5743575" cy="6437313"/>
          </a:xfrm>
        </p:spPr>
      </p:pic>
      <p:sp>
        <p:nvSpPr>
          <p:cNvPr id="48135" name="Text Placeholder 3"/>
          <p:cNvSpPr>
            <a:spLocks noGrp="1"/>
          </p:cNvSpPr>
          <p:nvPr>
            <p:ph type="body" sz="half" idx="2"/>
          </p:nvPr>
        </p:nvSpPr>
        <p:spPr/>
        <p:txBody>
          <a:bodyPr/>
          <a:lstStyle/>
          <a:p>
            <a:pPr eaLnBrk="1" hangingPunct="1"/>
            <a:endParaRPr lang="en-US">
              <a:latin typeface="Times New Roman" charset="0"/>
              <a:ea typeface="MS PGothic" charset="0"/>
            </a:endParaRPr>
          </a:p>
        </p:txBody>
      </p:sp>
      <p:sp>
        <p:nvSpPr>
          <p:cNvPr id="28" name="Rectangle 3"/>
          <p:cNvSpPr txBox="1">
            <a:spLocks noChangeArrowheads="1"/>
          </p:cNvSpPr>
          <p:nvPr/>
        </p:nvSpPr>
        <p:spPr bwMode="auto">
          <a:xfrm>
            <a:off x="711200" y="1905000"/>
            <a:ext cx="5715000" cy="6438900"/>
          </a:xfrm>
          <a:prstGeom prst="rect">
            <a:avLst/>
          </a:prstGeom>
          <a:noFill/>
          <a:ln>
            <a:noFill/>
          </a:ln>
          <a:extLst/>
        </p:spPr>
        <p:txBody>
          <a:bodyPr lIns="130046" tIns="65023" rIns="130046" bIns="65023">
            <a:normAutofit/>
          </a:bodyPr>
          <a:lstStyle>
            <a:lvl1pPr marL="487363" indent="-487363" algn="l" rtl="0" eaLnBrk="1" fontAlgn="base" hangingPunct="1">
              <a:spcBef>
                <a:spcPct val="20000"/>
              </a:spcBef>
              <a:spcAft>
                <a:spcPct val="0"/>
              </a:spcAft>
              <a:buChar char="•"/>
              <a:defRPr sz="4600">
                <a:solidFill>
                  <a:schemeClr val="tx1"/>
                </a:solidFill>
                <a:latin typeface="Times New Roman"/>
                <a:ea typeface="+mn-ea"/>
                <a:cs typeface="Times New Roman"/>
              </a:defRPr>
            </a:lvl1pPr>
            <a:lvl2pPr marL="1055688" indent="-404813" algn="l" rtl="0" eaLnBrk="1" fontAlgn="base" hangingPunct="1">
              <a:spcBef>
                <a:spcPct val="20000"/>
              </a:spcBef>
              <a:spcAft>
                <a:spcPct val="0"/>
              </a:spcAft>
              <a:buChar char="–"/>
              <a:defRPr sz="4000">
                <a:solidFill>
                  <a:schemeClr val="tx1"/>
                </a:solidFill>
                <a:latin typeface="Times New Roman"/>
                <a:ea typeface="+mn-ea"/>
                <a:cs typeface="Times New Roman"/>
              </a:defRPr>
            </a:lvl2pPr>
            <a:lvl3pPr marL="1624013" indent="-323850" algn="l" rtl="0" eaLnBrk="1" fontAlgn="base" hangingPunct="1">
              <a:spcBef>
                <a:spcPct val="20000"/>
              </a:spcBef>
              <a:spcAft>
                <a:spcPct val="0"/>
              </a:spcAft>
              <a:buChar char="•"/>
              <a:defRPr sz="3400">
                <a:solidFill>
                  <a:schemeClr val="tx1"/>
                </a:solidFill>
                <a:latin typeface="Times New Roman"/>
                <a:ea typeface="+mn-ea"/>
                <a:cs typeface="Times New Roman"/>
              </a:defRPr>
            </a:lvl3pPr>
            <a:lvl4pPr marL="2274888" indent="-323850" algn="l" rtl="0" eaLnBrk="1" fontAlgn="base" hangingPunct="1">
              <a:spcBef>
                <a:spcPct val="20000"/>
              </a:spcBef>
              <a:spcAft>
                <a:spcPct val="0"/>
              </a:spcAft>
              <a:buChar char="–"/>
              <a:defRPr sz="2800">
                <a:solidFill>
                  <a:schemeClr val="tx1"/>
                </a:solidFill>
                <a:latin typeface="Times New Roman"/>
                <a:ea typeface="+mn-ea"/>
                <a:cs typeface="Times New Roman"/>
              </a:defRPr>
            </a:lvl4pPr>
            <a:lvl5pPr marL="2925763" indent="-323850" algn="l" rtl="0" eaLnBrk="1" fontAlgn="base" hangingPunct="1">
              <a:spcBef>
                <a:spcPct val="20000"/>
              </a:spcBef>
              <a:spcAft>
                <a:spcPct val="0"/>
              </a:spcAft>
              <a:buChar char="»"/>
              <a:defRPr sz="2800">
                <a:solidFill>
                  <a:schemeClr val="tx1"/>
                </a:solidFill>
                <a:latin typeface="Times New Roman"/>
                <a:ea typeface="+mn-ea"/>
                <a:cs typeface="Times New Roman"/>
              </a:defRPr>
            </a:lvl5pPr>
            <a:lvl6pPr marL="3576264" indent="-325115" algn="l" rtl="0" eaLnBrk="1" fontAlgn="base" hangingPunct="1">
              <a:spcBef>
                <a:spcPct val="20000"/>
              </a:spcBef>
              <a:spcAft>
                <a:spcPct val="0"/>
              </a:spcAft>
              <a:buChar char="»"/>
              <a:defRPr sz="2800">
                <a:solidFill>
                  <a:schemeClr val="tx1"/>
                </a:solidFill>
                <a:latin typeface="+mn-lt"/>
                <a:ea typeface="+mn-ea"/>
              </a:defRPr>
            </a:lvl6pPr>
            <a:lvl7pPr marL="4226494" indent="-325115" algn="l" rtl="0" eaLnBrk="1" fontAlgn="base" hangingPunct="1">
              <a:spcBef>
                <a:spcPct val="20000"/>
              </a:spcBef>
              <a:spcAft>
                <a:spcPct val="0"/>
              </a:spcAft>
              <a:buChar char="»"/>
              <a:defRPr sz="2800">
                <a:solidFill>
                  <a:schemeClr val="tx1"/>
                </a:solidFill>
                <a:latin typeface="+mn-lt"/>
                <a:ea typeface="+mn-ea"/>
              </a:defRPr>
            </a:lvl7pPr>
            <a:lvl8pPr marL="4876724" indent="-325115" algn="l" rtl="0" eaLnBrk="1" fontAlgn="base" hangingPunct="1">
              <a:spcBef>
                <a:spcPct val="20000"/>
              </a:spcBef>
              <a:spcAft>
                <a:spcPct val="0"/>
              </a:spcAft>
              <a:buChar char="»"/>
              <a:defRPr sz="2800">
                <a:solidFill>
                  <a:schemeClr val="tx1"/>
                </a:solidFill>
                <a:latin typeface="+mn-lt"/>
                <a:ea typeface="+mn-ea"/>
              </a:defRPr>
            </a:lvl8pPr>
            <a:lvl9pPr marL="5526954" indent="-325115" algn="l" rtl="0" eaLnBrk="1" fontAlgn="base" hangingPunct="1">
              <a:spcBef>
                <a:spcPct val="20000"/>
              </a:spcBef>
              <a:spcAft>
                <a:spcPct val="0"/>
              </a:spcAft>
              <a:buChar char="»"/>
              <a:defRPr sz="2800">
                <a:solidFill>
                  <a:schemeClr val="tx1"/>
                </a:solidFill>
                <a:latin typeface="+mn-lt"/>
                <a:ea typeface="+mn-ea"/>
              </a:defRPr>
            </a:lvl9pPr>
          </a:lstStyle>
          <a:p>
            <a:pPr marL="0" indent="0" defTabSz="1300192" fontAlgn="auto">
              <a:spcAft>
                <a:spcPts val="600"/>
              </a:spcAft>
              <a:buFont typeface="Helvetica Neue Light" charset="0"/>
              <a:buNone/>
              <a:defRPr/>
            </a:pPr>
            <a:r>
              <a:rPr lang="en-US" sz="3600" dirty="0" smtClean="0">
                <a:cs typeface="+mn-cs"/>
              </a:rPr>
              <a:t>Combined</a:t>
            </a:r>
            <a:r>
              <a:rPr lang="en-US" sz="3600" dirty="0">
                <a:cs typeface="+mn-cs"/>
              </a:rPr>
              <a:t> </a:t>
            </a:r>
            <a:r>
              <a:rPr lang="en-US" sz="3600" dirty="0" smtClean="0">
                <a:cs typeface="+mn-cs"/>
              </a:rPr>
              <a:t>ceded area:</a:t>
            </a:r>
          </a:p>
          <a:p>
            <a:pPr marL="914400" indent="-450850" defTabSz="1300192" fontAlgn="auto">
              <a:lnSpc>
                <a:spcPct val="90000"/>
              </a:lnSpc>
              <a:spcAft>
                <a:spcPts val="600"/>
              </a:spcAft>
              <a:buClr>
                <a:srgbClr val="531116"/>
              </a:buClr>
              <a:buSzPct val="75000"/>
              <a:buFont typeface="Wingdings" pitchFamily="2" charset="2"/>
              <a:buChar char="Ø"/>
              <a:defRPr/>
            </a:pPr>
            <a:r>
              <a:rPr lang="en-US" sz="3600" dirty="0">
                <a:cs typeface="+mn-cs"/>
              </a:rPr>
              <a:t>66,591 square miles </a:t>
            </a:r>
          </a:p>
          <a:p>
            <a:pPr marL="914400" indent="-450850" defTabSz="1300192" fontAlgn="auto">
              <a:lnSpc>
                <a:spcPct val="90000"/>
              </a:lnSpc>
              <a:spcAft>
                <a:spcPts val="600"/>
              </a:spcAft>
              <a:buClr>
                <a:srgbClr val="531116"/>
              </a:buClr>
              <a:buSzPct val="75000"/>
              <a:buFont typeface="Wingdings" pitchFamily="2" charset="2"/>
              <a:buChar char="Ø"/>
              <a:defRPr/>
            </a:pPr>
            <a:r>
              <a:rPr lang="en-US" sz="3600" dirty="0">
                <a:cs typeface="+mn-cs"/>
              </a:rPr>
              <a:t>More than 25% of the entire Columbia Basin</a:t>
            </a:r>
          </a:p>
          <a:p>
            <a:pPr marL="914400" indent="-450850" defTabSz="1300192" fontAlgn="auto">
              <a:lnSpc>
                <a:spcPct val="90000"/>
              </a:lnSpc>
              <a:spcAft>
                <a:spcPts val="600"/>
              </a:spcAft>
              <a:buClr>
                <a:srgbClr val="531116"/>
              </a:buClr>
              <a:buSzPct val="75000"/>
              <a:buFont typeface="Wingdings" pitchFamily="2" charset="2"/>
              <a:buChar char="Ø"/>
              <a:defRPr/>
            </a:pPr>
            <a:r>
              <a:rPr lang="en-US" sz="3600" dirty="0">
                <a:cs typeface="+mn-cs"/>
              </a:rPr>
              <a:t>55% of the rivers and streams that are still accessible to salmon</a:t>
            </a:r>
          </a:p>
          <a:p>
            <a:pPr marL="914400" indent="-450850" defTabSz="1300192" fontAlgn="auto">
              <a:lnSpc>
                <a:spcPct val="90000"/>
              </a:lnSpc>
              <a:spcAft>
                <a:spcPts val="600"/>
              </a:spcAft>
              <a:buClr>
                <a:srgbClr val="531116"/>
              </a:buClr>
              <a:buSzPct val="75000"/>
              <a:buFont typeface="Wingdings" pitchFamily="2" charset="2"/>
              <a:buChar char="Ø"/>
              <a:defRPr/>
            </a:pPr>
            <a:r>
              <a:rPr lang="en-US" sz="3600" dirty="0">
                <a:cs typeface="+mn-cs"/>
              </a:rPr>
              <a:t>Includes almost all of the salmon habitat above Bonneville Dam</a:t>
            </a:r>
          </a:p>
        </p:txBody>
      </p:sp>
    </p:spTree>
    <p:extLst>
      <p:ext uri="{BB962C8B-B14F-4D97-AF65-F5344CB8AC3E}">
        <p14:creationId xmlns:p14="http://schemas.microsoft.com/office/powerpoint/2010/main" val="3423381646"/>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a:xfrm>
            <a:off x="457200" y="609600"/>
            <a:ext cx="11201400" cy="1828800"/>
          </a:xfrm>
        </p:spPr>
        <p:txBody>
          <a:bodyPr lIns="0" tIns="0" rIns="2539" bIns="0"/>
          <a:lstStyle/>
          <a:p>
            <a:pPr algn="l" eaLnBrk="1" hangingPunct="1">
              <a:buClr>
                <a:srgbClr val="606060"/>
              </a:buClr>
            </a:pPr>
            <a:r>
              <a:rPr lang="en-US" dirty="0">
                <a:latin typeface="Times New Roman" charset="0"/>
                <a:ea typeface="ヒラギノ明朝 ProN W3" charset="0"/>
                <a:cs typeface="ヒラギノ明朝 ProN W3" charset="0"/>
              </a:rPr>
              <a:t>Salmon </a:t>
            </a:r>
            <a:r>
              <a:rPr lang="en-US" dirty="0" smtClean="0">
                <a:latin typeface="Times New Roman" charset="0"/>
                <a:ea typeface="ヒラギノ明朝 ProN W3" charset="0"/>
                <a:cs typeface="ヒラギノ明朝 ProN W3" charset="0"/>
              </a:rPr>
              <a:t>Decline</a:t>
            </a:r>
            <a:r>
              <a:rPr lang="en-US" dirty="0">
                <a:latin typeface="Times New Roman" charset="0"/>
                <a:ea typeface="ヒラギノ明朝 ProN W3" charset="0"/>
                <a:cs typeface="ヒラギノ明朝 ProN W3" charset="0"/>
              </a:rPr>
              <a:t/>
            </a:r>
            <a:br>
              <a:rPr lang="en-US" dirty="0">
                <a:latin typeface="Times New Roman" charset="0"/>
                <a:ea typeface="ヒラギノ明朝 ProN W3" charset="0"/>
                <a:cs typeface="ヒラギノ明朝 ProN W3" charset="0"/>
              </a:rPr>
            </a:br>
            <a:r>
              <a:rPr lang="en-US" sz="3000" dirty="0">
                <a:solidFill>
                  <a:srgbClr val="000000"/>
                </a:solidFill>
                <a:latin typeface="Times New Roman" charset="0"/>
                <a:ea typeface="ヒラギノ明朝 ProN W3" charset="0"/>
                <a:cs typeface="ヒラギノ明朝 ProN W3" charset="0"/>
                <a:sym typeface="Palatino" charset="0"/>
              </a:rPr>
              <a:t>Returning Columbia River salmon (chinook, steelhead, sockeye, </a:t>
            </a:r>
            <a:r>
              <a:rPr lang="en-US" sz="3000" dirty="0" err="1">
                <a:solidFill>
                  <a:srgbClr val="000000"/>
                </a:solidFill>
                <a:latin typeface="Times New Roman" charset="0"/>
                <a:ea typeface="ヒラギノ明朝 ProN W3" charset="0"/>
                <a:cs typeface="ヒラギノ明朝 ProN W3" charset="0"/>
                <a:sym typeface="Palatino" charset="0"/>
              </a:rPr>
              <a:t>coho</a:t>
            </a:r>
            <a:r>
              <a:rPr lang="en-US" sz="3000" dirty="0">
                <a:solidFill>
                  <a:srgbClr val="000000"/>
                </a:solidFill>
                <a:latin typeface="Times New Roman" charset="0"/>
                <a:ea typeface="ヒラギノ明朝 ProN W3" charset="0"/>
                <a:cs typeface="ヒラギノ明朝 ProN W3" charset="0"/>
                <a:sym typeface="Palatino" charset="0"/>
              </a:rPr>
              <a:t>)</a:t>
            </a:r>
          </a:p>
        </p:txBody>
      </p:sp>
      <p:graphicFrame>
        <p:nvGraphicFramePr>
          <p:cNvPr id="19458" name="Object 2"/>
          <p:cNvGraphicFramePr>
            <a:graphicFrameLocks/>
          </p:cNvGraphicFramePr>
          <p:nvPr/>
        </p:nvGraphicFramePr>
        <p:xfrm>
          <a:off x="231775" y="2451100"/>
          <a:ext cx="12195175" cy="6323013"/>
        </p:xfrm>
        <a:graphic>
          <a:graphicData uri="http://schemas.openxmlformats.org/presentationml/2006/ole">
            <mc:AlternateContent xmlns:mc="http://schemas.openxmlformats.org/markup-compatibility/2006">
              <mc:Choice xmlns:v="urn:schemas-microsoft-com:vml" Requires="v">
                <p:oleObj spid="_x0000_s21562" name="Chart" r:id="rId4" imgW="17136812" imgH="8885755" progId="MSGraph.Chart.8">
                  <p:embed/>
                </p:oleObj>
              </mc:Choice>
              <mc:Fallback>
                <p:oleObj name="Chart" r:id="rId4" imgW="17136812" imgH="8885755" progId="MSGraph.Chart.8">
                  <p:embed/>
                  <p:pic>
                    <p:nvPicPr>
                      <p:cNvPr id="0" name="Picture 5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775" y="2451100"/>
                        <a:ext cx="12195175" cy="6323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459" name="Rectangle 3"/>
          <p:cNvSpPr>
            <a:spLocks/>
          </p:cNvSpPr>
          <p:nvPr/>
        </p:nvSpPr>
        <p:spPr bwMode="auto">
          <a:xfrm>
            <a:off x="1587500" y="2971800"/>
            <a:ext cx="4533900" cy="1238250"/>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12700">
                <a:solidFill>
                  <a:srgbClr val="000000"/>
                </a:solidFill>
                <a:miter lim="800000"/>
                <a:headEnd/>
                <a:tailEnd/>
              </a14:hiddenLine>
            </a:ext>
          </a:extLst>
        </p:spPr>
        <p:txBody>
          <a:bodyPr lIns="0" tIns="0" rIns="0" bIns="0" anchor="ctr"/>
          <a:lstStyle/>
          <a:p>
            <a:pPr algn="l"/>
            <a:r>
              <a:rPr lang="en-US" dirty="0">
                <a:solidFill>
                  <a:schemeClr val="tx1"/>
                </a:solidFill>
                <a:latin typeface="Times New Roman" charset="0"/>
                <a:cs typeface="Times New Roman" charset="0"/>
              </a:rPr>
              <a:t>Estimated Average </a:t>
            </a:r>
            <a:r>
              <a:rPr lang="en-US" dirty="0" smtClean="0">
                <a:solidFill>
                  <a:schemeClr val="tx1"/>
                </a:solidFill>
                <a:latin typeface="Times New Roman" charset="0"/>
                <a:cs typeface="Times New Roman" charset="0"/>
              </a:rPr>
              <a:t>17 million</a:t>
            </a:r>
          </a:p>
          <a:p>
            <a:pPr algn="r"/>
            <a:r>
              <a:rPr lang="en-US" dirty="0" smtClean="0">
                <a:solidFill>
                  <a:schemeClr val="tx1"/>
                </a:solidFill>
                <a:latin typeface="Times New Roman" charset="0"/>
                <a:cs typeface="Times New Roman" charset="0"/>
              </a:rPr>
              <a:t>Tribes believe it to be as </a:t>
            </a:r>
          </a:p>
          <a:p>
            <a:pPr algn="r"/>
            <a:r>
              <a:rPr lang="en-US" dirty="0" smtClean="0">
                <a:solidFill>
                  <a:schemeClr val="tx1"/>
                </a:solidFill>
                <a:latin typeface="Times New Roman" charset="0"/>
                <a:cs typeface="Times New Roman" charset="0"/>
              </a:rPr>
              <a:t>high as 34 million</a:t>
            </a:r>
            <a:endParaRPr lang="en-US" dirty="0">
              <a:solidFill>
                <a:schemeClr val="tx1"/>
              </a:solidFill>
              <a:latin typeface="Times New Roman" charset="0"/>
              <a:cs typeface="Times New Roman" charset="0"/>
            </a:endParaRPr>
          </a:p>
        </p:txBody>
      </p:sp>
      <p:sp>
        <p:nvSpPr>
          <p:cNvPr id="19460" name="Rectangle 4"/>
          <p:cNvSpPr>
            <a:spLocks/>
          </p:cNvSpPr>
          <p:nvPr/>
        </p:nvSpPr>
        <p:spPr bwMode="auto">
          <a:xfrm>
            <a:off x="10483850" y="7104063"/>
            <a:ext cx="1539875" cy="460375"/>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12700">
                <a:solidFill>
                  <a:srgbClr val="000000"/>
                </a:solidFill>
                <a:miter lim="800000"/>
                <a:headEnd/>
                <a:tailEnd/>
              </a14:hiddenLine>
            </a:ext>
          </a:extLst>
        </p:spPr>
        <p:txBody>
          <a:bodyPr wrap="none" lIns="0" tIns="0" rIns="0" bIns="0" anchor="ctr">
            <a:spAutoFit/>
          </a:bodyPr>
          <a:lstStyle/>
          <a:p>
            <a:r>
              <a:rPr lang="en-US">
                <a:solidFill>
                  <a:schemeClr val="tx1"/>
                </a:solidFill>
                <a:latin typeface="Times New Roman" charset="0"/>
                <a:cs typeface="Times New Roman" charset="0"/>
              </a:rPr>
              <a:t>1,754,334</a:t>
            </a:r>
          </a:p>
        </p:txBody>
      </p:sp>
      <p:sp>
        <p:nvSpPr>
          <p:cNvPr id="19461" name="Rectangle 5"/>
          <p:cNvSpPr>
            <a:spLocks/>
          </p:cNvSpPr>
          <p:nvPr/>
        </p:nvSpPr>
        <p:spPr bwMode="auto">
          <a:xfrm rot="-5400000">
            <a:off x="-838200" y="5929313"/>
            <a:ext cx="2413000" cy="393700"/>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12700">
                <a:solidFill>
                  <a:srgbClr val="000000"/>
                </a:solidFill>
                <a:miter lim="800000"/>
                <a:headEnd/>
                <a:tailEnd/>
              </a14:hiddenLine>
            </a:ext>
          </a:extLst>
        </p:spPr>
        <p:txBody>
          <a:bodyPr lIns="0" tIns="0" rIns="40639" bIns="0" anchor="ctr"/>
          <a:lstStyle/>
          <a:p>
            <a:pPr>
              <a:spcBef>
                <a:spcPts val="4800"/>
              </a:spcBef>
            </a:pPr>
            <a:r>
              <a:rPr lang="en-US" sz="2600">
                <a:solidFill>
                  <a:srgbClr val="606060"/>
                </a:solidFill>
                <a:latin typeface="Helvetica Neue" charset="0"/>
                <a:cs typeface="Helvetica Neue" charset="0"/>
                <a:sym typeface="Helvetica Neue" charset="0"/>
              </a:rPr>
              <a:t>millions of fish</a:t>
            </a:r>
          </a:p>
        </p:txBody>
      </p:sp>
    </p:spTree>
    <p:extLst>
      <p:ext uri="{BB962C8B-B14F-4D97-AF65-F5344CB8AC3E}">
        <p14:creationId xmlns:p14="http://schemas.microsoft.com/office/powerpoint/2010/main" val="168174353"/>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758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9799" y="0"/>
            <a:ext cx="14427200" cy="9753600"/>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12700">
                <a:solidFill>
                  <a:srgbClr val="000000"/>
                </a:solidFill>
                <a:round/>
                <a:headEnd/>
                <a:tailEnd/>
              </a14:hiddenLine>
            </a:ext>
          </a:extLst>
        </p:spPr>
      </p:pic>
      <p:sp>
        <p:nvSpPr>
          <p:cNvPr id="707586" name="Rectangle 2"/>
          <p:cNvSpPr>
            <a:spLocks/>
          </p:cNvSpPr>
          <p:nvPr/>
        </p:nvSpPr>
        <p:spPr bwMode="auto">
          <a:xfrm>
            <a:off x="3149599" y="-25399"/>
            <a:ext cx="9855201" cy="2768600"/>
          </a:xfrm>
          <a:prstGeom prst="rect">
            <a:avLst/>
          </a:prstGeom>
          <a:solidFill>
            <a:schemeClr val="accent1"/>
          </a:solidFill>
          <a:ln>
            <a:noFill/>
          </a:ln>
          <a:extLst>
            <a:ext uri="{91240B29-F687-4f45-9708-019B960494DF}">
              <a14:hiddenLine xmlns:a14="http://schemas.microsoft.com/office/drawing/2010/main" xmlns="" xmlns:mv="urn:schemas-microsoft-com:mac:vml" xmlns:mc="http://schemas.openxmlformats.org/markup-compatibility/2006" w="12700">
                <a:solidFill>
                  <a:srgbClr val="000000"/>
                </a:solidFill>
                <a:round/>
                <a:headEnd/>
                <a:tailEnd/>
              </a14:hiddenLine>
            </a:ext>
          </a:extLst>
        </p:spPr>
        <p:txBody>
          <a:bodyPr lIns="0" tIns="0" rIns="0" bIns="0"/>
          <a:lstStyle/>
          <a:p>
            <a:endParaRPr lang="en-US"/>
          </a:p>
        </p:txBody>
      </p:sp>
      <p:sp>
        <p:nvSpPr>
          <p:cNvPr id="707587" name="Text Box 3"/>
          <p:cNvSpPr txBox="1">
            <a:spLocks noChangeArrowheads="1"/>
          </p:cNvSpPr>
          <p:nvPr/>
        </p:nvSpPr>
        <p:spPr bwMode="auto">
          <a:xfrm>
            <a:off x="12012613" y="8724900"/>
            <a:ext cx="368300" cy="368300"/>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12700">
                <a:solidFill>
                  <a:srgbClr val="000000"/>
                </a:solidFill>
                <a:miter lim="800000"/>
                <a:headEnd/>
                <a:tailEnd/>
              </a14:hiddenLine>
            </a:ext>
          </a:extLst>
        </p:spPr>
        <p:txBody>
          <a:bodyPr wrap="none" lIns="91435" tIns="45718" rIns="91435" bIns="45718"/>
          <a:lstStyle>
            <a:lvl1pPr eaLnBrk="0" hangingPunct="0">
              <a:defRPr sz="3600">
                <a:solidFill>
                  <a:srgbClr val="CDCBDA"/>
                </a:solidFill>
                <a:latin typeface="Helvetica Neue Light" charset="0"/>
                <a:ea typeface="ヒラギノ角ゴ ProN W3" charset="0"/>
                <a:cs typeface="ヒラギノ角ゴ ProN W3" charset="0"/>
                <a:sym typeface="Helvetica Neue Light" charset="0"/>
              </a:defRPr>
            </a:lvl1pPr>
            <a:lvl2pPr marL="742950" indent="-285750" eaLnBrk="0" hangingPunct="0">
              <a:defRPr sz="3600">
                <a:solidFill>
                  <a:srgbClr val="CDCBDA"/>
                </a:solidFill>
                <a:latin typeface="Helvetica Neue Light" charset="0"/>
                <a:ea typeface="ヒラギノ角ゴ ProN W3" charset="0"/>
                <a:cs typeface="ヒラギノ角ゴ ProN W3" charset="0"/>
                <a:sym typeface="Helvetica Neue Light" charset="0"/>
              </a:defRPr>
            </a:lvl2pPr>
            <a:lvl3pPr marL="1143000" indent="-228600" eaLnBrk="0" hangingPunct="0">
              <a:defRPr sz="3600">
                <a:solidFill>
                  <a:srgbClr val="CDCBDA"/>
                </a:solidFill>
                <a:latin typeface="Helvetica Neue Light" charset="0"/>
                <a:ea typeface="ヒラギノ角ゴ ProN W3" charset="0"/>
                <a:cs typeface="ヒラギノ角ゴ ProN W3" charset="0"/>
                <a:sym typeface="Helvetica Neue Light" charset="0"/>
              </a:defRPr>
            </a:lvl3pPr>
            <a:lvl4pPr marL="1600200" indent="-228600" eaLnBrk="0" hangingPunct="0">
              <a:defRPr sz="3600">
                <a:solidFill>
                  <a:srgbClr val="CDCBDA"/>
                </a:solidFill>
                <a:latin typeface="Helvetica Neue Light" charset="0"/>
                <a:ea typeface="ヒラギノ角ゴ ProN W3" charset="0"/>
                <a:cs typeface="ヒラギノ角ゴ ProN W3" charset="0"/>
                <a:sym typeface="Helvetica Neue Light" charset="0"/>
              </a:defRPr>
            </a:lvl4pPr>
            <a:lvl5pPr marL="2057400" indent="-228600" eaLnBrk="0" hangingPunct="0">
              <a:defRPr sz="3600">
                <a:solidFill>
                  <a:srgbClr val="CDCBDA"/>
                </a:solidFill>
                <a:latin typeface="Helvetica Neue Light" charset="0"/>
                <a:ea typeface="ヒラギノ角ゴ ProN W3" charset="0"/>
                <a:cs typeface="ヒラギノ角ゴ ProN W3" charset="0"/>
                <a:sym typeface="Helvetica Neue Light" charset="0"/>
              </a:defRPr>
            </a:lvl5pPr>
            <a:lvl6pPr marL="2514600" indent="-228600" algn="ctr" eaLnBrk="0" fontAlgn="base" hangingPunct="0">
              <a:spcBef>
                <a:spcPct val="0"/>
              </a:spcBef>
              <a:spcAft>
                <a:spcPct val="0"/>
              </a:spcAft>
              <a:defRPr sz="3600">
                <a:solidFill>
                  <a:srgbClr val="CDCBDA"/>
                </a:solidFill>
                <a:latin typeface="Helvetica Neue Light" charset="0"/>
                <a:ea typeface="ヒラギノ角ゴ ProN W3" charset="0"/>
                <a:cs typeface="ヒラギノ角ゴ ProN W3" charset="0"/>
                <a:sym typeface="Helvetica Neue Light" charset="0"/>
              </a:defRPr>
            </a:lvl6pPr>
            <a:lvl7pPr marL="2971800" indent="-228600" algn="ctr" eaLnBrk="0" fontAlgn="base" hangingPunct="0">
              <a:spcBef>
                <a:spcPct val="0"/>
              </a:spcBef>
              <a:spcAft>
                <a:spcPct val="0"/>
              </a:spcAft>
              <a:defRPr sz="3600">
                <a:solidFill>
                  <a:srgbClr val="CDCBDA"/>
                </a:solidFill>
                <a:latin typeface="Helvetica Neue Light" charset="0"/>
                <a:ea typeface="ヒラギノ角ゴ ProN W3" charset="0"/>
                <a:cs typeface="ヒラギノ角ゴ ProN W3" charset="0"/>
                <a:sym typeface="Helvetica Neue Light" charset="0"/>
              </a:defRPr>
            </a:lvl7pPr>
            <a:lvl8pPr marL="3429000" indent="-228600" algn="ctr" eaLnBrk="0" fontAlgn="base" hangingPunct="0">
              <a:spcBef>
                <a:spcPct val="0"/>
              </a:spcBef>
              <a:spcAft>
                <a:spcPct val="0"/>
              </a:spcAft>
              <a:defRPr sz="3600">
                <a:solidFill>
                  <a:srgbClr val="CDCBDA"/>
                </a:solidFill>
                <a:latin typeface="Helvetica Neue Light" charset="0"/>
                <a:ea typeface="ヒラギノ角ゴ ProN W3" charset="0"/>
                <a:cs typeface="ヒラギノ角ゴ ProN W3" charset="0"/>
                <a:sym typeface="Helvetica Neue Light" charset="0"/>
              </a:defRPr>
            </a:lvl8pPr>
            <a:lvl9pPr marL="3886200" indent="-228600" algn="ctr" eaLnBrk="0" fontAlgn="base" hangingPunct="0">
              <a:spcBef>
                <a:spcPct val="0"/>
              </a:spcBef>
              <a:spcAft>
                <a:spcPct val="0"/>
              </a:spcAft>
              <a:defRPr sz="3600">
                <a:solidFill>
                  <a:srgbClr val="CDCBDA"/>
                </a:solidFill>
                <a:latin typeface="Helvetica Neue Light" charset="0"/>
                <a:ea typeface="ヒラギノ角ゴ ProN W3" charset="0"/>
                <a:cs typeface="ヒラギノ角ゴ ProN W3" charset="0"/>
                <a:sym typeface="Helvetica Neue Light" charset="0"/>
              </a:defRPr>
            </a:lvl9pPr>
          </a:lstStyle>
          <a:p>
            <a:pPr eaLnBrk="1" hangingPunct="1"/>
            <a:endParaRPr lang="en-US" sz="1800">
              <a:solidFill>
                <a:srgbClr val="A4A7B4"/>
              </a:solidFill>
              <a:latin typeface="Helvetica Neue" charset="0"/>
              <a:sym typeface="Helvetica Neue" charset="0"/>
            </a:endParaRPr>
          </a:p>
        </p:txBody>
      </p:sp>
      <p:sp>
        <p:nvSpPr>
          <p:cNvPr id="707588" name="Rectangle 5"/>
          <p:cNvSpPr>
            <a:spLocks noGrp="1" noChangeArrowheads="1"/>
          </p:cNvSpPr>
          <p:nvPr>
            <p:ph type="title"/>
          </p:nvPr>
        </p:nvSpPr>
        <p:spPr>
          <a:xfrm>
            <a:off x="2997199" y="228600"/>
            <a:ext cx="9740900" cy="1841500"/>
          </a:xfrm>
        </p:spPr>
        <p:txBody>
          <a:bodyPr/>
          <a:lstStyle/>
          <a:p>
            <a:pPr eaLnBrk="1" hangingPunct="1"/>
            <a:r>
              <a:rPr lang="en-US" sz="4800" b="1">
                <a:solidFill>
                  <a:srgbClr val="FFFFFF"/>
                </a:solidFill>
                <a:latin typeface="Helvetica Neue" charset="0"/>
                <a:ea typeface="ヒラギノ角ゴ ProN W3" charset="0"/>
                <a:cs typeface="ヒラギノ角ゴ ProN W3" charset="0"/>
                <a:sym typeface="Helvetica Neue" charset="0"/>
              </a:rPr>
              <a:t>Wy-Kan-Ush-Mi Wa-Kish-Wit</a:t>
            </a:r>
            <a:r>
              <a:rPr lang="en-US" sz="6400" b="1">
                <a:solidFill>
                  <a:srgbClr val="FFFFFF"/>
                </a:solidFill>
                <a:latin typeface="Helvetica Neue" charset="0"/>
                <a:ea typeface="ヒラギノ角ゴ ProN W6" charset="0"/>
                <a:cs typeface="ヒラギノ角ゴ ProN W6" charset="0"/>
                <a:sym typeface="Helvetica Neue" charset="0"/>
              </a:rPr>
              <a:t/>
            </a:r>
            <a:br>
              <a:rPr lang="en-US" sz="6400" b="1">
                <a:solidFill>
                  <a:srgbClr val="FFFFFF"/>
                </a:solidFill>
                <a:latin typeface="Helvetica Neue" charset="0"/>
                <a:ea typeface="ヒラギノ角ゴ ProN W6" charset="0"/>
                <a:cs typeface="ヒラギノ角ゴ ProN W6" charset="0"/>
                <a:sym typeface="Helvetica Neue" charset="0"/>
              </a:rPr>
            </a:br>
            <a:r>
              <a:rPr lang="ja-JP" altLang="en-US" sz="3600">
                <a:solidFill>
                  <a:srgbClr val="FFFFFF"/>
                </a:solidFill>
                <a:latin typeface="Helvetica Neue Light" charset="0"/>
                <a:ea typeface="ヒラギノ角ゴ ProN W3" charset="0"/>
                <a:cs typeface="ヒラギノ角ゴ ProN W3" charset="0"/>
              </a:rPr>
              <a:t>“</a:t>
            </a:r>
            <a:r>
              <a:rPr lang="en-US" altLang="ja-JP" sz="3600">
                <a:solidFill>
                  <a:srgbClr val="FFFFFF"/>
                </a:solidFill>
                <a:latin typeface="Helvetica Neue Light" charset="0"/>
                <a:ea typeface="ヒラギノ角ゴ ProN W3" charset="0"/>
                <a:cs typeface="ヒラギノ角ゴ ProN W3" charset="0"/>
              </a:rPr>
              <a:t>Spirit of the Salmon</a:t>
            </a:r>
            <a:r>
              <a:rPr lang="ja-JP" altLang="en-US" sz="3600">
                <a:solidFill>
                  <a:srgbClr val="FFFFFF"/>
                </a:solidFill>
                <a:latin typeface="Helvetica Neue Light" charset="0"/>
                <a:ea typeface="ヒラギノ角ゴ ProN W3" charset="0"/>
                <a:cs typeface="ヒラギノ角ゴ ProN W3" charset="0"/>
              </a:rPr>
              <a:t>”</a:t>
            </a:r>
            <a:r>
              <a:rPr lang="en-US" altLang="ja-JP" sz="3600">
                <a:solidFill>
                  <a:srgbClr val="FFFFFF"/>
                </a:solidFill>
                <a:latin typeface="Helvetica Neue Light" charset="0"/>
                <a:ea typeface="ヒラギノ角ゴ ProN W3" charset="0"/>
                <a:cs typeface="ヒラギノ角ゴ ProN W3" charset="0"/>
              </a:rPr>
              <a:t> - 1995</a:t>
            </a:r>
            <a:br>
              <a:rPr lang="en-US" altLang="ja-JP" sz="3600">
                <a:solidFill>
                  <a:srgbClr val="FFFFFF"/>
                </a:solidFill>
                <a:latin typeface="Helvetica Neue Light" charset="0"/>
                <a:ea typeface="ヒラギノ角ゴ ProN W3" charset="0"/>
                <a:cs typeface="ヒラギノ角ゴ ProN W3" charset="0"/>
              </a:rPr>
            </a:br>
            <a:endParaRPr lang="en-US" sz="3600">
              <a:solidFill>
                <a:srgbClr val="FFFFFF"/>
              </a:solidFill>
              <a:latin typeface="Helvetica Neue Light" charset="0"/>
              <a:ea typeface="ヒラギノ角ゴ ProN W3" charset="0"/>
              <a:cs typeface="ヒラギノ角ゴ ProN W3" charset="0"/>
            </a:endParaRPr>
          </a:p>
        </p:txBody>
      </p:sp>
      <p:sp>
        <p:nvSpPr>
          <p:cNvPr id="707589" name="Rectangle 7"/>
          <p:cNvSpPr>
            <a:spLocks/>
          </p:cNvSpPr>
          <p:nvPr/>
        </p:nvSpPr>
        <p:spPr bwMode="auto">
          <a:xfrm>
            <a:off x="3251200" y="2032001"/>
            <a:ext cx="9728201" cy="546101"/>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12700">
                <a:solidFill>
                  <a:srgbClr val="000000"/>
                </a:solidFill>
                <a:miter lim="800000"/>
                <a:headEnd/>
                <a:tailEnd/>
              </a14:hiddenLine>
            </a:ext>
          </a:extLst>
        </p:spPr>
        <p:txBody>
          <a:bodyPr lIns="0" tIns="0" rIns="0" bIns="0" anchor="ctr"/>
          <a:lstStyle/>
          <a:p>
            <a:r>
              <a:rPr lang="en-US" b="1">
                <a:solidFill>
                  <a:srgbClr val="2D323E"/>
                </a:solidFill>
                <a:latin typeface="Helvetica Neue" charset="0"/>
                <a:sym typeface="Helvetica Neue" charset="0"/>
              </a:rPr>
              <a:t>Goal of 4 million salmon returning by 2020</a:t>
            </a:r>
          </a:p>
        </p:txBody>
      </p:sp>
      <p:sp>
        <p:nvSpPr>
          <p:cNvPr id="707590" name="Rectangle 8"/>
          <p:cNvSpPr>
            <a:spLocks/>
          </p:cNvSpPr>
          <p:nvPr/>
        </p:nvSpPr>
        <p:spPr bwMode="auto">
          <a:xfrm>
            <a:off x="7442200" y="1562101"/>
            <a:ext cx="5435600" cy="355600"/>
          </a:xfrm>
          <a:prstGeom prst="rect">
            <a:avLst/>
          </a:prstGeom>
          <a:noFill/>
          <a:ln>
            <a:noFill/>
          </a:ln>
          <a:extLst>
            <a:ext uri="{909E8E84-426E-40dd-AFC4-6F175D3DCCD1}">
              <a14:hiddenFill xmlns:a14="http://schemas.microsoft.com/office/drawing/2010/main" xmlns="" xmlns:mv="urn:schemas-microsoft-com:mac:vml" xmlns:mc="http://schemas.openxmlformats.org/markup-compatibility/2006">
                <a:solidFill>
                  <a:srgbClr val="FFFFFF"/>
                </a:solidFill>
              </a14:hiddenFill>
            </a:ext>
            <a:ext uri="{91240B29-F687-4f45-9708-019B960494DF}">
              <a14:hiddenLine xmlns:a14="http://schemas.microsoft.com/office/drawing/2010/main" xmlns="" xmlns:mv="urn:schemas-microsoft-com:mac:vml" xmlns:mc="http://schemas.openxmlformats.org/markup-compatibility/2006" w="9525">
                <a:solidFill>
                  <a:srgbClr val="000000"/>
                </a:solidFill>
                <a:miter lim="800000"/>
                <a:headEnd/>
                <a:tailEnd/>
              </a14:hiddenLine>
            </a:ext>
          </a:extLst>
        </p:spPr>
        <p:txBody>
          <a:bodyPr lIns="0" tIns="0" rIns="40637" bIns="0"/>
          <a:lstStyle/>
          <a:p>
            <a:pPr marL="39686"/>
            <a:endParaRPr lang="en-US" sz="2400" i="1">
              <a:solidFill>
                <a:srgbClr val="C00000"/>
              </a:solidFill>
            </a:endParaRPr>
          </a:p>
        </p:txBody>
      </p:sp>
    </p:spTree>
    <p:extLst>
      <p:ext uri="{BB962C8B-B14F-4D97-AF65-F5344CB8AC3E}">
        <p14:creationId xmlns:p14="http://schemas.microsoft.com/office/powerpoint/2010/main" val="648592132"/>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ctrTitle"/>
          </p:nvPr>
        </p:nvSpPr>
        <p:spPr>
          <a:xfrm>
            <a:off x="975360" y="609600"/>
            <a:ext cx="11054080" cy="1666240"/>
          </a:xfrm>
        </p:spPr>
        <p:txBody>
          <a:bodyPr/>
          <a:lstStyle/>
          <a:p>
            <a:r>
              <a:rPr lang="en-US" sz="4600" b="1" dirty="0">
                <a:solidFill>
                  <a:schemeClr val="tx1"/>
                </a:solidFill>
                <a:latin typeface="Garamond" charset="0"/>
              </a:rPr>
              <a:t>Climate Change, Snowpack, Stream Flow, and Water Temperature on Tribal Lands</a:t>
            </a:r>
            <a:br>
              <a:rPr lang="en-US" sz="4600" b="1" dirty="0">
                <a:solidFill>
                  <a:schemeClr val="tx1"/>
                </a:solidFill>
                <a:latin typeface="Garamond" charset="0"/>
              </a:rPr>
            </a:br>
            <a:endParaRPr lang="en-US" sz="4600" b="1" dirty="0">
              <a:solidFill>
                <a:schemeClr val="tx1"/>
              </a:solidFill>
              <a:latin typeface="Garamond" charset="0"/>
            </a:endParaRPr>
          </a:p>
        </p:txBody>
      </p:sp>
      <p:sp>
        <p:nvSpPr>
          <p:cNvPr id="24579" name="Rectangle 3"/>
          <p:cNvSpPr>
            <a:spLocks noGrp="1" noChangeArrowheads="1"/>
          </p:cNvSpPr>
          <p:nvPr>
            <p:ph type="subTitle" idx="1"/>
          </p:nvPr>
        </p:nvSpPr>
        <p:spPr>
          <a:xfrm>
            <a:off x="1950720" y="8236373"/>
            <a:ext cx="9211733" cy="1192107"/>
          </a:xfrm>
        </p:spPr>
        <p:txBody>
          <a:bodyPr/>
          <a:lstStyle/>
          <a:p>
            <a:pPr>
              <a:lnSpc>
                <a:spcPct val="90000"/>
              </a:lnSpc>
            </a:pPr>
            <a:endParaRPr lang="en-US" sz="2600" dirty="0">
              <a:solidFill>
                <a:schemeClr val="bg1"/>
              </a:solidFill>
              <a:latin typeface="Garamond" charset="0"/>
            </a:endParaRPr>
          </a:p>
        </p:txBody>
      </p:sp>
      <p:pic>
        <p:nvPicPr>
          <p:cNvPr id="2" name="Picture 1" descr="glacier1.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92200" y="2514600"/>
            <a:ext cx="10210800" cy="6553200"/>
          </a:xfrm>
          <a:prstGeom prst="rect">
            <a:avLst/>
          </a:prstGeom>
        </p:spPr>
      </p:pic>
    </p:spTree>
    <p:extLst>
      <p:ext uri="{BB962C8B-B14F-4D97-AF65-F5344CB8AC3E}">
        <p14:creationId xmlns:p14="http://schemas.microsoft.com/office/powerpoint/2010/main" val="925536804"/>
      </p:ext>
    </p:extLst>
  </p:cSld>
  <p:clrMapOvr>
    <a:masterClrMapping/>
  </p:clrMapOvr>
  <p:timing>
    <p:tnLst>
      <p:par>
        <p:cTn id="1" dur="indefinite" restart="never" nodeType="tmRoot"/>
      </p:par>
    </p:tnLst>
  </p:timing>
</p:sld>
</file>

<file path=ppt/theme/theme1.xml><?xml version="1.0" encoding="utf-8"?>
<a:theme xmlns:a="http://schemas.openxmlformats.org/drawingml/2006/main" name="2013 05 11 Lumley LCEP Summit CRT-j5c">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78C89630A6C4846ADA0BD25D00FE65C" ma:contentTypeVersion="7" ma:contentTypeDescription="Create a new document." ma:contentTypeScope="" ma:versionID="32dc13616177477f21a8652ac70b23a8">
  <xsd:schema xmlns:xsd="http://www.w3.org/2001/XMLSchema" xmlns:xs="http://www.w3.org/2001/XMLSchema" xmlns:p="http://schemas.microsoft.com/office/2006/metadata/properties" xmlns:ns2="5bcb021d-39f9-4bc2-8c89-a74bfaaa0c2e" targetNamespace="http://schemas.microsoft.com/office/2006/metadata/properties" ma:root="true" ma:fieldsID="cc30942dde0ed23e2cdbea14725327e2" ns2:_="">
    <xsd:import namespace="5bcb021d-39f9-4bc2-8c89-a74bfaaa0c2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cb021d-39f9-4bc2-8c89-a74bfaaa0c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F6B012C-633E-4E14-8499-E15710DB99F6}"/>
</file>

<file path=customXml/itemProps2.xml><?xml version="1.0" encoding="utf-8"?>
<ds:datastoreItem xmlns:ds="http://schemas.openxmlformats.org/officeDocument/2006/customXml" ds:itemID="{26691BC2-AFC3-4EA7-AF37-72390F0E258F}"/>
</file>

<file path=customXml/itemProps3.xml><?xml version="1.0" encoding="utf-8"?>
<ds:datastoreItem xmlns:ds="http://schemas.openxmlformats.org/officeDocument/2006/customXml" ds:itemID="{FD55977E-75C8-4BD6-9481-C3DAE239AD70}"/>
</file>

<file path=docProps/app.xml><?xml version="1.0" encoding="utf-8"?>
<Properties xmlns="http://schemas.openxmlformats.org/officeDocument/2006/extended-properties" xmlns:vt="http://schemas.openxmlformats.org/officeDocument/2006/docPropsVTypes">
  <Template/>
  <TotalTime>3828</TotalTime>
  <Pages>0</Pages>
  <Words>2758</Words>
  <Characters>0</Characters>
  <Application>Microsoft Office PowerPoint</Application>
  <PresentationFormat>Custom</PresentationFormat>
  <Lines>0</Lines>
  <Paragraphs>305</Paragraphs>
  <Slides>59</Slides>
  <Notes>30</Notes>
  <HiddenSlides>0</HiddenSlides>
  <MMClips>0</MMClips>
  <ScaleCrop>false</ScaleCrop>
  <HeadingPairs>
    <vt:vector size="8" baseType="variant">
      <vt:variant>
        <vt:lpstr>Fonts Used</vt:lpstr>
      </vt:variant>
      <vt:variant>
        <vt:i4>16</vt:i4>
      </vt:variant>
      <vt:variant>
        <vt:lpstr>Theme</vt:lpstr>
      </vt:variant>
      <vt:variant>
        <vt:i4>1</vt:i4>
      </vt:variant>
      <vt:variant>
        <vt:lpstr>Embedded OLE Servers</vt:lpstr>
      </vt:variant>
      <vt:variant>
        <vt:i4>3</vt:i4>
      </vt:variant>
      <vt:variant>
        <vt:lpstr>Slide Titles</vt:lpstr>
      </vt:variant>
      <vt:variant>
        <vt:i4>59</vt:i4>
      </vt:variant>
    </vt:vector>
  </HeadingPairs>
  <TitlesOfParts>
    <vt:vector size="79" baseType="lpstr">
      <vt:lpstr>ＭＳ Ｐゴシック</vt:lpstr>
      <vt:lpstr>ＭＳ Ｐゴシック</vt:lpstr>
      <vt:lpstr>Arial</vt:lpstr>
      <vt:lpstr>Calibri</vt:lpstr>
      <vt:lpstr>Candara</vt:lpstr>
      <vt:lpstr>Garamond</vt:lpstr>
      <vt:lpstr>Helvetica Neue</vt:lpstr>
      <vt:lpstr>Helvetica Neue Light</vt:lpstr>
      <vt:lpstr>Palatino</vt:lpstr>
      <vt:lpstr>Times New Roman</vt:lpstr>
      <vt:lpstr>Wingdings</vt:lpstr>
      <vt:lpstr>Zapf Dingbats</vt:lpstr>
      <vt:lpstr>ヒラギノ明朝 ProN W3</vt:lpstr>
      <vt:lpstr>ヒラギノ明朝 ProN W6</vt:lpstr>
      <vt:lpstr>ヒラギノ角ゴ ProN W3</vt:lpstr>
      <vt:lpstr>ヒラギノ角ゴ ProN W6</vt:lpstr>
      <vt:lpstr>2013 05 11 Lumley LCEP Summit CRT-j5c</vt:lpstr>
      <vt:lpstr>Chart</vt:lpstr>
      <vt:lpstr>CorelDRAW</vt:lpstr>
      <vt:lpstr>Worksheet</vt:lpstr>
      <vt:lpstr>Climate Change Impacts on Columbia River Treaty Tribal Resources  Columbia River Inter-Tribal Fish Commission</vt:lpstr>
      <vt:lpstr>First Foods</vt:lpstr>
      <vt:lpstr>PowerPoint Presentation</vt:lpstr>
      <vt:lpstr>                     CRITFC                    Mission Statement</vt:lpstr>
      <vt:lpstr>Columbia River Basin</vt:lpstr>
      <vt:lpstr>Four Tribes’ Ceded Lands</vt:lpstr>
      <vt:lpstr>Salmon Decline Returning Columbia River salmon (chinook, steelhead, sockeye, coho)</vt:lpstr>
      <vt:lpstr>Wy-Kan-Ush-Mi Wa-Kish-Wit “Spirit of the Salmon” - 1995 </vt:lpstr>
      <vt:lpstr>Climate Change, Snowpack, Stream Flow, and Water Temperature on Tribal Lands </vt:lpstr>
      <vt:lpstr>Temperature Difference from 1950-1999 average (from Rupp 2014)</vt:lpstr>
      <vt:lpstr>PowerPoint Presentation</vt:lpstr>
      <vt:lpstr>PowerPoint Presentation</vt:lpstr>
      <vt:lpstr>Yakima River, WA</vt:lpstr>
      <vt:lpstr>PowerPoint Presentation</vt:lpstr>
      <vt:lpstr>PowerPoint Presentation</vt:lpstr>
      <vt:lpstr>Tributary Effects on Salmon and Steelhead:</vt:lpstr>
      <vt:lpstr>Water Temperature Modeling for Future Climate Change Scenarios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Climate Change Impacts in the PNW</vt:lpstr>
      <vt:lpstr> Identify and Assess Climate Change Impacts on Tribal First Foods</vt:lpstr>
      <vt:lpstr>Develop Information and Tools  to Assess Climate Change  and Other River Use Impacts on First Foods  </vt:lpstr>
      <vt:lpstr>2014 International Columbia Basin Climate and Hydrology Assessment Workshop</vt:lpstr>
      <vt:lpstr> CRITFC Information System Model (CIS)</vt:lpstr>
      <vt:lpstr>Columbia River Basin </vt:lpstr>
      <vt:lpstr>CIS Model Input Data</vt:lpstr>
      <vt:lpstr>Climate Data Processing Into CIS</vt:lpstr>
      <vt:lpstr>PowerPoint Presentation</vt:lpstr>
      <vt:lpstr>Fish Survival Relationships for Fish Survival Submodel  (from McCann 2011)</vt:lpstr>
      <vt:lpstr>CIS Model Outputs</vt:lpstr>
      <vt:lpstr>PowerPoint Presentation</vt:lpstr>
      <vt:lpstr>PowerPoint Presentation</vt:lpstr>
      <vt:lpstr>PowerPoint Presentation</vt:lpstr>
      <vt:lpstr>PowerPoint Presentation</vt:lpstr>
      <vt:lpstr>PowerPoint Presentation</vt:lpstr>
      <vt:lpstr>CIS Projection of 2040 Dry Future Climate Scenario vs Current River Operations</vt:lpstr>
      <vt:lpstr>PowerPoint Presentation</vt:lpstr>
      <vt:lpstr>CIS- Next Steps</vt:lpstr>
      <vt:lpstr>PowerPoint Presentation</vt:lpstr>
      <vt:lpstr>U.S. Coalition of 15 Basin Tribes Advocate Ecosystem Management in Columbia River Treaty</vt:lpstr>
      <vt:lpstr>PowerPoint Presentation</vt:lpstr>
      <vt:lpstr>Columbia River Treaty (CRT) Climate Modeling Outflows – 20% High Yrs (Two CC scenarios compared to current condition)</vt:lpstr>
      <vt:lpstr>CRT CIS MODELING: PRIEST RAPIDS FCRPS Salmon BiOp Flow Objective- 20% Low Wyrs</vt:lpstr>
      <vt:lpstr>CRITFC Climate Change Project Objectives</vt:lpstr>
      <vt:lpstr>CRITFC Climate Change Project Objectives</vt:lpstr>
      <vt:lpstr>Next Steps</vt:lpstr>
      <vt:lpstr>Possible Mainstem Adaptation Strategy: Selective Water Withdrawal for River Temperature Control (Dworshak and Round Butte Dams</vt:lpstr>
      <vt:lpstr> Contact Information: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CRITFC</dc:title>
  <dc:subject/>
  <dc:creator>David Graves</dc:creator>
  <cp:keywords/>
  <dc:description/>
  <cp:lastModifiedBy>Susan Rose Wotkyns</cp:lastModifiedBy>
  <cp:revision>296</cp:revision>
  <cp:lastPrinted>2015-02-17T17:15:30Z</cp:lastPrinted>
  <dcterms:created xsi:type="dcterms:W3CDTF">2015-02-23T03:22:26Z</dcterms:created>
  <dcterms:modified xsi:type="dcterms:W3CDTF">2015-02-23T16:42:19Z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0x010100B78C89630A6C4846ADA0BD25D00FE65C</vt:lpwstr>
  </property>
</Properties>
</file>