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3" r:id="rId1"/>
  </p:sldMasterIdLst>
  <p:sldIdLst>
    <p:sldId id="277" r:id="rId2"/>
    <p:sldId id="290" r:id="rId3"/>
    <p:sldId id="258" r:id="rId4"/>
    <p:sldId id="272" r:id="rId5"/>
    <p:sldId id="271" r:id="rId6"/>
    <p:sldId id="273" r:id="rId7"/>
    <p:sldId id="259" r:id="rId8"/>
    <p:sldId id="269" r:id="rId9"/>
    <p:sldId id="267" r:id="rId10"/>
    <p:sldId id="260" r:id="rId11"/>
    <p:sldId id="276" r:id="rId12"/>
    <p:sldId id="275" r:id="rId13"/>
    <p:sldId id="278" r:id="rId14"/>
    <p:sldId id="289" r:id="rId15"/>
    <p:sldId id="284" r:id="rId16"/>
    <p:sldId id="285" r:id="rId17"/>
    <p:sldId id="283" r:id="rId18"/>
    <p:sldId id="279" r:id="rId19"/>
    <p:sldId id="281" r:id="rId20"/>
    <p:sldId id="291" r:id="rId21"/>
    <p:sldId id="28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8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Red Lake Casino Load Curve on July 26, 2015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3707428337645312E-2"/>
          <c:y val="7.8759259259259265E-2"/>
          <c:w val="0.95170923952516084"/>
          <c:h val="0.84147521143190429"/>
        </c:manualLayout>
      </c:layout>
      <c:lineChart>
        <c:grouping val="standard"/>
        <c:varyColors val="0"/>
        <c:ser>
          <c:idx val="1"/>
          <c:order val="0"/>
          <c:tx>
            <c:v>Daily Load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'[RedLakeCasinoMeterData Jan 2015 thru Mar 2016.xlsx]X754 Seven Clans Casino'!$E$19734:$E$19829</c:f>
              <c:numCache>
                <c:formatCode>0.0</c:formatCode>
                <c:ptCount val="96"/>
                <c:pt idx="0">
                  <c:v>321</c:v>
                </c:pt>
                <c:pt idx="1">
                  <c:v>327.96</c:v>
                </c:pt>
                <c:pt idx="2">
                  <c:v>321</c:v>
                </c:pt>
                <c:pt idx="3">
                  <c:v>319.08000000000004</c:v>
                </c:pt>
                <c:pt idx="4">
                  <c:v>338.28</c:v>
                </c:pt>
                <c:pt idx="5">
                  <c:v>323.64</c:v>
                </c:pt>
                <c:pt idx="6">
                  <c:v>314.15999999999997</c:v>
                </c:pt>
                <c:pt idx="7">
                  <c:v>312.35999999999996</c:v>
                </c:pt>
                <c:pt idx="8">
                  <c:v>306.96000000000004</c:v>
                </c:pt>
                <c:pt idx="9">
                  <c:v>307.68</c:v>
                </c:pt>
                <c:pt idx="10">
                  <c:v>321.24</c:v>
                </c:pt>
                <c:pt idx="11">
                  <c:v>304.44</c:v>
                </c:pt>
                <c:pt idx="12">
                  <c:v>304.08000000000004</c:v>
                </c:pt>
                <c:pt idx="13">
                  <c:v>298.68</c:v>
                </c:pt>
                <c:pt idx="14">
                  <c:v>277.44</c:v>
                </c:pt>
                <c:pt idx="15">
                  <c:v>294.36</c:v>
                </c:pt>
                <c:pt idx="16">
                  <c:v>286.32</c:v>
                </c:pt>
                <c:pt idx="17">
                  <c:v>287.16000000000003</c:v>
                </c:pt>
                <c:pt idx="18">
                  <c:v>293.64</c:v>
                </c:pt>
                <c:pt idx="19">
                  <c:v>287.52</c:v>
                </c:pt>
                <c:pt idx="20">
                  <c:v>288.48</c:v>
                </c:pt>
                <c:pt idx="21">
                  <c:v>291.24</c:v>
                </c:pt>
                <c:pt idx="22">
                  <c:v>282.72000000000003</c:v>
                </c:pt>
                <c:pt idx="23">
                  <c:v>289.2</c:v>
                </c:pt>
                <c:pt idx="24">
                  <c:v>297.24</c:v>
                </c:pt>
                <c:pt idx="25">
                  <c:v>297.95999999999998</c:v>
                </c:pt>
                <c:pt idx="26">
                  <c:v>276.12</c:v>
                </c:pt>
                <c:pt idx="27">
                  <c:v>286.68</c:v>
                </c:pt>
                <c:pt idx="28">
                  <c:v>280.08</c:v>
                </c:pt>
                <c:pt idx="29">
                  <c:v>281.52</c:v>
                </c:pt>
                <c:pt idx="30">
                  <c:v>287.76</c:v>
                </c:pt>
                <c:pt idx="31">
                  <c:v>291.12</c:v>
                </c:pt>
                <c:pt idx="32">
                  <c:v>296.52</c:v>
                </c:pt>
                <c:pt idx="33">
                  <c:v>317.76</c:v>
                </c:pt>
                <c:pt idx="34">
                  <c:v>329.64</c:v>
                </c:pt>
                <c:pt idx="35">
                  <c:v>314.76</c:v>
                </c:pt>
                <c:pt idx="36">
                  <c:v>321.24</c:v>
                </c:pt>
                <c:pt idx="37">
                  <c:v>335.76</c:v>
                </c:pt>
                <c:pt idx="38">
                  <c:v>347.88</c:v>
                </c:pt>
                <c:pt idx="39">
                  <c:v>364.8</c:v>
                </c:pt>
                <c:pt idx="40">
                  <c:v>361.08</c:v>
                </c:pt>
                <c:pt idx="41">
                  <c:v>358.08</c:v>
                </c:pt>
                <c:pt idx="42">
                  <c:v>375</c:v>
                </c:pt>
                <c:pt idx="43">
                  <c:v>373.44</c:v>
                </c:pt>
                <c:pt idx="44">
                  <c:v>373.2</c:v>
                </c:pt>
                <c:pt idx="45">
                  <c:v>379.92</c:v>
                </c:pt>
                <c:pt idx="46">
                  <c:v>388.32</c:v>
                </c:pt>
                <c:pt idx="47">
                  <c:v>385.2</c:v>
                </c:pt>
                <c:pt idx="48">
                  <c:v>384.6</c:v>
                </c:pt>
                <c:pt idx="49">
                  <c:v>383.28000000000003</c:v>
                </c:pt>
                <c:pt idx="50">
                  <c:v>382.8</c:v>
                </c:pt>
                <c:pt idx="51">
                  <c:v>389.76</c:v>
                </c:pt>
                <c:pt idx="52">
                  <c:v>390.35999999999996</c:v>
                </c:pt>
                <c:pt idx="53">
                  <c:v>391.44</c:v>
                </c:pt>
                <c:pt idx="54">
                  <c:v>393.84</c:v>
                </c:pt>
                <c:pt idx="55">
                  <c:v>393.24</c:v>
                </c:pt>
                <c:pt idx="56">
                  <c:v>393.6</c:v>
                </c:pt>
                <c:pt idx="57">
                  <c:v>394.68</c:v>
                </c:pt>
                <c:pt idx="58">
                  <c:v>408.00000000000006</c:v>
                </c:pt>
                <c:pt idx="59">
                  <c:v>405.47999999999996</c:v>
                </c:pt>
                <c:pt idx="60">
                  <c:v>396.72</c:v>
                </c:pt>
                <c:pt idx="61">
                  <c:v>385.68</c:v>
                </c:pt>
                <c:pt idx="62">
                  <c:v>401.40000000000003</c:v>
                </c:pt>
                <c:pt idx="63">
                  <c:v>388.92</c:v>
                </c:pt>
                <c:pt idx="64">
                  <c:v>396</c:v>
                </c:pt>
                <c:pt idx="65">
                  <c:v>397.56</c:v>
                </c:pt>
                <c:pt idx="66">
                  <c:v>381.84</c:v>
                </c:pt>
                <c:pt idx="67">
                  <c:v>389.28000000000003</c:v>
                </c:pt>
                <c:pt idx="68">
                  <c:v>392.40000000000003</c:v>
                </c:pt>
                <c:pt idx="69">
                  <c:v>390.6</c:v>
                </c:pt>
                <c:pt idx="70">
                  <c:v>393.84</c:v>
                </c:pt>
                <c:pt idx="71">
                  <c:v>402.6</c:v>
                </c:pt>
                <c:pt idx="72">
                  <c:v>387</c:v>
                </c:pt>
                <c:pt idx="73">
                  <c:v>383.52</c:v>
                </c:pt>
                <c:pt idx="74">
                  <c:v>373.32</c:v>
                </c:pt>
                <c:pt idx="75">
                  <c:v>381.12</c:v>
                </c:pt>
                <c:pt idx="76">
                  <c:v>389.76</c:v>
                </c:pt>
                <c:pt idx="77">
                  <c:v>377.52</c:v>
                </c:pt>
                <c:pt idx="78">
                  <c:v>367.08</c:v>
                </c:pt>
                <c:pt idx="79">
                  <c:v>368.76000000000005</c:v>
                </c:pt>
                <c:pt idx="80">
                  <c:v>375.36</c:v>
                </c:pt>
                <c:pt idx="81">
                  <c:v>353.76</c:v>
                </c:pt>
                <c:pt idx="82">
                  <c:v>359.76</c:v>
                </c:pt>
                <c:pt idx="83">
                  <c:v>354.48</c:v>
                </c:pt>
                <c:pt idx="84">
                  <c:v>366.24</c:v>
                </c:pt>
                <c:pt idx="85">
                  <c:v>370.56</c:v>
                </c:pt>
                <c:pt idx="86">
                  <c:v>366.48</c:v>
                </c:pt>
                <c:pt idx="87">
                  <c:v>373.8</c:v>
                </c:pt>
                <c:pt idx="88">
                  <c:v>356.16</c:v>
                </c:pt>
                <c:pt idx="89">
                  <c:v>348.36</c:v>
                </c:pt>
                <c:pt idx="90">
                  <c:v>348.12</c:v>
                </c:pt>
                <c:pt idx="91">
                  <c:v>339.96</c:v>
                </c:pt>
                <c:pt idx="92">
                  <c:v>338.64</c:v>
                </c:pt>
                <c:pt idx="93">
                  <c:v>331.67999999999995</c:v>
                </c:pt>
                <c:pt idx="94">
                  <c:v>327.72</c:v>
                </c:pt>
                <c:pt idx="95">
                  <c:v>327.47999999999996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A9-4818-A8BC-0E3685EB9C36}"/>
            </c:ext>
          </c:extLst>
        </c:ser>
        <c:ser>
          <c:idx val="2"/>
          <c:order val="1"/>
          <c:tx>
            <c:v>Daily Solar</c:v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'[RedLakeCasinoMeterData Jan 2015 thru Mar 2016.xlsx]X754 Seven Clans Casino'!$F$19734:$F$19829</c:f>
              <c:numCache>
                <c:formatCode>General</c:formatCode>
                <c:ptCount val="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10</c:v>
                </c:pt>
                <c:pt idx="32">
                  <c:v>15</c:v>
                </c:pt>
                <c:pt idx="33">
                  <c:v>28</c:v>
                </c:pt>
                <c:pt idx="34">
                  <c:v>49</c:v>
                </c:pt>
                <c:pt idx="35">
                  <c:v>65</c:v>
                </c:pt>
                <c:pt idx="36">
                  <c:v>82</c:v>
                </c:pt>
                <c:pt idx="37">
                  <c:v>97</c:v>
                </c:pt>
                <c:pt idx="38">
                  <c:v>126</c:v>
                </c:pt>
                <c:pt idx="39">
                  <c:v>160</c:v>
                </c:pt>
                <c:pt idx="40">
                  <c:v>182</c:v>
                </c:pt>
                <c:pt idx="41">
                  <c:v>210</c:v>
                </c:pt>
                <c:pt idx="42">
                  <c:v>242</c:v>
                </c:pt>
                <c:pt idx="43">
                  <c:v>260</c:v>
                </c:pt>
                <c:pt idx="44">
                  <c:v>282</c:v>
                </c:pt>
                <c:pt idx="45">
                  <c:v>310</c:v>
                </c:pt>
                <c:pt idx="46">
                  <c:v>340</c:v>
                </c:pt>
                <c:pt idx="47">
                  <c:v>355</c:v>
                </c:pt>
                <c:pt idx="48">
                  <c:v>370</c:v>
                </c:pt>
                <c:pt idx="49">
                  <c:v>380</c:v>
                </c:pt>
                <c:pt idx="50">
                  <c:v>385</c:v>
                </c:pt>
                <c:pt idx="51">
                  <c:v>395</c:v>
                </c:pt>
                <c:pt idx="52">
                  <c:v>400</c:v>
                </c:pt>
                <c:pt idx="53">
                  <c:v>405</c:v>
                </c:pt>
                <c:pt idx="54">
                  <c:v>406</c:v>
                </c:pt>
                <c:pt idx="55">
                  <c:v>405</c:v>
                </c:pt>
                <c:pt idx="56">
                  <c:v>397</c:v>
                </c:pt>
                <c:pt idx="57">
                  <c:v>392</c:v>
                </c:pt>
                <c:pt idx="58">
                  <c:v>382</c:v>
                </c:pt>
                <c:pt idx="59">
                  <c:v>372</c:v>
                </c:pt>
                <c:pt idx="60">
                  <c:v>358</c:v>
                </c:pt>
                <c:pt idx="61">
                  <c:v>344</c:v>
                </c:pt>
                <c:pt idx="62">
                  <c:v>320</c:v>
                </c:pt>
                <c:pt idx="63">
                  <c:v>295</c:v>
                </c:pt>
                <c:pt idx="64">
                  <c:v>262</c:v>
                </c:pt>
                <c:pt idx="65">
                  <c:v>244</c:v>
                </c:pt>
                <c:pt idx="66">
                  <c:v>216</c:v>
                </c:pt>
                <c:pt idx="67">
                  <c:v>187</c:v>
                </c:pt>
                <c:pt idx="68">
                  <c:v>166</c:v>
                </c:pt>
                <c:pt idx="69">
                  <c:v>143</c:v>
                </c:pt>
                <c:pt idx="70">
                  <c:v>121</c:v>
                </c:pt>
                <c:pt idx="71">
                  <c:v>103</c:v>
                </c:pt>
                <c:pt idx="72">
                  <c:v>88</c:v>
                </c:pt>
                <c:pt idx="73">
                  <c:v>72</c:v>
                </c:pt>
                <c:pt idx="74">
                  <c:v>54</c:v>
                </c:pt>
                <c:pt idx="75">
                  <c:v>45</c:v>
                </c:pt>
                <c:pt idx="76">
                  <c:v>30</c:v>
                </c:pt>
                <c:pt idx="77">
                  <c:v>22</c:v>
                </c:pt>
                <c:pt idx="78">
                  <c:v>10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A9-4818-A8BC-0E3685EB9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2254264"/>
        <c:axId val="562254592"/>
      </c:lineChart>
      <c:catAx>
        <c:axId val="5622542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254592"/>
        <c:crosses val="autoZero"/>
        <c:auto val="1"/>
        <c:lblAlgn val="ctr"/>
        <c:lblOffset val="100"/>
        <c:tickMarkSkip val="2"/>
        <c:noMultiLvlLbl val="0"/>
      </c:catAx>
      <c:valAx>
        <c:axId val="5622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254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chemeClr val="accent6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0.48187</cdr:x>
      <cdr:y>0.25333</cdr:y>
    </cdr:from>
    <cdr:to>
      <cdr:x>0.66375</cdr:x>
      <cdr:y>0.44833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5401CE9-6200-49B0-A1AB-64FC8D0B94C6}"/>
            </a:ext>
          </a:extLst>
        </cdr:cNvPr>
        <cdr:cNvSpPr txBox="1"/>
      </cdr:nvSpPr>
      <cdr:spPr>
        <a:xfrm xmlns:a="http://schemas.openxmlformats.org/drawingml/2006/main">
          <a:off x="5875020" y="1737360"/>
          <a:ext cx="2217420" cy="13373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solidFill>
                <a:srgbClr val="FF0000"/>
              </a:solidFill>
            </a:rPr>
            <a:t>Solar Power Generated on a sunny day</a:t>
          </a:r>
        </a:p>
      </cdr:txBody>
    </cdr:sp>
  </cdr:relSizeAnchor>
  <cdr:relSizeAnchor xmlns:cdr="http://schemas.openxmlformats.org/drawingml/2006/chartDrawing">
    <cdr:from>
      <cdr:x>0.12937</cdr:x>
      <cdr:y>0.385</cdr:y>
    </cdr:from>
    <cdr:to>
      <cdr:x>0.34031</cdr:x>
      <cdr:y>0.51167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92FB791-CBE0-4BF3-9502-9B6F1F81BAC8}"/>
            </a:ext>
          </a:extLst>
        </cdr:cNvPr>
        <cdr:cNvSpPr txBox="1"/>
      </cdr:nvSpPr>
      <cdr:spPr>
        <a:xfrm xmlns:a="http://schemas.openxmlformats.org/drawingml/2006/main">
          <a:off x="1577340" y="2640330"/>
          <a:ext cx="2571750" cy="868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solidFill>
                <a:srgbClr val="002060"/>
              </a:solidFill>
            </a:rPr>
            <a:t>Power Consumed </a:t>
          </a:r>
        </a:p>
        <a:p xmlns:a="http://schemas.openxmlformats.org/drawingml/2006/main">
          <a:pPr algn="ctr"/>
          <a:r>
            <a:rPr lang="en-US" sz="2000" b="1" dirty="0">
              <a:solidFill>
                <a:srgbClr val="002060"/>
              </a:solidFill>
            </a:rPr>
            <a:t>over 24-hour period</a:t>
          </a:r>
        </a:p>
      </cdr:txBody>
    </cdr:sp>
  </cdr:relSizeAnchor>
  <cdr:relSizeAnchor xmlns:cdr="http://schemas.openxmlformats.org/drawingml/2006/chartDrawing">
    <cdr:from>
      <cdr:x>0.47906</cdr:x>
      <cdr:y>0.915</cdr:y>
    </cdr:from>
    <cdr:to>
      <cdr:x>0.53812</cdr:x>
      <cdr:y>0.96667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23C54862-4705-4C39-98AD-A23FFA6C6116}"/>
            </a:ext>
          </a:extLst>
        </cdr:cNvPr>
        <cdr:cNvSpPr txBox="1"/>
      </cdr:nvSpPr>
      <cdr:spPr>
        <a:xfrm xmlns:a="http://schemas.openxmlformats.org/drawingml/2006/main">
          <a:off x="5840730" y="6275070"/>
          <a:ext cx="720090" cy="354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NOON</a:t>
          </a:r>
        </a:p>
      </cdr:txBody>
    </cdr:sp>
  </cdr:relSizeAnchor>
  <cdr:relSizeAnchor xmlns:cdr="http://schemas.openxmlformats.org/drawingml/2006/chartDrawing">
    <cdr:from>
      <cdr:x>0.91562</cdr:x>
      <cdr:y>0.915</cdr:y>
    </cdr:from>
    <cdr:to>
      <cdr:x>1</cdr:x>
      <cdr:y>0.97833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58AC8CCF-00CE-4DFC-BA75-4FE82E6C7880}"/>
            </a:ext>
          </a:extLst>
        </cdr:cNvPr>
        <cdr:cNvSpPr txBox="1"/>
      </cdr:nvSpPr>
      <cdr:spPr>
        <a:xfrm xmlns:a="http://schemas.openxmlformats.org/drawingml/2006/main">
          <a:off x="11163300" y="6275070"/>
          <a:ext cx="1028700" cy="434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MIDNIGHT</a:t>
          </a:r>
        </a:p>
      </cdr:txBody>
    </cdr:sp>
  </cdr:relSizeAnchor>
  <cdr:relSizeAnchor xmlns:cdr="http://schemas.openxmlformats.org/drawingml/2006/chartDrawing">
    <cdr:from>
      <cdr:x>0</cdr:x>
      <cdr:y>0.91667</cdr:y>
    </cdr:from>
    <cdr:to>
      <cdr:x>0.08156</cdr:x>
      <cdr:y>0.95833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8F4B4407-EE09-44FC-9A7B-6EF7E07BB466}"/>
            </a:ext>
          </a:extLst>
        </cdr:cNvPr>
        <cdr:cNvSpPr txBox="1"/>
      </cdr:nvSpPr>
      <cdr:spPr>
        <a:xfrm xmlns:a="http://schemas.openxmlformats.org/drawingml/2006/main">
          <a:off x="0" y="6286500"/>
          <a:ext cx="99441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MIDNIGHT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336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97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169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178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60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045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475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844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18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3C4BF-3D65-4FC9-81FD-6410EFC94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67526"/>
      </p:ext>
    </p:extLst>
  </p:cSld>
  <p:clrMapOvr>
    <a:masterClrMapping/>
  </p:clrMapOvr>
  <p:transition spd="slow"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29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9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3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32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5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16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46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9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346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ralphj@ips-solar.com" TargetMode="External"/><Relationship Id="rId2" Type="http://schemas.openxmlformats.org/officeDocument/2006/relationships/hyperlink" Target="mailto:Robert@solarbear.eart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ellco panels with sky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39615" y="-19051"/>
            <a:ext cx="9100039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FFC000"/>
                </a:solidFill>
              </a:rPr>
              <a:t>Red Lake Solar Project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73" y="1752601"/>
            <a:ext cx="3060318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52136"/>
      </p:ext>
    </p:extLst>
  </p:cSld>
  <p:clrMapOvr>
    <a:masterClrMapping/>
  </p:clrMapOvr>
  <p:transition spd="slow" advClick="0" advTm="5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9499"/>
          </a:xfrm>
          <a:prstGeom prst="rect">
            <a:avLst/>
          </a:prstGeom>
          <a:solidFill>
            <a:srgbClr val="FFFFFF"/>
          </a:solidFill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C98017B-44B1-4C13-A658-1416419358B9}"/>
              </a:ext>
            </a:extLst>
          </p:cNvPr>
          <p:cNvCxnSpPr/>
          <p:nvPr/>
        </p:nvCxnSpPr>
        <p:spPr>
          <a:xfrm>
            <a:off x="7587762" y="4149970"/>
            <a:ext cx="357846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6232095-A69B-4F92-A9C0-84E3BE81EFE0}"/>
              </a:ext>
            </a:extLst>
          </p:cNvPr>
          <p:cNvSpPr/>
          <p:nvPr/>
        </p:nvSpPr>
        <p:spPr>
          <a:xfrm>
            <a:off x="7508631" y="2883877"/>
            <a:ext cx="3659559" cy="1293629"/>
          </a:xfrm>
          <a:custGeom>
            <a:avLst/>
            <a:gdLst>
              <a:gd name="connsiteX0" fmla="*/ 0 w 3659559"/>
              <a:gd name="connsiteY0" fmla="*/ 1090246 h 1293629"/>
              <a:gd name="connsiteX1" fmla="*/ 0 w 3659559"/>
              <a:gd name="connsiteY1" fmla="*/ 1090246 h 1293629"/>
              <a:gd name="connsiteX2" fmla="*/ 26377 w 3659559"/>
              <a:gd name="connsiteY2" fmla="*/ 1160585 h 1293629"/>
              <a:gd name="connsiteX3" fmla="*/ 52754 w 3659559"/>
              <a:gd name="connsiteY3" fmla="*/ 1222131 h 1293629"/>
              <a:gd name="connsiteX4" fmla="*/ 70338 w 3659559"/>
              <a:gd name="connsiteY4" fmla="*/ 1248508 h 1293629"/>
              <a:gd name="connsiteX5" fmla="*/ 96715 w 3659559"/>
              <a:gd name="connsiteY5" fmla="*/ 1257300 h 1293629"/>
              <a:gd name="connsiteX6" fmla="*/ 131884 w 3659559"/>
              <a:gd name="connsiteY6" fmla="*/ 1248508 h 1293629"/>
              <a:gd name="connsiteX7" fmla="*/ 448407 w 3659559"/>
              <a:gd name="connsiteY7" fmla="*/ 1248508 h 1293629"/>
              <a:gd name="connsiteX8" fmla="*/ 527538 w 3659559"/>
              <a:gd name="connsiteY8" fmla="*/ 1266092 h 1293629"/>
              <a:gd name="connsiteX9" fmla="*/ 633046 w 3659559"/>
              <a:gd name="connsiteY9" fmla="*/ 1274885 h 1293629"/>
              <a:gd name="connsiteX10" fmla="*/ 659423 w 3659559"/>
              <a:gd name="connsiteY10" fmla="*/ 1283677 h 1293629"/>
              <a:gd name="connsiteX11" fmla="*/ 1037492 w 3659559"/>
              <a:gd name="connsiteY11" fmla="*/ 1283677 h 1293629"/>
              <a:gd name="connsiteX12" fmla="*/ 1362807 w 3659559"/>
              <a:gd name="connsiteY12" fmla="*/ 1292469 h 1293629"/>
              <a:gd name="connsiteX13" fmla="*/ 1626577 w 3659559"/>
              <a:gd name="connsiteY13" fmla="*/ 1274885 h 1293629"/>
              <a:gd name="connsiteX14" fmla="*/ 1749669 w 3659559"/>
              <a:gd name="connsiteY14" fmla="*/ 1257300 h 1293629"/>
              <a:gd name="connsiteX15" fmla="*/ 1784838 w 3659559"/>
              <a:gd name="connsiteY15" fmla="*/ 1248508 h 1293629"/>
              <a:gd name="connsiteX16" fmla="*/ 1943100 w 3659559"/>
              <a:gd name="connsiteY16" fmla="*/ 1239715 h 1293629"/>
              <a:gd name="connsiteX17" fmla="*/ 2189284 w 3659559"/>
              <a:gd name="connsiteY17" fmla="*/ 1248508 h 1293629"/>
              <a:gd name="connsiteX18" fmla="*/ 2242038 w 3659559"/>
              <a:gd name="connsiteY18" fmla="*/ 1266092 h 1293629"/>
              <a:gd name="connsiteX19" fmla="*/ 2497015 w 3659559"/>
              <a:gd name="connsiteY19" fmla="*/ 1257300 h 1293629"/>
              <a:gd name="connsiteX20" fmla="*/ 2540977 w 3659559"/>
              <a:gd name="connsiteY20" fmla="*/ 1248508 h 1293629"/>
              <a:gd name="connsiteX21" fmla="*/ 2804746 w 3659559"/>
              <a:gd name="connsiteY21" fmla="*/ 1230923 h 1293629"/>
              <a:gd name="connsiteX22" fmla="*/ 2936631 w 3659559"/>
              <a:gd name="connsiteY22" fmla="*/ 1222131 h 1293629"/>
              <a:gd name="connsiteX23" fmla="*/ 2963007 w 3659559"/>
              <a:gd name="connsiteY23" fmla="*/ 1213338 h 1293629"/>
              <a:gd name="connsiteX24" fmla="*/ 3217984 w 3659559"/>
              <a:gd name="connsiteY24" fmla="*/ 1213338 h 1293629"/>
              <a:gd name="connsiteX25" fmla="*/ 3244361 w 3659559"/>
              <a:gd name="connsiteY25" fmla="*/ 1222131 h 1293629"/>
              <a:gd name="connsiteX26" fmla="*/ 3314700 w 3659559"/>
              <a:gd name="connsiteY26" fmla="*/ 1239715 h 1293629"/>
              <a:gd name="connsiteX27" fmla="*/ 3525715 w 3659559"/>
              <a:gd name="connsiteY27" fmla="*/ 1239715 h 1293629"/>
              <a:gd name="connsiteX28" fmla="*/ 3587261 w 3659559"/>
              <a:gd name="connsiteY28" fmla="*/ 1266092 h 1293629"/>
              <a:gd name="connsiteX29" fmla="*/ 3657600 w 3659559"/>
              <a:gd name="connsiteY29" fmla="*/ 1257300 h 1293629"/>
              <a:gd name="connsiteX30" fmla="*/ 3622431 w 3659559"/>
              <a:gd name="connsiteY30" fmla="*/ 1230923 h 1293629"/>
              <a:gd name="connsiteX31" fmla="*/ 3569677 w 3659559"/>
              <a:gd name="connsiteY31" fmla="*/ 1195754 h 1293629"/>
              <a:gd name="connsiteX32" fmla="*/ 3543300 w 3659559"/>
              <a:gd name="connsiteY32" fmla="*/ 1178169 h 1293629"/>
              <a:gd name="connsiteX33" fmla="*/ 3516923 w 3659559"/>
              <a:gd name="connsiteY33" fmla="*/ 1125415 h 1293629"/>
              <a:gd name="connsiteX34" fmla="*/ 3499338 w 3659559"/>
              <a:gd name="connsiteY34" fmla="*/ 1099038 h 1293629"/>
              <a:gd name="connsiteX35" fmla="*/ 3464169 w 3659559"/>
              <a:gd name="connsiteY35" fmla="*/ 993531 h 1293629"/>
              <a:gd name="connsiteX36" fmla="*/ 3455377 w 3659559"/>
              <a:gd name="connsiteY36" fmla="*/ 967154 h 1293629"/>
              <a:gd name="connsiteX37" fmla="*/ 3420207 w 3659559"/>
              <a:gd name="connsiteY37" fmla="*/ 914400 h 1293629"/>
              <a:gd name="connsiteX38" fmla="*/ 3393831 w 3659559"/>
              <a:gd name="connsiteY38" fmla="*/ 861646 h 1293629"/>
              <a:gd name="connsiteX39" fmla="*/ 3367454 w 3659559"/>
              <a:gd name="connsiteY39" fmla="*/ 844061 h 1293629"/>
              <a:gd name="connsiteX40" fmla="*/ 3332284 w 3659559"/>
              <a:gd name="connsiteY40" fmla="*/ 791308 h 1293629"/>
              <a:gd name="connsiteX41" fmla="*/ 3314700 w 3659559"/>
              <a:gd name="connsiteY41" fmla="*/ 764931 h 1293629"/>
              <a:gd name="connsiteX42" fmla="*/ 3305907 w 3659559"/>
              <a:gd name="connsiteY42" fmla="*/ 738554 h 1293629"/>
              <a:gd name="connsiteX43" fmla="*/ 3270738 w 3659559"/>
              <a:gd name="connsiteY43" fmla="*/ 685800 h 1293629"/>
              <a:gd name="connsiteX44" fmla="*/ 3253154 w 3659559"/>
              <a:gd name="connsiteY44" fmla="*/ 659423 h 1293629"/>
              <a:gd name="connsiteX45" fmla="*/ 3244361 w 3659559"/>
              <a:gd name="connsiteY45" fmla="*/ 633046 h 1293629"/>
              <a:gd name="connsiteX46" fmla="*/ 3217984 w 3659559"/>
              <a:gd name="connsiteY46" fmla="*/ 606669 h 1293629"/>
              <a:gd name="connsiteX47" fmla="*/ 3200400 w 3659559"/>
              <a:gd name="connsiteY47" fmla="*/ 580292 h 1293629"/>
              <a:gd name="connsiteX48" fmla="*/ 3174023 w 3659559"/>
              <a:gd name="connsiteY48" fmla="*/ 553915 h 1293629"/>
              <a:gd name="connsiteX49" fmla="*/ 3156438 w 3659559"/>
              <a:gd name="connsiteY49" fmla="*/ 527538 h 1293629"/>
              <a:gd name="connsiteX50" fmla="*/ 3130061 w 3659559"/>
              <a:gd name="connsiteY50" fmla="*/ 509954 h 1293629"/>
              <a:gd name="connsiteX51" fmla="*/ 3086100 w 3659559"/>
              <a:gd name="connsiteY51" fmla="*/ 465992 h 1293629"/>
              <a:gd name="connsiteX52" fmla="*/ 3033346 w 3659559"/>
              <a:gd name="connsiteY52" fmla="*/ 448408 h 1293629"/>
              <a:gd name="connsiteX53" fmla="*/ 3006969 w 3659559"/>
              <a:gd name="connsiteY53" fmla="*/ 422031 h 1293629"/>
              <a:gd name="connsiteX54" fmla="*/ 2954215 w 3659559"/>
              <a:gd name="connsiteY54" fmla="*/ 404446 h 1293629"/>
              <a:gd name="connsiteX55" fmla="*/ 2901461 w 3659559"/>
              <a:gd name="connsiteY55" fmla="*/ 351692 h 1293629"/>
              <a:gd name="connsiteX56" fmla="*/ 2875084 w 3659559"/>
              <a:gd name="connsiteY56" fmla="*/ 325315 h 1293629"/>
              <a:gd name="connsiteX57" fmla="*/ 2848707 w 3659559"/>
              <a:gd name="connsiteY57" fmla="*/ 307731 h 1293629"/>
              <a:gd name="connsiteX58" fmla="*/ 2804746 w 3659559"/>
              <a:gd name="connsiteY58" fmla="*/ 263769 h 1293629"/>
              <a:gd name="connsiteX59" fmla="*/ 2787161 w 3659559"/>
              <a:gd name="connsiteY59" fmla="*/ 237392 h 1293629"/>
              <a:gd name="connsiteX60" fmla="*/ 2725615 w 3659559"/>
              <a:gd name="connsiteY60" fmla="*/ 193431 h 1293629"/>
              <a:gd name="connsiteX61" fmla="*/ 2699238 w 3659559"/>
              <a:gd name="connsiteY61" fmla="*/ 184638 h 1293629"/>
              <a:gd name="connsiteX62" fmla="*/ 2646484 w 3659559"/>
              <a:gd name="connsiteY62" fmla="*/ 149469 h 1293629"/>
              <a:gd name="connsiteX63" fmla="*/ 2576146 w 3659559"/>
              <a:gd name="connsiteY63" fmla="*/ 131885 h 1293629"/>
              <a:gd name="connsiteX64" fmla="*/ 2523392 w 3659559"/>
              <a:gd name="connsiteY64" fmla="*/ 114300 h 1293629"/>
              <a:gd name="connsiteX65" fmla="*/ 2497015 w 3659559"/>
              <a:gd name="connsiteY65" fmla="*/ 96715 h 1293629"/>
              <a:gd name="connsiteX66" fmla="*/ 2470638 w 3659559"/>
              <a:gd name="connsiteY66" fmla="*/ 87923 h 1293629"/>
              <a:gd name="connsiteX67" fmla="*/ 2391507 w 3659559"/>
              <a:gd name="connsiteY67" fmla="*/ 35169 h 1293629"/>
              <a:gd name="connsiteX68" fmla="*/ 2365131 w 3659559"/>
              <a:gd name="connsiteY68" fmla="*/ 17585 h 1293629"/>
              <a:gd name="connsiteX69" fmla="*/ 2312377 w 3659559"/>
              <a:gd name="connsiteY69" fmla="*/ 0 h 1293629"/>
              <a:gd name="connsiteX70" fmla="*/ 2259623 w 3659559"/>
              <a:gd name="connsiteY70" fmla="*/ 8792 h 1293629"/>
              <a:gd name="connsiteX71" fmla="*/ 2206869 w 3659559"/>
              <a:gd name="connsiteY71" fmla="*/ 52754 h 1293629"/>
              <a:gd name="connsiteX72" fmla="*/ 2154115 w 3659559"/>
              <a:gd name="connsiteY72" fmla="*/ 70338 h 1293629"/>
              <a:gd name="connsiteX73" fmla="*/ 2074984 w 3659559"/>
              <a:gd name="connsiteY73" fmla="*/ 131885 h 1293629"/>
              <a:gd name="connsiteX74" fmla="*/ 2048607 w 3659559"/>
              <a:gd name="connsiteY74" fmla="*/ 140677 h 1293629"/>
              <a:gd name="connsiteX75" fmla="*/ 2057400 w 3659559"/>
              <a:gd name="connsiteY75" fmla="*/ 105508 h 1293629"/>
              <a:gd name="connsiteX76" fmla="*/ 2118946 w 3659559"/>
              <a:gd name="connsiteY76" fmla="*/ 35169 h 1293629"/>
              <a:gd name="connsiteX77" fmla="*/ 2127738 w 3659559"/>
              <a:gd name="connsiteY77" fmla="*/ 8792 h 1293629"/>
              <a:gd name="connsiteX78" fmla="*/ 2083777 w 3659559"/>
              <a:gd name="connsiteY78" fmla="*/ 43961 h 1293629"/>
              <a:gd name="connsiteX79" fmla="*/ 2057400 w 3659559"/>
              <a:gd name="connsiteY79" fmla="*/ 52754 h 1293629"/>
              <a:gd name="connsiteX80" fmla="*/ 2031023 w 3659559"/>
              <a:gd name="connsiteY80" fmla="*/ 70338 h 1293629"/>
              <a:gd name="connsiteX81" fmla="*/ 2013438 w 3659559"/>
              <a:gd name="connsiteY81" fmla="*/ 96715 h 1293629"/>
              <a:gd name="connsiteX82" fmla="*/ 1978269 w 3659559"/>
              <a:gd name="connsiteY82" fmla="*/ 105508 h 1293629"/>
              <a:gd name="connsiteX83" fmla="*/ 1951892 w 3659559"/>
              <a:gd name="connsiteY83" fmla="*/ 114300 h 1293629"/>
              <a:gd name="connsiteX84" fmla="*/ 1899138 w 3659559"/>
              <a:gd name="connsiteY84" fmla="*/ 149469 h 1293629"/>
              <a:gd name="connsiteX85" fmla="*/ 1846384 w 3659559"/>
              <a:gd name="connsiteY85" fmla="*/ 167054 h 1293629"/>
              <a:gd name="connsiteX86" fmla="*/ 1820007 w 3659559"/>
              <a:gd name="connsiteY86" fmla="*/ 184638 h 1293629"/>
              <a:gd name="connsiteX87" fmla="*/ 1767254 w 3659559"/>
              <a:gd name="connsiteY87" fmla="*/ 202223 h 1293629"/>
              <a:gd name="connsiteX88" fmla="*/ 1705707 w 3659559"/>
              <a:gd name="connsiteY88" fmla="*/ 228600 h 1293629"/>
              <a:gd name="connsiteX89" fmla="*/ 1670538 w 3659559"/>
              <a:gd name="connsiteY89" fmla="*/ 246185 h 1293629"/>
              <a:gd name="connsiteX90" fmla="*/ 1644161 w 3659559"/>
              <a:gd name="connsiteY90" fmla="*/ 254977 h 1293629"/>
              <a:gd name="connsiteX91" fmla="*/ 1617784 w 3659559"/>
              <a:gd name="connsiteY91" fmla="*/ 307731 h 1293629"/>
              <a:gd name="connsiteX92" fmla="*/ 1591407 w 3659559"/>
              <a:gd name="connsiteY92" fmla="*/ 334108 h 1293629"/>
              <a:gd name="connsiteX93" fmla="*/ 1573823 w 3659559"/>
              <a:gd name="connsiteY93" fmla="*/ 360485 h 1293629"/>
              <a:gd name="connsiteX94" fmla="*/ 1521069 w 3659559"/>
              <a:gd name="connsiteY94" fmla="*/ 395654 h 1293629"/>
              <a:gd name="connsiteX95" fmla="*/ 1477107 w 3659559"/>
              <a:gd name="connsiteY95" fmla="*/ 448408 h 1293629"/>
              <a:gd name="connsiteX96" fmla="*/ 1450731 w 3659559"/>
              <a:gd name="connsiteY96" fmla="*/ 457200 h 1293629"/>
              <a:gd name="connsiteX97" fmla="*/ 1406769 w 3659559"/>
              <a:gd name="connsiteY97" fmla="*/ 501161 h 1293629"/>
              <a:gd name="connsiteX98" fmla="*/ 1380392 w 3659559"/>
              <a:gd name="connsiteY98" fmla="*/ 527538 h 1293629"/>
              <a:gd name="connsiteX99" fmla="*/ 1327638 w 3659559"/>
              <a:gd name="connsiteY99" fmla="*/ 562708 h 1293629"/>
              <a:gd name="connsiteX100" fmla="*/ 1283677 w 3659559"/>
              <a:gd name="connsiteY100" fmla="*/ 597877 h 1293629"/>
              <a:gd name="connsiteX101" fmla="*/ 1230923 w 3659559"/>
              <a:gd name="connsiteY101" fmla="*/ 633046 h 1293629"/>
              <a:gd name="connsiteX102" fmla="*/ 1178169 w 3659559"/>
              <a:gd name="connsiteY102" fmla="*/ 650631 h 1293629"/>
              <a:gd name="connsiteX103" fmla="*/ 1151792 w 3659559"/>
              <a:gd name="connsiteY103" fmla="*/ 659423 h 1293629"/>
              <a:gd name="connsiteX104" fmla="*/ 1099038 w 3659559"/>
              <a:gd name="connsiteY104" fmla="*/ 694592 h 1293629"/>
              <a:gd name="connsiteX105" fmla="*/ 1072661 w 3659559"/>
              <a:gd name="connsiteY105" fmla="*/ 712177 h 1293629"/>
              <a:gd name="connsiteX106" fmla="*/ 1046284 w 3659559"/>
              <a:gd name="connsiteY106" fmla="*/ 720969 h 1293629"/>
              <a:gd name="connsiteX107" fmla="*/ 1019907 w 3659559"/>
              <a:gd name="connsiteY107" fmla="*/ 747346 h 1293629"/>
              <a:gd name="connsiteX108" fmla="*/ 1002323 w 3659559"/>
              <a:gd name="connsiteY108" fmla="*/ 773723 h 1293629"/>
              <a:gd name="connsiteX109" fmla="*/ 949569 w 3659559"/>
              <a:gd name="connsiteY109" fmla="*/ 791308 h 1293629"/>
              <a:gd name="connsiteX110" fmla="*/ 870438 w 3659559"/>
              <a:gd name="connsiteY110" fmla="*/ 826477 h 1293629"/>
              <a:gd name="connsiteX111" fmla="*/ 808892 w 3659559"/>
              <a:gd name="connsiteY111" fmla="*/ 852854 h 1293629"/>
              <a:gd name="connsiteX112" fmla="*/ 738554 w 3659559"/>
              <a:gd name="connsiteY112" fmla="*/ 861646 h 1293629"/>
              <a:gd name="connsiteX113" fmla="*/ 685800 w 3659559"/>
              <a:gd name="connsiteY113" fmla="*/ 879231 h 1293629"/>
              <a:gd name="connsiteX114" fmla="*/ 650631 w 3659559"/>
              <a:gd name="connsiteY114" fmla="*/ 888023 h 1293629"/>
              <a:gd name="connsiteX115" fmla="*/ 597877 w 3659559"/>
              <a:gd name="connsiteY115" fmla="*/ 905608 h 1293629"/>
              <a:gd name="connsiteX116" fmla="*/ 571500 w 3659559"/>
              <a:gd name="connsiteY116" fmla="*/ 923192 h 1293629"/>
              <a:gd name="connsiteX117" fmla="*/ 545123 w 3659559"/>
              <a:gd name="connsiteY117" fmla="*/ 931985 h 1293629"/>
              <a:gd name="connsiteX118" fmla="*/ 465992 w 3659559"/>
              <a:gd name="connsiteY118" fmla="*/ 975946 h 1293629"/>
              <a:gd name="connsiteX119" fmla="*/ 439615 w 3659559"/>
              <a:gd name="connsiteY119" fmla="*/ 993531 h 1293629"/>
              <a:gd name="connsiteX120" fmla="*/ 386861 w 3659559"/>
              <a:gd name="connsiteY120" fmla="*/ 1011115 h 1293629"/>
              <a:gd name="connsiteX121" fmla="*/ 307731 w 3659559"/>
              <a:gd name="connsiteY121" fmla="*/ 1046285 h 1293629"/>
              <a:gd name="connsiteX122" fmla="*/ 281354 w 3659559"/>
              <a:gd name="connsiteY122" fmla="*/ 1055077 h 1293629"/>
              <a:gd name="connsiteX123" fmla="*/ 254977 w 3659559"/>
              <a:gd name="connsiteY123" fmla="*/ 1072661 h 1293629"/>
              <a:gd name="connsiteX124" fmla="*/ 184638 w 3659559"/>
              <a:gd name="connsiteY124" fmla="*/ 1090246 h 1293629"/>
              <a:gd name="connsiteX125" fmla="*/ 0 w 3659559"/>
              <a:gd name="connsiteY125" fmla="*/ 1090246 h 129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3659559" h="1293629">
                <a:moveTo>
                  <a:pt x="0" y="1090246"/>
                </a:moveTo>
                <a:lnTo>
                  <a:pt x="0" y="1090246"/>
                </a:lnTo>
                <a:cubicBezTo>
                  <a:pt x="8792" y="1113692"/>
                  <a:pt x="17820" y="1137052"/>
                  <a:pt x="26377" y="1160585"/>
                </a:cubicBezTo>
                <a:cubicBezTo>
                  <a:pt x="38707" y="1194494"/>
                  <a:pt x="31882" y="1185604"/>
                  <a:pt x="52754" y="1222131"/>
                </a:cubicBezTo>
                <a:cubicBezTo>
                  <a:pt x="57997" y="1231306"/>
                  <a:pt x="62087" y="1241907"/>
                  <a:pt x="70338" y="1248508"/>
                </a:cubicBezTo>
                <a:cubicBezTo>
                  <a:pt x="77575" y="1254298"/>
                  <a:pt x="87923" y="1254369"/>
                  <a:pt x="96715" y="1257300"/>
                </a:cubicBezTo>
                <a:cubicBezTo>
                  <a:pt x="108438" y="1254369"/>
                  <a:pt x="119846" y="1249555"/>
                  <a:pt x="131884" y="1248508"/>
                </a:cubicBezTo>
                <a:cubicBezTo>
                  <a:pt x="297714" y="1234088"/>
                  <a:pt x="288977" y="1239129"/>
                  <a:pt x="448407" y="1248508"/>
                </a:cubicBezTo>
                <a:cubicBezTo>
                  <a:pt x="469993" y="1253904"/>
                  <a:pt x="506455" y="1263612"/>
                  <a:pt x="527538" y="1266092"/>
                </a:cubicBezTo>
                <a:cubicBezTo>
                  <a:pt x="562588" y="1270216"/>
                  <a:pt x="597877" y="1271954"/>
                  <a:pt x="633046" y="1274885"/>
                </a:cubicBezTo>
                <a:cubicBezTo>
                  <a:pt x="641838" y="1277816"/>
                  <a:pt x="650263" y="1282268"/>
                  <a:pt x="659423" y="1283677"/>
                </a:cubicBezTo>
                <a:cubicBezTo>
                  <a:pt x="789764" y="1303729"/>
                  <a:pt x="894848" y="1287999"/>
                  <a:pt x="1037492" y="1283677"/>
                </a:cubicBezTo>
                <a:cubicBezTo>
                  <a:pt x="1145930" y="1286608"/>
                  <a:pt x="1254329" y="1292469"/>
                  <a:pt x="1362807" y="1292469"/>
                </a:cubicBezTo>
                <a:cubicBezTo>
                  <a:pt x="1406953" y="1292469"/>
                  <a:pt x="1572361" y="1279055"/>
                  <a:pt x="1626577" y="1274885"/>
                </a:cubicBezTo>
                <a:cubicBezTo>
                  <a:pt x="1690097" y="1253710"/>
                  <a:pt x="1621255" y="1274421"/>
                  <a:pt x="1749669" y="1257300"/>
                </a:cubicBezTo>
                <a:cubicBezTo>
                  <a:pt x="1761647" y="1255703"/>
                  <a:pt x="1772804" y="1249602"/>
                  <a:pt x="1784838" y="1248508"/>
                </a:cubicBezTo>
                <a:cubicBezTo>
                  <a:pt x="1837456" y="1243724"/>
                  <a:pt x="1890346" y="1242646"/>
                  <a:pt x="1943100" y="1239715"/>
                </a:cubicBezTo>
                <a:cubicBezTo>
                  <a:pt x="2025161" y="1242646"/>
                  <a:pt x="2107488" y="1241291"/>
                  <a:pt x="2189284" y="1248508"/>
                </a:cubicBezTo>
                <a:cubicBezTo>
                  <a:pt x="2207748" y="1250137"/>
                  <a:pt x="2242038" y="1266092"/>
                  <a:pt x="2242038" y="1266092"/>
                </a:cubicBezTo>
                <a:cubicBezTo>
                  <a:pt x="2327030" y="1263161"/>
                  <a:pt x="2412119" y="1262294"/>
                  <a:pt x="2497015" y="1257300"/>
                </a:cubicBezTo>
                <a:cubicBezTo>
                  <a:pt x="2511933" y="1256422"/>
                  <a:pt x="2526087" y="1249784"/>
                  <a:pt x="2540977" y="1248508"/>
                </a:cubicBezTo>
                <a:cubicBezTo>
                  <a:pt x="2628773" y="1240983"/>
                  <a:pt x="2716823" y="1236785"/>
                  <a:pt x="2804746" y="1230923"/>
                </a:cubicBezTo>
                <a:lnTo>
                  <a:pt x="2936631" y="1222131"/>
                </a:lnTo>
                <a:cubicBezTo>
                  <a:pt x="2945423" y="1219200"/>
                  <a:pt x="2954096" y="1215884"/>
                  <a:pt x="2963007" y="1213338"/>
                </a:cubicBezTo>
                <a:cubicBezTo>
                  <a:pt x="3057652" y="1186296"/>
                  <a:pt x="3056877" y="1206894"/>
                  <a:pt x="3217984" y="1213338"/>
                </a:cubicBezTo>
                <a:cubicBezTo>
                  <a:pt x="3226776" y="1216269"/>
                  <a:pt x="3235370" y="1219883"/>
                  <a:pt x="3244361" y="1222131"/>
                </a:cubicBezTo>
                <a:lnTo>
                  <a:pt x="3314700" y="1239715"/>
                </a:lnTo>
                <a:cubicBezTo>
                  <a:pt x="3418540" y="1228178"/>
                  <a:pt x="3399027" y="1225638"/>
                  <a:pt x="3525715" y="1239715"/>
                </a:cubicBezTo>
                <a:cubicBezTo>
                  <a:pt x="3542345" y="1241563"/>
                  <a:pt x="3575170" y="1260047"/>
                  <a:pt x="3587261" y="1266092"/>
                </a:cubicBezTo>
                <a:cubicBezTo>
                  <a:pt x="3610707" y="1263161"/>
                  <a:pt x="3640892" y="1274008"/>
                  <a:pt x="3657600" y="1257300"/>
                </a:cubicBezTo>
                <a:cubicBezTo>
                  <a:pt x="3667962" y="1246938"/>
                  <a:pt x="3634436" y="1239326"/>
                  <a:pt x="3622431" y="1230923"/>
                </a:cubicBezTo>
                <a:cubicBezTo>
                  <a:pt x="3605117" y="1218803"/>
                  <a:pt x="3587262" y="1207477"/>
                  <a:pt x="3569677" y="1195754"/>
                </a:cubicBezTo>
                <a:lnTo>
                  <a:pt x="3543300" y="1178169"/>
                </a:lnTo>
                <a:cubicBezTo>
                  <a:pt x="3492904" y="1102576"/>
                  <a:pt x="3553325" y="1198219"/>
                  <a:pt x="3516923" y="1125415"/>
                </a:cubicBezTo>
                <a:cubicBezTo>
                  <a:pt x="3512197" y="1115963"/>
                  <a:pt x="3505200" y="1107830"/>
                  <a:pt x="3499338" y="1099038"/>
                </a:cubicBezTo>
                <a:lnTo>
                  <a:pt x="3464169" y="993531"/>
                </a:lnTo>
                <a:cubicBezTo>
                  <a:pt x="3461238" y="984739"/>
                  <a:pt x="3460518" y="974865"/>
                  <a:pt x="3455377" y="967154"/>
                </a:cubicBezTo>
                <a:lnTo>
                  <a:pt x="3420207" y="914400"/>
                </a:lnTo>
                <a:cubicBezTo>
                  <a:pt x="3413056" y="892948"/>
                  <a:pt x="3410874" y="878690"/>
                  <a:pt x="3393831" y="861646"/>
                </a:cubicBezTo>
                <a:cubicBezTo>
                  <a:pt x="3386359" y="854174"/>
                  <a:pt x="3376246" y="849923"/>
                  <a:pt x="3367454" y="844061"/>
                </a:cubicBezTo>
                <a:lnTo>
                  <a:pt x="3332284" y="791308"/>
                </a:lnTo>
                <a:cubicBezTo>
                  <a:pt x="3326422" y="782516"/>
                  <a:pt x="3318042" y="774956"/>
                  <a:pt x="3314700" y="764931"/>
                </a:cubicBezTo>
                <a:cubicBezTo>
                  <a:pt x="3311769" y="756139"/>
                  <a:pt x="3310408" y="746656"/>
                  <a:pt x="3305907" y="738554"/>
                </a:cubicBezTo>
                <a:cubicBezTo>
                  <a:pt x="3295643" y="720080"/>
                  <a:pt x="3282461" y="703385"/>
                  <a:pt x="3270738" y="685800"/>
                </a:cubicBezTo>
                <a:cubicBezTo>
                  <a:pt x="3264877" y="677008"/>
                  <a:pt x="3256496" y="669448"/>
                  <a:pt x="3253154" y="659423"/>
                </a:cubicBezTo>
                <a:cubicBezTo>
                  <a:pt x="3250223" y="650631"/>
                  <a:pt x="3249502" y="640757"/>
                  <a:pt x="3244361" y="633046"/>
                </a:cubicBezTo>
                <a:cubicBezTo>
                  <a:pt x="3237464" y="622700"/>
                  <a:pt x="3225944" y="616221"/>
                  <a:pt x="3217984" y="606669"/>
                </a:cubicBezTo>
                <a:cubicBezTo>
                  <a:pt x="3211219" y="598551"/>
                  <a:pt x="3207165" y="588410"/>
                  <a:pt x="3200400" y="580292"/>
                </a:cubicBezTo>
                <a:cubicBezTo>
                  <a:pt x="3192440" y="570740"/>
                  <a:pt x="3181983" y="563467"/>
                  <a:pt x="3174023" y="553915"/>
                </a:cubicBezTo>
                <a:cubicBezTo>
                  <a:pt x="3167258" y="545797"/>
                  <a:pt x="3163910" y="535010"/>
                  <a:pt x="3156438" y="527538"/>
                </a:cubicBezTo>
                <a:cubicBezTo>
                  <a:pt x="3148966" y="520066"/>
                  <a:pt x="3138853" y="515815"/>
                  <a:pt x="3130061" y="509954"/>
                </a:cubicBezTo>
                <a:cubicBezTo>
                  <a:pt x="3114020" y="485891"/>
                  <a:pt x="3113865" y="478332"/>
                  <a:pt x="3086100" y="465992"/>
                </a:cubicBezTo>
                <a:cubicBezTo>
                  <a:pt x="3069162" y="458464"/>
                  <a:pt x="3033346" y="448408"/>
                  <a:pt x="3033346" y="448408"/>
                </a:cubicBezTo>
                <a:cubicBezTo>
                  <a:pt x="3024554" y="439616"/>
                  <a:pt x="3017838" y="428070"/>
                  <a:pt x="3006969" y="422031"/>
                </a:cubicBezTo>
                <a:cubicBezTo>
                  <a:pt x="2990766" y="413029"/>
                  <a:pt x="2954215" y="404446"/>
                  <a:pt x="2954215" y="404446"/>
                </a:cubicBezTo>
                <a:lnTo>
                  <a:pt x="2901461" y="351692"/>
                </a:lnTo>
                <a:cubicBezTo>
                  <a:pt x="2892669" y="342900"/>
                  <a:pt x="2885430" y="332212"/>
                  <a:pt x="2875084" y="325315"/>
                </a:cubicBezTo>
                <a:lnTo>
                  <a:pt x="2848707" y="307731"/>
                </a:lnTo>
                <a:cubicBezTo>
                  <a:pt x="2801819" y="237397"/>
                  <a:pt x="2863358" y="322381"/>
                  <a:pt x="2804746" y="263769"/>
                </a:cubicBezTo>
                <a:cubicBezTo>
                  <a:pt x="2797274" y="256297"/>
                  <a:pt x="2794633" y="244864"/>
                  <a:pt x="2787161" y="237392"/>
                </a:cubicBezTo>
                <a:cubicBezTo>
                  <a:pt x="2783175" y="233406"/>
                  <a:pt x="2735602" y="198425"/>
                  <a:pt x="2725615" y="193431"/>
                </a:cubicBezTo>
                <a:cubicBezTo>
                  <a:pt x="2717325" y="189286"/>
                  <a:pt x="2707340" y="189139"/>
                  <a:pt x="2699238" y="184638"/>
                </a:cubicBezTo>
                <a:cubicBezTo>
                  <a:pt x="2680764" y="174374"/>
                  <a:pt x="2666534" y="156152"/>
                  <a:pt x="2646484" y="149469"/>
                </a:cubicBezTo>
                <a:cubicBezTo>
                  <a:pt x="2566437" y="122788"/>
                  <a:pt x="2692875" y="163720"/>
                  <a:pt x="2576146" y="131885"/>
                </a:cubicBezTo>
                <a:cubicBezTo>
                  <a:pt x="2558263" y="127008"/>
                  <a:pt x="2523392" y="114300"/>
                  <a:pt x="2523392" y="114300"/>
                </a:cubicBezTo>
                <a:cubicBezTo>
                  <a:pt x="2514600" y="108438"/>
                  <a:pt x="2506467" y="101441"/>
                  <a:pt x="2497015" y="96715"/>
                </a:cubicBezTo>
                <a:cubicBezTo>
                  <a:pt x="2488726" y="92570"/>
                  <a:pt x="2478740" y="92424"/>
                  <a:pt x="2470638" y="87923"/>
                </a:cubicBezTo>
                <a:cubicBezTo>
                  <a:pt x="2470626" y="87916"/>
                  <a:pt x="2404701" y="43965"/>
                  <a:pt x="2391507" y="35169"/>
                </a:cubicBezTo>
                <a:cubicBezTo>
                  <a:pt x="2382715" y="29308"/>
                  <a:pt x="2375155" y="20927"/>
                  <a:pt x="2365131" y="17585"/>
                </a:cubicBezTo>
                <a:lnTo>
                  <a:pt x="2312377" y="0"/>
                </a:lnTo>
                <a:cubicBezTo>
                  <a:pt x="2294792" y="2931"/>
                  <a:pt x="2276535" y="3155"/>
                  <a:pt x="2259623" y="8792"/>
                </a:cubicBezTo>
                <a:cubicBezTo>
                  <a:pt x="2220453" y="21849"/>
                  <a:pt x="2243598" y="32349"/>
                  <a:pt x="2206869" y="52754"/>
                </a:cubicBezTo>
                <a:cubicBezTo>
                  <a:pt x="2190666" y="61756"/>
                  <a:pt x="2154115" y="70338"/>
                  <a:pt x="2154115" y="70338"/>
                </a:cubicBezTo>
                <a:cubicBezTo>
                  <a:pt x="2131357" y="93096"/>
                  <a:pt x="2106532" y="121369"/>
                  <a:pt x="2074984" y="131885"/>
                </a:cubicBezTo>
                <a:lnTo>
                  <a:pt x="2048607" y="140677"/>
                </a:lnTo>
                <a:cubicBezTo>
                  <a:pt x="2051538" y="128954"/>
                  <a:pt x="2051996" y="116316"/>
                  <a:pt x="2057400" y="105508"/>
                </a:cubicBezTo>
                <a:cubicBezTo>
                  <a:pt x="2083045" y="54219"/>
                  <a:pt x="2082677" y="59349"/>
                  <a:pt x="2118946" y="35169"/>
                </a:cubicBezTo>
                <a:cubicBezTo>
                  <a:pt x="2121877" y="26377"/>
                  <a:pt x="2134292" y="15345"/>
                  <a:pt x="2127738" y="8792"/>
                </a:cubicBezTo>
                <a:cubicBezTo>
                  <a:pt x="2110549" y="-8396"/>
                  <a:pt x="2084597" y="43305"/>
                  <a:pt x="2083777" y="43961"/>
                </a:cubicBezTo>
                <a:cubicBezTo>
                  <a:pt x="2076540" y="49751"/>
                  <a:pt x="2065690" y="48609"/>
                  <a:pt x="2057400" y="52754"/>
                </a:cubicBezTo>
                <a:cubicBezTo>
                  <a:pt x="2047949" y="57480"/>
                  <a:pt x="2039815" y="64477"/>
                  <a:pt x="2031023" y="70338"/>
                </a:cubicBezTo>
                <a:cubicBezTo>
                  <a:pt x="2025161" y="79130"/>
                  <a:pt x="2022230" y="90853"/>
                  <a:pt x="2013438" y="96715"/>
                </a:cubicBezTo>
                <a:cubicBezTo>
                  <a:pt x="2003384" y="103418"/>
                  <a:pt x="1989888" y="102188"/>
                  <a:pt x="1978269" y="105508"/>
                </a:cubicBezTo>
                <a:cubicBezTo>
                  <a:pt x="1969358" y="108054"/>
                  <a:pt x="1960684" y="111369"/>
                  <a:pt x="1951892" y="114300"/>
                </a:cubicBezTo>
                <a:cubicBezTo>
                  <a:pt x="1934307" y="126023"/>
                  <a:pt x="1919188" y="142786"/>
                  <a:pt x="1899138" y="149469"/>
                </a:cubicBezTo>
                <a:cubicBezTo>
                  <a:pt x="1881553" y="155331"/>
                  <a:pt x="1861807" y="156772"/>
                  <a:pt x="1846384" y="167054"/>
                </a:cubicBezTo>
                <a:cubicBezTo>
                  <a:pt x="1837592" y="172915"/>
                  <a:pt x="1829663" y="180346"/>
                  <a:pt x="1820007" y="184638"/>
                </a:cubicBezTo>
                <a:cubicBezTo>
                  <a:pt x="1803069" y="192166"/>
                  <a:pt x="1767254" y="202223"/>
                  <a:pt x="1767254" y="202223"/>
                </a:cubicBezTo>
                <a:cubicBezTo>
                  <a:pt x="1713799" y="237860"/>
                  <a:pt x="1770596" y="204267"/>
                  <a:pt x="1705707" y="228600"/>
                </a:cubicBezTo>
                <a:cubicBezTo>
                  <a:pt x="1693435" y="233202"/>
                  <a:pt x="1682585" y="241022"/>
                  <a:pt x="1670538" y="246185"/>
                </a:cubicBezTo>
                <a:cubicBezTo>
                  <a:pt x="1662019" y="249836"/>
                  <a:pt x="1652953" y="252046"/>
                  <a:pt x="1644161" y="254977"/>
                </a:cubicBezTo>
                <a:cubicBezTo>
                  <a:pt x="1635349" y="281414"/>
                  <a:pt x="1636723" y="285005"/>
                  <a:pt x="1617784" y="307731"/>
                </a:cubicBezTo>
                <a:cubicBezTo>
                  <a:pt x="1609824" y="317283"/>
                  <a:pt x="1599367" y="324556"/>
                  <a:pt x="1591407" y="334108"/>
                </a:cubicBezTo>
                <a:cubicBezTo>
                  <a:pt x="1584642" y="342226"/>
                  <a:pt x="1581775" y="353527"/>
                  <a:pt x="1573823" y="360485"/>
                </a:cubicBezTo>
                <a:cubicBezTo>
                  <a:pt x="1557918" y="374402"/>
                  <a:pt x="1521069" y="395654"/>
                  <a:pt x="1521069" y="395654"/>
                </a:cubicBezTo>
                <a:cubicBezTo>
                  <a:pt x="1508093" y="415117"/>
                  <a:pt x="1497416" y="434868"/>
                  <a:pt x="1477107" y="448408"/>
                </a:cubicBezTo>
                <a:cubicBezTo>
                  <a:pt x="1469396" y="453549"/>
                  <a:pt x="1459523" y="454269"/>
                  <a:pt x="1450731" y="457200"/>
                </a:cubicBezTo>
                <a:cubicBezTo>
                  <a:pt x="1418491" y="505559"/>
                  <a:pt x="1450732" y="464526"/>
                  <a:pt x="1406769" y="501161"/>
                </a:cubicBezTo>
                <a:cubicBezTo>
                  <a:pt x="1397217" y="509121"/>
                  <a:pt x="1390207" y="519904"/>
                  <a:pt x="1380392" y="527538"/>
                </a:cubicBezTo>
                <a:cubicBezTo>
                  <a:pt x="1363710" y="540513"/>
                  <a:pt x="1327638" y="562708"/>
                  <a:pt x="1327638" y="562708"/>
                </a:cubicBezTo>
                <a:cubicBezTo>
                  <a:pt x="1295148" y="611445"/>
                  <a:pt x="1328643" y="572896"/>
                  <a:pt x="1283677" y="597877"/>
                </a:cubicBezTo>
                <a:cubicBezTo>
                  <a:pt x="1265202" y="608140"/>
                  <a:pt x="1250973" y="626363"/>
                  <a:pt x="1230923" y="633046"/>
                </a:cubicBezTo>
                <a:lnTo>
                  <a:pt x="1178169" y="650631"/>
                </a:lnTo>
                <a:lnTo>
                  <a:pt x="1151792" y="659423"/>
                </a:lnTo>
                <a:lnTo>
                  <a:pt x="1099038" y="694592"/>
                </a:lnTo>
                <a:cubicBezTo>
                  <a:pt x="1090246" y="700454"/>
                  <a:pt x="1082686" y="708835"/>
                  <a:pt x="1072661" y="712177"/>
                </a:cubicBezTo>
                <a:lnTo>
                  <a:pt x="1046284" y="720969"/>
                </a:lnTo>
                <a:cubicBezTo>
                  <a:pt x="1037492" y="729761"/>
                  <a:pt x="1027867" y="737794"/>
                  <a:pt x="1019907" y="747346"/>
                </a:cubicBezTo>
                <a:cubicBezTo>
                  <a:pt x="1013142" y="755464"/>
                  <a:pt x="1011284" y="768122"/>
                  <a:pt x="1002323" y="773723"/>
                </a:cubicBezTo>
                <a:cubicBezTo>
                  <a:pt x="986605" y="783547"/>
                  <a:pt x="964992" y="781026"/>
                  <a:pt x="949569" y="791308"/>
                </a:cubicBezTo>
                <a:cubicBezTo>
                  <a:pt x="871982" y="843031"/>
                  <a:pt x="995992" y="763702"/>
                  <a:pt x="870438" y="826477"/>
                </a:cubicBezTo>
                <a:cubicBezTo>
                  <a:pt x="853121" y="835135"/>
                  <a:pt x="829218" y="849158"/>
                  <a:pt x="808892" y="852854"/>
                </a:cubicBezTo>
                <a:cubicBezTo>
                  <a:pt x="785645" y="857081"/>
                  <a:pt x="762000" y="858715"/>
                  <a:pt x="738554" y="861646"/>
                </a:cubicBezTo>
                <a:cubicBezTo>
                  <a:pt x="720969" y="867508"/>
                  <a:pt x="703782" y="874736"/>
                  <a:pt x="685800" y="879231"/>
                </a:cubicBezTo>
                <a:cubicBezTo>
                  <a:pt x="674077" y="882162"/>
                  <a:pt x="662205" y="884551"/>
                  <a:pt x="650631" y="888023"/>
                </a:cubicBezTo>
                <a:cubicBezTo>
                  <a:pt x="632877" y="893349"/>
                  <a:pt x="613300" y="895326"/>
                  <a:pt x="597877" y="905608"/>
                </a:cubicBezTo>
                <a:cubicBezTo>
                  <a:pt x="589085" y="911469"/>
                  <a:pt x="580951" y="918466"/>
                  <a:pt x="571500" y="923192"/>
                </a:cubicBezTo>
                <a:cubicBezTo>
                  <a:pt x="563210" y="927337"/>
                  <a:pt x="553225" y="927484"/>
                  <a:pt x="545123" y="931985"/>
                </a:cubicBezTo>
                <a:cubicBezTo>
                  <a:pt x="454430" y="982370"/>
                  <a:pt x="525674" y="956053"/>
                  <a:pt x="465992" y="975946"/>
                </a:cubicBezTo>
                <a:cubicBezTo>
                  <a:pt x="457200" y="981808"/>
                  <a:pt x="449271" y="989239"/>
                  <a:pt x="439615" y="993531"/>
                </a:cubicBezTo>
                <a:cubicBezTo>
                  <a:pt x="422677" y="1001059"/>
                  <a:pt x="386861" y="1011115"/>
                  <a:pt x="386861" y="1011115"/>
                </a:cubicBezTo>
                <a:cubicBezTo>
                  <a:pt x="345062" y="1038981"/>
                  <a:pt x="370507" y="1025359"/>
                  <a:pt x="307731" y="1046285"/>
                </a:cubicBezTo>
                <a:cubicBezTo>
                  <a:pt x="298939" y="1049216"/>
                  <a:pt x="289065" y="1049936"/>
                  <a:pt x="281354" y="1055077"/>
                </a:cubicBezTo>
                <a:cubicBezTo>
                  <a:pt x="272562" y="1060938"/>
                  <a:pt x="264428" y="1067935"/>
                  <a:pt x="254977" y="1072661"/>
                </a:cubicBezTo>
                <a:cubicBezTo>
                  <a:pt x="236119" y="1082090"/>
                  <a:pt x="202704" y="1086231"/>
                  <a:pt x="184638" y="1090246"/>
                </a:cubicBezTo>
                <a:cubicBezTo>
                  <a:pt x="100291" y="1108989"/>
                  <a:pt x="30773" y="1090246"/>
                  <a:pt x="0" y="1090246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5B22084-1FFC-4AF1-AF61-24D18206B06C}"/>
              </a:ext>
            </a:extLst>
          </p:cNvPr>
          <p:cNvSpPr/>
          <p:nvPr/>
        </p:nvSpPr>
        <p:spPr>
          <a:xfrm>
            <a:off x="4032254" y="4046693"/>
            <a:ext cx="4686300" cy="1424354"/>
          </a:xfrm>
          <a:custGeom>
            <a:avLst/>
            <a:gdLst>
              <a:gd name="connsiteX0" fmla="*/ 0 w 4686300"/>
              <a:gd name="connsiteY0" fmla="*/ 1354015 h 1424354"/>
              <a:gd name="connsiteX1" fmla="*/ 0 w 4686300"/>
              <a:gd name="connsiteY1" fmla="*/ 1354015 h 1424354"/>
              <a:gd name="connsiteX2" fmla="*/ 105507 w 4686300"/>
              <a:gd name="connsiteY2" fmla="*/ 1318846 h 1424354"/>
              <a:gd name="connsiteX3" fmla="*/ 131884 w 4686300"/>
              <a:gd name="connsiteY3" fmla="*/ 1310054 h 1424354"/>
              <a:gd name="connsiteX4" fmla="*/ 228600 w 4686300"/>
              <a:gd name="connsiteY4" fmla="*/ 1301261 h 1424354"/>
              <a:gd name="connsiteX5" fmla="*/ 272561 w 4686300"/>
              <a:gd name="connsiteY5" fmla="*/ 1266092 h 1424354"/>
              <a:gd name="connsiteX6" fmla="*/ 325315 w 4686300"/>
              <a:gd name="connsiteY6" fmla="*/ 1222131 h 1424354"/>
              <a:gd name="connsiteX7" fmla="*/ 378069 w 4686300"/>
              <a:gd name="connsiteY7" fmla="*/ 1186961 h 1424354"/>
              <a:gd name="connsiteX8" fmla="*/ 430823 w 4686300"/>
              <a:gd name="connsiteY8" fmla="*/ 1143000 h 1424354"/>
              <a:gd name="connsiteX9" fmla="*/ 457200 w 4686300"/>
              <a:gd name="connsiteY9" fmla="*/ 1125415 h 1424354"/>
              <a:gd name="connsiteX10" fmla="*/ 509954 w 4686300"/>
              <a:gd name="connsiteY10" fmla="*/ 1107831 h 1424354"/>
              <a:gd name="connsiteX11" fmla="*/ 562707 w 4686300"/>
              <a:gd name="connsiteY11" fmla="*/ 1072661 h 1424354"/>
              <a:gd name="connsiteX12" fmla="*/ 606669 w 4686300"/>
              <a:gd name="connsiteY12" fmla="*/ 1028700 h 1424354"/>
              <a:gd name="connsiteX13" fmla="*/ 624254 w 4686300"/>
              <a:gd name="connsiteY13" fmla="*/ 1002323 h 1424354"/>
              <a:gd name="connsiteX14" fmla="*/ 677007 w 4686300"/>
              <a:gd name="connsiteY14" fmla="*/ 967154 h 1424354"/>
              <a:gd name="connsiteX15" fmla="*/ 694592 w 4686300"/>
              <a:gd name="connsiteY15" fmla="*/ 940777 h 1424354"/>
              <a:gd name="connsiteX16" fmla="*/ 720969 w 4686300"/>
              <a:gd name="connsiteY16" fmla="*/ 923192 h 1424354"/>
              <a:gd name="connsiteX17" fmla="*/ 729761 w 4686300"/>
              <a:gd name="connsiteY17" fmla="*/ 896815 h 1424354"/>
              <a:gd name="connsiteX18" fmla="*/ 747346 w 4686300"/>
              <a:gd name="connsiteY18" fmla="*/ 800100 h 1424354"/>
              <a:gd name="connsiteX19" fmla="*/ 756138 w 4686300"/>
              <a:gd name="connsiteY19" fmla="*/ 773723 h 1424354"/>
              <a:gd name="connsiteX20" fmla="*/ 782515 w 4686300"/>
              <a:gd name="connsiteY20" fmla="*/ 747346 h 1424354"/>
              <a:gd name="connsiteX21" fmla="*/ 791307 w 4686300"/>
              <a:gd name="connsiteY21" fmla="*/ 720969 h 1424354"/>
              <a:gd name="connsiteX22" fmla="*/ 817684 w 4686300"/>
              <a:gd name="connsiteY22" fmla="*/ 650631 h 1424354"/>
              <a:gd name="connsiteX23" fmla="*/ 826477 w 4686300"/>
              <a:gd name="connsiteY23" fmla="*/ 580292 h 1424354"/>
              <a:gd name="connsiteX24" fmla="*/ 835269 w 4686300"/>
              <a:gd name="connsiteY24" fmla="*/ 395654 h 1424354"/>
              <a:gd name="connsiteX25" fmla="*/ 905607 w 4686300"/>
              <a:gd name="connsiteY25" fmla="*/ 386861 h 1424354"/>
              <a:gd name="connsiteX26" fmla="*/ 1011115 w 4686300"/>
              <a:gd name="connsiteY26" fmla="*/ 369277 h 1424354"/>
              <a:gd name="connsiteX27" fmla="*/ 1090246 w 4686300"/>
              <a:gd name="connsiteY27" fmla="*/ 351692 h 1424354"/>
              <a:gd name="connsiteX28" fmla="*/ 1204546 w 4686300"/>
              <a:gd name="connsiteY28" fmla="*/ 360485 h 1424354"/>
              <a:gd name="connsiteX29" fmla="*/ 1283677 w 4686300"/>
              <a:gd name="connsiteY29" fmla="*/ 351692 h 1424354"/>
              <a:gd name="connsiteX30" fmla="*/ 1310054 w 4686300"/>
              <a:gd name="connsiteY30" fmla="*/ 342900 h 1424354"/>
              <a:gd name="connsiteX31" fmla="*/ 1459523 w 4686300"/>
              <a:gd name="connsiteY31" fmla="*/ 325315 h 1424354"/>
              <a:gd name="connsiteX32" fmla="*/ 1494692 w 4686300"/>
              <a:gd name="connsiteY32" fmla="*/ 316523 h 1424354"/>
              <a:gd name="connsiteX33" fmla="*/ 1538654 w 4686300"/>
              <a:gd name="connsiteY33" fmla="*/ 307731 h 1424354"/>
              <a:gd name="connsiteX34" fmla="*/ 1652954 w 4686300"/>
              <a:gd name="connsiteY34" fmla="*/ 272561 h 1424354"/>
              <a:gd name="connsiteX35" fmla="*/ 1846384 w 4686300"/>
              <a:gd name="connsiteY35" fmla="*/ 254977 h 1424354"/>
              <a:gd name="connsiteX36" fmla="*/ 1899138 w 4686300"/>
              <a:gd name="connsiteY36" fmla="*/ 237392 h 1424354"/>
              <a:gd name="connsiteX37" fmla="*/ 1925515 w 4686300"/>
              <a:gd name="connsiteY37" fmla="*/ 219808 h 1424354"/>
              <a:gd name="connsiteX38" fmla="*/ 1978269 w 4686300"/>
              <a:gd name="connsiteY38" fmla="*/ 202223 h 1424354"/>
              <a:gd name="connsiteX39" fmla="*/ 2004646 w 4686300"/>
              <a:gd name="connsiteY39" fmla="*/ 193431 h 1424354"/>
              <a:gd name="connsiteX40" fmla="*/ 2031023 w 4686300"/>
              <a:gd name="connsiteY40" fmla="*/ 184638 h 1424354"/>
              <a:gd name="connsiteX41" fmla="*/ 2074984 w 4686300"/>
              <a:gd name="connsiteY41" fmla="*/ 175846 h 1424354"/>
              <a:gd name="connsiteX42" fmla="*/ 2127738 w 4686300"/>
              <a:gd name="connsiteY42" fmla="*/ 158261 h 1424354"/>
              <a:gd name="connsiteX43" fmla="*/ 2162907 w 4686300"/>
              <a:gd name="connsiteY43" fmla="*/ 149469 h 1424354"/>
              <a:gd name="connsiteX44" fmla="*/ 2215661 w 4686300"/>
              <a:gd name="connsiteY44" fmla="*/ 131885 h 1424354"/>
              <a:gd name="connsiteX45" fmla="*/ 2664069 w 4686300"/>
              <a:gd name="connsiteY45" fmla="*/ 123092 h 1424354"/>
              <a:gd name="connsiteX46" fmla="*/ 2716823 w 4686300"/>
              <a:gd name="connsiteY46" fmla="*/ 105508 h 1424354"/>
              <a:gd name="connsiteX47" fmla="*/ 2778369 w 4686300"/>
              <a:gd name="connsiteY47" fmla="*/ 87923 h 1424354"/>
              <a:gd name="connsiteX48" fmla="*/ 2998177 w 4686300"/>
              <a:gd name="connsiteY48" fmla="*/ 79131 h 1424354"/>
              <a:gd name="connsiteX49" fmla="*/ 3130061 w 4686300"/>
              <a:gd name="connsiteY49" fmla="*/ 35169 h 1424354"/>
              <a:gd name="connsiteX50" fmla="*/ 3156438 w 4686300"/>
              <a:gd name="connsiteY50" fmla="*/ 26377 h 1424354"/>
              <a:gd name="connsiteX51" fmla="*/ 3182815 w 4686300"/>
              <a:gd name="connsiteY51" fmla="*/ 17585 h 1424354"/>
              <a:gd name="connsiteX52" fmla="*/ 3402623 w 4686300"/>
              <a:gd name="connsiteY52" fmla="*/ 0 h 1424354"/>
              <a:gd name="connsiteX53" fmla="*/ 3429000 w 4686300"/>
              <a:gd name="connsiteY53" fmla="*/ 17585 h 1424354"/>
              <a:gd name="connsiteX54" fmla="*/ 3446584 w 4686300"/>
              <a:gd name="connsiteY54" fmla="*/ 52754 h 1424354"/>
              <a:gd name="connsiteX55" fmla="*/ 3464169 w 4686300"/>
              <a:gd name="connsiteY55" fmla="*/ 79131 h 1424354"/>
              <a:gd name="connsiteX56" fmla="*/ 3481754 w 4686300"/>
              <a:gd name="connsiteY56" fmla="*/ 149469 h 1424354"/>
              <a:gd name="connsiteX57" fmla="*/ 3516923 w 4686300"/>
              <a:gd name="connsiteY57" fmla="*/ 202223 h 1424354"/>
              <a:gd name="connsiteX58" fmla="*/ 3534507 w 4686300"/>
              <a:gd name="connsiteY58" fmla="*/ 228600 h 1424354"/>
              <a:gd name="connsiteX59" fmla="*/ 3560884 w 4686300"/>
              <a:gd name="connsiteY59" fmla="*/ 254977 h 1424354"/>
              <a:gd name="connsiteX60" fmla="*/ 3569677 w 4686300"/>
              <a:gd name="connsiteY60" fmla="*/ 281354 h 1424354"/>
              <a:gd name="connsiteX61" fmla="*/ 3587261 w 4686300"/>
              <a:gd name="connsiteY61" fmla="*/ 307731 h 1424354"/>
              <a:gd name="connsiteX62" fmla="*/ 3596054 w 4686300"/>
              <a:gd name="connsiteY62" fmla="*/ 342900 h 1424354"/>
              <a:gd name="connsiteX63" fmla="*/ 3631223 w 4686300"/>
              <a:gd name="connsiteY63" fmla="*/ 422031 h 1424354"/>
              <a:gd name="connsiteX64" fmla="*/ 3640015 w 4686300"/>
              <a:gd name="connsiteY64" fmla="*/ 492369 h 1424354"/>
              <a:gd name="connsiteX65" fmla="*/ 3657600 w 4686300"/>
              <a:gd name="connsiteY65" fmla="*/ 518746 h 1424354"/>
              <a:gd name="connsiteX66" fmla="*/ 3701561 w 4686300"/>
              <a:gd name="connsiteY66" fmla="*/ 606669 h 1424354"/>
              <a:gd name="connsiteX67" fmla="*/ 3710354 w 4686300"/>
              <a:gd name="connsiteY67" fmla="*/ 633046 h 1424354"/>
              <a:gd name="connsiteX68" fmla="*/ 3727938 w 4686300"/>
              <a:gd name="connsiteY68" fmla="*/ 659423 h 1424354"/>
              <a:gd name="connsiteX69" fmla="*/ 3754315 w 4686300"/>
              <a:gd name="connsiteY69" fmla="*/ 720969 h 1424354"/>
              <a:gd name="connsiteX70" fmla="*/ 3771900 w 4686300"/>
              <a:gd name="connsiteY70" fmla="*/ 782515 h 1424354"/>
              <a:gd name="connsiteX71" fmla="*/ 3824654 w 4686300"/>
              <a:gd name="connsiteY71" fmla="*/ 861646 h 1424354"/>
              <a:gd name="connsiteX72" fmla="*/ 3842238 w 4686300"/>
              <a:gd name="connsiteY72" fmla="*/ 888023 h 1424354"/>
              <a:gd name="connsiteX73" fmla="*/ 3859823 w 4686300"/>
              <a:gd name="connsiteY73" fmla="*/ 923192 h 1424354"/>
              <a:gd name="connsiteX74" fmla="*/ 3886200 w 4686300"/>
              <a:gd name="connsiteY74" fmla="*/ 940777 h 1424354"/>
              <a:gd name="connsiteX75" fmla="*/ 3947746 w 4686300"/>
              <a:gd name="connsiteY75" fmla="*/ 975946 h 1424354"/>
              <a:gd name="connsiteX76" fmla="*/ 3965331 w 4686300"/>
              <a:gd name="connsiteY76" fmla="*/ 1002323 h 1424354"/>
              <a:gd name="connsiteX77" fmla="*/ 3991707 w 4686300"/>
              <a:gd name="connsiteY77" fmla="*/ 1011115 h 1424354"/>
              <a:gd name="connsiteX78" fmla="*/ 4044461 w 4686300"/>
              <a:gd name="connsiteY78" fmla="*/ 1046285 h 1424354"/>
              <a:gd name="connsiteX79" fmla="*/ 4097215 w 4686300"/>
              <a:gd name="connsiteY79" fmla="*/ 1090246 h 1424354"/>
              <a:gd name="connsiteX80" fmla="*/ 4149969 w 4686300"/>
              <a:gd name="connsiteY80" fmla="*/ 1125415 h 1424354"/>
              <a:gd name="connsiteX81" fmla="*/ 4176346 w 4686300"/>
              <a:gd name="connsiteY81" fmla="*/ 1143000 h 1424354"/>
              <a:gd name="connsiteX82" fmla="*/ 4229100 w 4686300"/>
              <a:gd name="connsiteY82" fmla="*/ 1178169 h 1424354"/>
              <a:gd name="connsiteX83" fmla="*/ 4273061 w 4686300"/>
              <a:gd name="connsiteY83" fmla="*/ 1222131 h 1424354"/>
              <a:gd name="connsiteX84" fmla="*/ 4290646 w 4686300"/>
              <a:gd name="connsiteY84" fmla="*/ 1248508 h 1424354"/>
              <a:gd name="connsiteX85" fmla="*/ 4317023 w 4686300"/>
              <a:gd name="connsiteY85" fmla="*/ 1274885 h 1424354"/>
              <a:gd name="connsiteX86" fmla="*/ 4334607 w 4686300"/>
              <a:gd name="connsiteY86" fmla="*/ 1301261 h 1424354"/>
              <a:gd name="connsiteX87" fmla="*/ 4369777 w 4686300"/>
              <a:gd name="connsiteY87" fmla="*/ 1327638 h 1424354"/>
              <a:gd name="connsiteX88" fmla="*/ 4528038 w 4686300"/>
              <a:gd name="connsiteY88" fmla="*/ 1327638 h 1424354"/>
              <a:gd name="connsiteX89" fmla="*/ 4686300 w 4686300"/>
              <a:gd name="connsiteY89" fmla="*/ 1336431 h 1424354"/>
              <a:gd name="connsiteX90" fmla="*/ 4677507 w 4686300"/>
              <a:gd name="connsiteY90" fmla="*/ 1362808 h 1424354"/>
              <a:gd name="connsiteX91" fmla="*/ 4545623 w 4686300"/>
              <a:gd name="connsiteY91" fmla="*/ 1345223 h 1424354"/>
              <a:gd name="connsiteX92" fmla="*/ 4519246 w 4686300"/>
              <a:gd name="connsiteY92" fmla="*/ 1327638 h 1424354"/>
              <a:gd name="connsiteX93" fmla="*/ 4492869 w 4686300"/>
              <a:gd name="connsiteY93" fmla="*/ 1318846 h 1424354"/>
              <a:gd name="connsiteX94" fmla="*/ 4466492 w 4686300"/>
              <a:gd name="connsiteY94" fmla="*/ 1301261 h 1424354"/>
              <a:gd name="connsiteX95" fmla="*/ 4431323 w 4686300"/>
              <a:gd name="connsiteY95" fmla="*/ 1292469 h 1424354"/>
              <a:gd name="connsiteX96" fmla="*/ 4360984 w 4686300"/>
              <a:gd name="connsiteY96" fmla="*/ 1274885 h 1424354"/>
              <a:gd name="connsiteX97" fmla="*/ 4308231 w 4686300"/>
              <a:gd name="connsiteY97" fmla="*/ 1248508 h 1424354"/>
              <a:gd name="connsiteX98" fmla="*/ 4281854 w 4686300"/>
              <a:gd name="connsiteY98" fmla="*/ 1239715 h 1424354"/>
              <a:gd name="connsiteX99" fmla="*/ 4334607 w 4686300"/>
              <a:gd name="connsiteY99" fmla="*/ 1274885 h 1424354"/>
              <a:gd name="connsiteX100" fmla="*/ 4387361 w 4686300"/>
              <a:gd name="connsiteY100" fmla="*/ 1310054 h 1424354"/>
              <a:gd name="connsiteX101" fmla="*/ 4413738 w 4686300"/>
              <a:gd name="connsiteY101" fmla="*/ 1327638 h 1424354"/>
              <a:gd name="connsiteX102" fmla="*/ 4440115 w 4686300"/>
              <a:gd name="connsiteY102" fmla="*/ 1336431 h 1424354"/>
              <a:gd name="connsiteX103" fmla="*/ 4484077 w 4686300"/>
              <a:gd name="connsiteY103" fmla="*/ 1354015 h 1424354"/>
              <a:gd name="connsiteX104" fmla="*/ 4510454 w 4686300"/>
              <a:gd name="connsiteY104" fmla="*/ 1362808 h 1424354"/>
              <a:gd name="connsiteX105" fmla="*/ 4572000 w 4686300"/>
              <a:gd name="connsiteY105" fmla="*/ 1389185 h 1424354"/>
              <a:gd name="connsiteX106" fmla="*/ 4598377 w 4686300"/>
              <a:gd name="connsiteY106" fmla="*/ 1397977 h 1424354"/>
              <a:gd name="connsiteX107" fmla="*/ 4501661 w 4686300"/>
              <a:gd name="connsiteY107" fmla="*/ 1362808 h 1424354"/>
              <a:gd name="connsiteX108" fmla="*/ 4448907 w 4686300"/>
              <a:gd name="connsiteY108" fmla="*/ 1345223 h 1424354"/>
              <a:gd name="connsiteX109" fmla="*/ 4422531 w 4686300"/>
              <a:gd name="connsiteY109" fmla="*/ 1336431 h 1424354"/>
              <a:gd name="connsiteX110" fmla="*/ 4448907 w 4686300"/>
              <a:gd name="connsiteY110" fmla="*/ 1345223 h 1424354"/>
              <a:gd name="connsiteX111" fmla="*/ 4343400 w 4686300"/>
              <a:gd name="connsiteY111" fmla="*/ 1327638 h 1424354"/>
              <a:gd name="connsiteX112" fmla="*/ 4317023 w 4686300"/>
              <a:gd name="connsiteY112" fmla="*/ 1318846 h 1424354"/>
              <a:gd name="connsiteX113" fmla="*/ 4290646 w 4686300"/>
              <a:gd name="connsiteY113" fmla="*/ 1310054 h 1424354"/>
              <a:gd name="connsiteX114" fmla="*/ 4220307 w 4686300"/>
              <a:gd name="connsiteY114" fmla="*/ 1318846 h 1424354"/>
              <a:gd name="connsiteX115" fmla="*/ 4167554 w 4686300"/>
              <a:gd name="connsiteY115" fmla="*/ 1336431 h 1424354"/>
              <a:gd name="connsiteX116" fmla="*/ 4149969 w 4686300"/>
              <a:gd name="connsiteY116" fmla="*/ 1362808 h 1424354"/>
              <a:gd name="connsiteX117" fmla="*/ 4070838 w 4686300"/>
              <a:gd name="connsiteY117" fmla="*/ 1354015 h 1424354"/>
              <a:gd name="connsiteX118" fmla="*/ 3965331 w 4686300"/>
              <a:gd name="connsiteY118" fmla="*/ 1327638 h 1424354"/>
              <a:gd name="connsiteX119" fmla="*/ 3930161 w 4686300"/>
              <a:gd name="connsiteY119" fmla="*/ 1318846 h 1424354"/>
              <a:gd name="connsiteX120" fmla="*/ 3842238 w 4686300"/>
              <a:gd name="connsiteY120" fmla="*/ 1301261 h 1424354"/>
              <a:gd name="connsiteX121" fmla="*/ 3736731 w 4686300"/>
              <a:gd name="connsiteY121" fmla="*/ 1310054 h 1424354"/>
              <a:gd name="connsiteX122" fmla="*/ 3683977 w 4686300"/>
              <a:gd name="connsiteY122" fmla="*/ 1336431 h 1424354"/>
              <a:gd name="connsiteX123" fmla="*/ 3631223 w 4686300"/>
              <a:gd name="connsiteY123" fmla="*/ 1345223 h 1424354"/>
              <a:gd name="connsiteX124" fmla="*/ 3604846 w 4686300"/>
              <a:gd name="connsiteY124" fmla="*/ 1362808 h 1424354"/>
              <a:gd name="connsiteX125" fmla="*/ 3411415 w 4686300"/>
              <a:gd name="connsiteY125" fmla="*/ 1389185 h 1424354"/>
              <a:gd name="connsiteX126" fmla="*/ 3217984 w 4686300"/>
              <a:gd name="connsiteY126" fmla="*/ 1415561 h 1424354"/>
              <a:gd name="connsiteX127" fmla="*/ 3174023 w 4686300"/>
              <a:gd name="connsiteY127" fmla="*/ 1424354 h 1424354"/>
              <a:gd name="connsiteX128" fmla="*/ 2980592 w 4686300"/>
              <a:gd name="connsiteY128" fmla="*/ 1415561 h 1424354"/>
              <a:gd name="connsiteX129" fmla="*/ 2936631 w 4686300"/>
              <a:gd name="connsiteY129" fmla="*/ 1389185 h 1424354"/>
              <a:gd name="connsiteX130" fmla="*/ 2839915 w 4686300"/>
              <a:gd name="connsiteY130" fmla="*/ 1371600 h 1424354"/>
              <a:gd name="connsiteX131" fmla="*/ 2804746 w 4686300"/>
              <a:gd name="connsiteY131" fmla="*/ 1362808 h 1424354"/>
              <a:gd name="connsiteX132" fmla="*/ 2734407 w 4686300"/>
              <a:gd name="connsiteY132" fmla="*/ 1345223 h 1424354"/>
              <a:gd name="connsiteX133" fmla="*/ 2602523 w 4686300"/>
              <a:gd name="connsiteY133" fmla="*/ 1354015 h 1424354"/>
              <a:gd name="connsiteX134" fmla="*/ 2540977 w 4686300"/>
              <a:gd name="connsiteY134" fmla="*/ 1371600 h 1424354"/>
              <a:gd name="connsiteX135" fmla="*/ 2470638 w 4686300"/>
              <a:gd name="connsiteY135" fmla="*/ 1380392 h 1424354"/>
              <a:gd name="connsiteX136" fmla="*/ 2444261 w 4686300"/>
              <a:gd name="connsiteY136" fmla="*/ 1389185 h 1424354"/>
              <a:gd name="connsiteX137" fmla="*/ 2259623 w 4686300"/>
              <a:gd name="connsiteY137" fmla="*/ 1380392 h 1424354"/>
              <a:gd name="connsiteX138" fmla="*/ 2215661 w 4686300"/>
              <a:gd name="connsiteY138" fmla="*/ 1371600 h 1424354"/>
              <a:gd name="connsiteX139" fmla="*/ 2127738 w 4686300"/>
              <a:gd name="connsiteY139" fmla="*/ 1362808 h 1424354"/>
              <a:gd name="connsiteX140" fmla="*/ 1811215 w 4686300"/>
              <a:gd name="connsiteY140" fmla="*/ 1354015 h 1424354"/>
              <a:gd name="connsiteX141" fmla="*/ 1556238 w 4686300"/>
              <a:gd name="connsiteY141" fmla="*/ 1362808 h 1424354"/>
              <a:gd name="connsiteX142" fmla="*/ 1477107 w 4686300"/>
              <a:gd name="connsiteY142" fmla="*/ 1380392 h 1424354"/>
              <a:gd name="connsiteX143" fmla="*/ 1424354 w 4686300"/>
              <a:gd name="connsiteY143" fmla="*/ 1397977 h 1424354"/>
              <a:gd name="connsiteX144" fmla="*/ 1397977 w 4686300"/>
              <a:gd name="connsiteY144" fmla="*/ 1415561 h 1424354"/>
              <a:gd name="connsiteX145" fmla="*/ 1213338 w 4686300"/>
              <a:gd name="connsiteY145" fmla="*/ 1406769 h 1424354"/>
              <a:gd name="connsiteX146" fmla="*/ 1160584 w 4686300"/>
              <a:gd name="connsiteY146" fmla="*/ 1397977 h 1424354"/>
              <a:gd name="connsiteX147" fmla="*/ 1046284 w 4686300"/>
              <a:gd name="connsiteY147" fmla="*/ 1380392 h 1424354"/>
              <a:gd name="connsiteX148" fmla="*/ 703384 w 4686300"/>
              <a:gd name="connsiteY148" fmla="*/ 1371600 h 1424354"/>
              <a:gd name="connsiteX149" fmla="*/ 580292 w 4686300"/>
              <a:gd name="connsiteY149" fmla="*/ 1354015 h 1424354"/>
              <a:gd name="connsiteX150" fmla="*/ 545123 w 4686300"/>
              <a:gd name="connsiteY150" fmla="*/ 1336431 h 1424354"/>
              <a:gd name="connsiteX151" fmla="*/ 474784 w 4686300"/>
              <a:gd name="connsiteY151" fmla="*/ 1327638 h 1424354"/>
              <a:gd name="connsiteX152" fmla="*/ 263769 w 4686300"/>
              <a:gd name="connsiteY152" fmla="*/ 1310054 h 1424354"/>
              <a:gd name="connsiteX153" fmla="*/ 61546 w 4686300"/>
              <a:gd name="connsiteY153" fmla="*/ 1318846 h 1424354"/>
              <a:gd name="connsiteX154" fmla="*/ 35169 w 4686300"/>
              <a:gd name="connsiteY154" fmla="*/ 1327638 h 1424354"/>
              <a:gd name="connsiteX155" fmla="*/ 0 w 4686300"/>
              <a:gd name="connsiteY155" fmla="*/ 1354015 h 142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4686300" h="1424354">
                <a:moveTo>
                  <a:pt x="0" y="1354015"/>
                </a:moveTo>
                <a:lnTo>
                  <a:pt x="0" y="1354015"/>
                </a:lnTo>
                <a:lnTo>
                  <a:pt x="105507" y="1318846"/>
                </a:lnTo>
                <a:cubicBezTo>
                  <a:pt x="114299" y="1315915"/>
                  <a:pt x="122654" y="1310893"/>
                  <a:pt x="131884" y="1310054"/>
                </a:cubicBezTo>
                <a:lnTo>
                  <a:pt x="228600" y="1301261"/>
                </a:lnTo>
                <a:cubicBezTo>
                  <a:pt x="271902" y="1286828"/>
                  <a:pt x="241969" y="1302803"/>
                  <a:pt x="272561" y="1266092"/>
                </a:cubicBezTo>
                <a:cubicBezTo>
                  <a:pt x="307589" y="1224058"/>
                  <a:pt x="287590" y="1253568"/>
                  <a:pt x="325315" y="1222131"/>
                </a:cubicBezTo>
                <a:cubicBezTo>
                  <a:pt x="369224" y="1185541"/>
                  <a:pt x="331713" y="1202414"/>
                  <a:pt x="378069" y="1186961"/>
                </a:cubicBezTo>
                <a:cubicBezTo>
                  <a:pt x="405692" y="1145529"/>
                  <a:pt x="382770" y="1170459"/>
                  <a:pt x="430823" y="1143000"/>
                </a:cubicBezTo>
                <a:cubicBezTo>
                  <a:pt x="439998" y="1137757"/>
                  <a:pt x="447544" y="1129707"/>
                  <a:pt x="457200" y="1125415"/>
                </a:cubicBezTo>
                <a:cubicBezTo>
                  <a:pt x="474138" y="1117887"/>
                  <a:pt x="509954" y="1107831"/>
                  <a:pt x="509954" y="1107831"/>
                </a:cubicBezTo>
                <a:cubicBezTo>
                  <a:pt x="527538" y="1096108"/>
                  <a:pt x="550984" y="1090245"/>
                  <a:pt x="562707" y="1072661"/>
                </a:cubicBezTo>
                <a:cubicBezTo>
                  <a:pt x="586154" y="1037493"/>
                  <a:pt x="571500" y="1052147"/>
                  <a:pt x="606669" y="1028700"/>
                </a:cubicBezTo>
                <a:cubicBezTo>
                  <a:pt x="612531" y="1019908"/>
                  <a:pt x="616301" y="1009282"/>
                  <a:pt x="624254" y="1002323"/>
                </a:cubicBezTo>
                <a:cubicBezTo>
                  <a:pt x="640159" y="988406"/>
                  <a:pt x="677007" y="967154"/>
                  <a:pt x="677007" y="967154"/>
                </a:cubicBezTo>
                <a:cubicBezTo>
                  <a:pt x="682869" y="958362"/>
                  <a:pt x="687120" y="948249"/>
                  <a:pt x="694592" y="940777"/>
                </a:cubicBezTo>
                <a:cubicBezTo>
                  <a:pt x="702064" y="933305"/>
                  <a:pt x="714368" y="931444"/>
                  <a:pt x="720969" y="923192"/>
                </a:cubicBezTo>
                <a:cubicBezTo>
                  <a:pt x="726759" y="915955"/>
                  <a:pt x="726830" y="905607"/>
                  <a:pt x="729761" y="896815"/>
                </a:cubicBezTo>
                <a:cubicBezTo>
                  <a:pt x="736877" y="847007"/>
                  <a:pt x="735502" y="841554"/>
                  <a:pt x="747346" y="800100"/>
                </a:cubicBezTo>
                <a:cubicBezTo>
                  <a:pt x="749892" y="791189"/>
                  <a:pt x="750997" y="781434"/>
                  <a:pt x="756138" y="773723"/>
                </a:cubicBezTo>
                <a:cubicBezTo>
                  <a:pt x="763035" y="763377"/>
                  <a:pt x="773723" y="756138"/>
                  <a:pt x="782515" y="747346"/>
                </a:cubicBezTo>
                <a:cubicBezTo>
                  <a:pt x="785446" y="738554"/>
                  <a:pt x="788053" y="729647"/>
                  <a:pt x="791307" y="720969"/>
                </a:cubicBezTo>
                <a:cubicBezTo>
                  <a:pt x="822847" y="636863"/>
                  <a:pt x="797728" y="710502"/>
                  <a:pt x="817684" y="650631"/>
                </a:cubicBezTo>
                <a:cubicBezTo>
                  <a:pt x="820615" y="627185"/>
                  <a:pt x="824851" y="603865"/>
                  <a:pt x="826477" y="580292"/>
                </a:cubicBezTo>
                <a:cubicBezTo>
                  <a:pt x="830716" y="518822"/>
                  <a:pt x="811939" y="452682"/>
                  <a:pt x="835269" y="395654"/>
                </a:cubicBezTo>
                <a:cubicBezTo>
                  <a:pt x="844215" y="373785"/>
                  <a:pt x="882161" y="389792"/>
                  <a:pt x="905607" y="386861"/>
                </a:cubicBezTo>
                <a:cubicBezTo>
                  <a:pt x="962303" y="367963"/>
                  <a:pt x="908049" y="384000"/>
                  <a:pt x="1011115" y="369277"/>
                </a:cubicBezTo>
                <a:cubicBezTo>
                  <a:pt x="1037169" y="365555"/>
                  <a:pt x="1064640" y="358094"/>
                  <a:pt x="1090246" y="351692"/>
                </a:cubicBezTo>
                <a:cubicBezTo>
                  <a:pt x="1128346" y="354623"/>
                  <a:pt x="1166333" y="360485"/>
                  <a:pt x="1204546" y="360485"/>
                </a:cubicBezTo>
                <a:cubicBezTo>
                  <a:pt x="1231085" y="360485"/>
                  <a:pt x="1257499" y="356055"/>
                  <a:pt x="1283677" y="351692"/>
                </a:cubicBezTo>
                <a:cubicBezTo>
                  <a:pt x="1292819" y="350168"/>
                  <a:pt x="1300879" y="344211"/>
                  <a:pt x="1310054" y="342900"/>
                </a:cubicBezTo>
                <a:cubicBezTo>
                  <a:pt x="1438901" y="324494"/>
                  <a:pt x="1366920" y="343836"/>
                  <a:pt x="1459523" y="325315"/>
                </a:cubicBezTo>
                <a:cubicBezTo>
                  <a:pt x="1471372" y="322945"/>
                  <a:pt x="1482896" y="319144"/>
                  <a:pt x="1494692" y="316523"/>
                </a:cubicBezTo>
                <a:cubicBezTo>
                  <a:pt x="1509280" y="313281"/>
                  <a:pt x="1524236" y="311663"/>
                  <a:pt x="1538654" y="307731"/>
                </a:cubicBezTo>
                <a:cubicBezTo>
                  <a:pt x="1576910" y="297297"/>
                  <a:pt x="1613524" y="279133"/>
                  <a:pt x="1652954" y="272561"/>
                </a:cubicBezTo>
                <a:cubicBezTo>
                  <a:pt x="1715474" y="262141"/>
                  <a:pt x="1784394" y="259405"/>
                  <a:pt x="1846384" y="254977"/>
                </a:cubicBezTo>
                <a:cubicBezTo>
                  <a:pt x="1863969" y="249115"/>
                  <a:pt x="1883715" y="247674"/>
                  <a:pt x="1899138" y="237392"/>
                </a:cubicBezTo>
                <a:cubicBezTo>
                  <a:pt x="1907930" y="231531"/>
                  <a:pt x="1915859" y="224100"/>
                  <a:pt x="1925515" y="219808"/>
                </a:cubicBezTo>
                <a:cubicBezTo>
                  <a:pt x="1942453" y="212280"/>
                  <a:pt x="1960684" y="208085"/>
                  <a:pt x="1978269" y="202223"/>
                </a:cubicBezTo>
                <a:lnTo>
                  <a:pt x="2004646" y="193431"/>
                </a:lnTo>
                <a:cubicBezTo>
                  <a:pt x="2013438" y="190500"/>
                  <a:pt x="2021935" y="186456"/>
                  <a:pt x="2031023" y="184638"/>
                </a:cubicBezTo>
                <a:cubicBezTo>
                  <a:pt x="2045677" y="181707"/>
                  <a:pt x="2060567" y="179778"/>
                  <a:pt x="2074984" y="175846"/>
                </a:cubicBezTo>
                <a:cubicBezTo>
                  <a:pt x="2092867" y="170969"/>
                  <a:pt x="2109756" y="162756"/>
                  <a:pt x="2127738" y="158261"/>
                </a:cubicBezTo>
                <a:cubicBezTo>
                  <a:pt x="2139461" y="155330"/>
                  <a:pt x="2151333" y="152941"/>
                  <a:pt x="2162907" y="149469"/>
                </a:cubicBezTo>
                <a:cubicBezTo>
                  <a:pt x="2180661" y="144143"/>
                  <a:pt x="2197129" y="132248"/>
                  <a:pt x="2215661" y="131885"/>
                </a:cubicBezTo>
                <a:lnTo>
                  <a:pt x="2664069" y="123092"/>
                </a:lnTo>
                <a:lnTo>
                  <a:pt x="2716823" y="105508"/>
                </a:lnTo>
                <a:cubicBezTo>
                  <a:pt x="2731474" y="100624"/>
                  <a:pt x="2764443" y="88883"/>
                  <a:pt x="2778369" y="87923"/>
                </a:cubicBezTo>
                <a:cubicBezTo>
                  <a:pt x="2851523" y="82878"/>
                  <a:pt x="2924908" y="82062"/>
                  <a:pt x="2998177" y="79131"/>
                </a:cubicBezTo>
                <a:lnTo>
                  <a:pt x="3130061" y="35169"/>
                </a:lnTo>
                <a:lnTo>
                  <a:pt x="3156438" y="26377"/>
                </a:lnTo>
                <a:cubicBezTo>
                  <a:pt x="3165230" y="23446"/>
                  <a:pt x="3173565" y="18163"/>
                  <a:pt x="3182815" y="17585"/>
                </a:cubicBezTo>
                <a:cubicBezTo>
                  <a:pt x="3349980" y="7136"/>
                  <a:pt x="3276795" y="13980"/>
                  <a:pt x="3402623" y="0"/>
                </a:cubicBezTo>
                <a:cubicBezTo>
                  <a:pt x="3411415" y="5862"/>
                  <a:pt x="3422235" y="9467"/>
                  <a:pt x="3429000" y="17585"/>
                </a:cubicBezTo>
                <a:cubicBezTo>
                  <a:pt x="3437391" y="27654"/>
                  <a:pt x="3440081" y="41374"/>
                  <a:pt x="3446584" y="52754"/>
                </a:cubicBezTo>
                <a:cubicBezTo>
                  <a:pt x="3451827" y="61929"/>
                  <a:pt x="3458307" y="70339"/>
                  <a:pt x="3464169" y="79131"/>
                </a:cubicBezTo>
                <a:cubicBezTo>
                  <a:pt x="3466606" y="91316"/>
                  <a:pt x="3473304" y="134258"/>
                  <a:pt x="3481754" y="149469"/>
                </a:cubicBezTo>
                <a:cubicBezTo>
                  <a:pt x="3492018" y="167943"/>
                  <a:pt x="3505200" y="184638"/>
                  <a:pt x="3516923" y="202223"/>
                </a:cubicBezTo>
                <a:cubicBezTo>
                  <a:pt x="3522784" y="211015"/>
                  <a:pt x="3527035" y="221128"/>
                  <a:pt x="3534507" y="228600"/>
                </a:cubicBezTo>
                <a:lnTo>
                  <a:pt x="3560884" y="254977"/>
                </a:lnTo>
                <a:cubicBezTo>
                  <a:pt x="3563815" y="263769"/>
                  <a:pt x="3565532" y="273064"/>
                  <a:pt x="3569677" y="281354"/>
                </a:cubicBezTo>
                <a:cubicBezTo>
                  <a:pt x="3574403" y="290805"/>
                  <a:pt x="3583098" y="298018"/>
                  <a:pt x="3587261" y="307731"/>
                </a:cubicBezTo>
                <a:cubicBezTo>
                  <a:pt x="3592021" y="318838"/>
                  <a:pt x="3592582" y="331326"/>
                  <a:pt x="3596054" y="342900"/>
                </a:cubicBezTo>
                <a:cubicBezTo>
                  <a:pt x="3613176" y="399974"/>
                  <a:pt x="3605524" y="383484"/>
                  <a:pt x="3631223" y="422031"/>
                </a:cubicBezTo>
                <a:cubicBezTo>
                  <a:pt x="3634154" y="445477"/>
                  <a:pt x="3633798" y="469573"/>
                  <a:pt x="3640015" y="492369"/>
                </a:cubicBezTo>
                <a:cubicBezTo>
                  <a:pt x="3642795" y="502564"/>
                  <a:pt x="3653308" y="509090"/>
                  <a:pt x="3657600" y="518746"/>
                </a:cubicBezTo>
                <a:cubicBezTo>
                  <a:pt x="3697998" y="609641"/>
                  <a:pt x="3649690" y="537508"/>
                  <a:pt x="3701561" y="606669"/>
                </a:cubicBezTo>
                <a:cubicBezTo>
                  <a:pt x="3704492" y="615461"/>
                  <a:pt x="3706209" y="624756"/>
                  <a:pt x="3710354" y="633046"/>
                </a:cubicBezTo>
                <a:cubicBezTo>
                  <a:pt x="3715080" y="642497"/>
                  <a:pt x="3723775" y="649710"/>
                  <a:pt x="3727938" y="659423"/>
                </a:cubicBezTo>
                <a:cubicBezTo>
                  <a:pt x="3762004" y="738909"/>
                  <a:pt x="3710169" y="654748"/>
                  <a:pt x="3754315" y="720969"/>
                </a:cubicBezTo>
                <a:cubicBezTo>
                  <a:pt x="3756386" y="729252"/>
                  <a:pt x="3766165" y="772191"/>
                  <a:pt x="3771900" y="782515"/>
                </a:cubicBezTo>
                <a:cubicBezTo>
                  <a:pt x="3771908" y="782530"/>
                  <a:pt x="3815857" y="848450"/>
                  <a:pt x="3824654" y="861646"/>
                </a:cubicBezTo>
                <a:cubicBezTo>
                  <a:pt x="3830515" y="870438"/>
                  <a:pt x="3837512" y="878572"/>
                  <a:pt x="3842238" y="888023"/>
                </a:cubicBezTo>
                <a:cubicBezTo>
                  <a:pt x="3848100" y="899746"/>
                  <a:pt x="3851432" y="913123"/>
                  <a:pt x="3859823" y="923192"/>
                </a:cubicBezTo>
                <a:cubicBezTo>
                  <a:pt x="3866588" y="931310"/>
                  <a:pt x="3877601" y="934635"/>
                  <a:pt x="3886200" y="940777"/>
                </a:cubicBezTo>
                <a:cubicBezTo>
                  <a:pt x="3932775" y="974045"/>
                  <a:pt x="3904943" y="961679"/>
                  <a:pt x="3947746" y="975946"/>
                </a:cubicBezTo>
                <a:cubicBezTo>
                  <a:pt x="3953608" y="984738"/>
                  <a:pt x="3957079" y="995722"/>
                  <a:pt x="3965331" y="1002323"/>
                </a:cubicBezTo>
                <a:cubicBezTo>
                  <a:pt x="3972568" y="1008112"/>
                  <a:pt x="3983606" y="1006614"/>
                  <a:pt x="3991707" y="1011115"/>
                </a:cubicBezTo>
                <a:cubicBezTo>
                  <a:pt x="4010182" y="1021379"/>
                  <a:pt x="4026876" y="1034562"/>
                  <a:pt x="4044461" y="1046285"/>
                </a:cubicBezTo>
                <a:cubicBezTo>
                  <a:pt x="4138727" y="1109129"/>
                  <a:pt x="3995654" y="1011255"/>
                  <a:pt x="4097215" y="1090246"/>
                </a:cubicBezTo>
                <a:cubicBezTo>
                  <a:pt x="4113897" y="1103221"/>
                  <a:pt x="4132384" y="1113692"/>
                  <a:pt x="4149969" y="1125415"/>
                </a:cubicBezTo>
                <a:cubicBezTo>
                  <a:pt x="4158761" y="1131277"/>
                  <a:pt x="4168874" y="1135528"/>
                  <a:pt x="4176346" y="1143000"/>
                </a:cubicBezTo>
                <a:cubicBezTo>
                  <a:pt x="4209276" y="1175930"/>
                  <a:pt x="4190927" y="1165445"/>
                  <a:pt x="4229100" y="1178169"/>
                </a:cubicBezTo>
                <a:cubicBezTo>
                  <a:pt x="4275988" y="1248503"/>
                  <a:pt x="4214449" y="1163519"/>
                  <a:pt x="4273061" y="1222131"/>
                </a:cubicBezTo>
                <a:cubicBezTo>
                  <a:pt x="4280533" y="1229603"/>
                  <a:pt x="4283881" y="1240390"/>
                  <a:pt x="4290646" y="1248508"/>
                </a:cubicBezTo>
                <a:cubicBezTo>
                  <a:pt x="4298606" y="1258060"/>
                  <a:pt x="4309063" y="1265333"/>
                  <a:pt x="4317023" y="1274885"/>
                </a:cubicBezTo>
                <a:cubicBezTo>
                  <a:pt x="4323788" y="1283003"/>
                  <a:pt x="4327135" y="1293789"/>
                  <a:pt x="4334607" y="1301261"/>
                </a:cubicBezTo>
                <a:cubicBezTo>
                  <a:pt x="4344969" y="1311623"/>
                  <a:pt x="4358054" y="1318846"/>
                  <a:pt x="4369777" y="1327638"/>
                </a:cubicBezTo>
                <a:cubicBezTo>
                  <a:pt x="4438409" y="1304762"/>
                  <a:pt x="4384737" y="1318953"/>
                  <a:pt x="4528038" y="1327638"/>
                </a:cubicBezTo>
                <a:lnTo>
                  <a:pt x="4686300" y="1336431"/>
                </a:lnTo>
                <a:cubicBezTo>
                  <a:pt x="4683369" y="1345223"/>
                  <a:pt x="4686757" y="1362230"/>
                  <a:pt x="4677507" y="1362808"/>
                </a:cubicBezTo>
                <a:cubicBezTo>
                  <a:pt x="4633243" y="1365574"/>
                  <a:pt x="4588917" y="1354844"/>
                  <a:pt x="4545623" y="1345223"/>
                </a:cubicBezTo>
                <a:cubicBezTo>
                  <a:pt x="4535308" y="1342931"/>
                  <a:pt x="4528698" y="1332364"/>
                  <a:pt x="4519246" y="1327638"/>
                </a:cubicBezTo>
                <a:cubicBezTo>
                  <a:pt x="4510957" y="1323493"/>
                  <a:pt x="4501661" y="1321777"/>
                  <a:pt x="4492869" y="1318846"/>
                </a:cubicBezTo>
                <a:cubicBezTo>
                  <a:pt x="4484077" y="1312984"/>
                  <a:pt x="4476205" y="1305424"/>
                  <a:pt x="4466492" y="1301261"/>
                </a:cubicBezTo>
                <a:cubicBezTo>
                  <a:pt x="4455385" y="1296501"/>
                  <a:pt x="4442942" y="1295789"/>
                  <a:pt x="4431323" y="1292469"/>
                </a:cubicBezTo>
                <a:cubicBezTo>
                  <a:pt x="4368240" y="1274446"/>
                  <a:pt x="4450361" y="1292760"/>
                  <a:pt x="4360984" y="1274885"/>
                </a:cubicBezTo>
                <a:cubicBezTo>
                  <a:pt x="4343400" y="1266093"/>
                  <a:pt x="4326196" y="1256493"/>
                  <a:pt x="4308231" y="1248508"/>
                </a:cubicBezTo>
                <a:cubicBezTo>
                  <a:pt x="4299762" y="1244744"/>
                  <a:pt x="4275301" y="1233161"/>
                  <a:pt x="4281854" y="1239715"/>
                </a:cubicBezTo>
                <a:cubicBezTo>
                  <a:pt x="4296798" y="1254659"/>
                  <a:pt x="4317023" y="1263162"/>
                  <a:pt x="4334607" y="1274885"/>
                </a:cubicBezTo>
                <a:lnTo>
                  <a:pt x="4387361" y="1310054"/>
                </a:lnTo>
                <a:cubicBezTo>
                  <a:pt x="4396153" y="1315915"/>
                  <a:pt x="4403713" y="1324296"/>
                  <a:pt x="4413738" y="1327638"/>
                </a:cubicBezTo>
                <a:cubicBezTo>
                  <a:pt x="4422530" y="1330569"/>
                  <a:pt x="4431437" y="1333177"/>
                  <a:pt x="4440115" y="1336431"/>
                </a:cubicBezTo>
                <a:cubicBezTo>
                  <a:pt x="4454893" y="1341973"/>
                  <a:pt x="4469299" y="1348473"/>
                  <a:pt x="4484077" y="1354015"/>
                </a:cubicBezTo>
                <a:cubicBezTo>
                  <a:pt x="4492755" y="1357269"/>
                  <a:pt x="4501849" y="1359366"/>
                  <a:pt x="4510454" y="1362808"/>
                </a:cubicBezTo>
                <a:cubicBezTo>
                  <a:pt x="4531178" y="1371098"/>
                  <a:pt x="4551276" y="1380896"/>
                  <a:pt x="4572000" y="1389185"/>
                </a:cubicBezTo>
                <a:cubicBezTo>
                  <a:pt x="4580605" y="1392627"/>
                  <a:pt x="4604930" y="1404530"/>
                  <a:pt x="4598377" y="1397977"/>
                </a:cubicBezTo>
                <a:cubicBezTo>
                  <a:pt x="4581860" y="1381460"/>
                  <a:pt x="4514381" y="1366722"/>
                  <a:pt x="4501661" y="1362808"/>
                </a:cubicBezTo>
                <a:cubicBezTo>
                  <a:pt x="4483945" y="1357357"/>
                  <a:pt x="4466492" y="1351085"/>
                  <a:pt x="4448907" y="1345223"/>
                </a:cubicBezTo>
                <a:lnTo>
                  <a:pt x="4422531" y="1336431"/>
                </a:lnTo>
                <a:lnTo>
                  <a:pt x="4448907" y="1345223"/>
                </a:lnTo>
                <a:cubicBezTo>
                  <a:pt x="4396154" y="1362807"/>
                  <a:pt x="4431323" y="1356946"/>
                  <a:pt x="4343400" y="1327638"/>
                </a:cubicBezTo>
                <a:lnTo>
                  <a:pt x="4317023" y="1318846"/>
                </a:lnTo>
                <a:lnTo>
                  <a:pt x="4290646" y="1310054"/>
                </a:lnTo>
                <a:cubicBezTo>
                  <a:pt x="4267200" y="1312985"/>
                  <a:pt x="4243411" y="1313895"/>
                  <a:pt x="4220307" y="1318846"/>
                </a:cubicBezTo>
                <a:cubicBezTo>
                  <a:pt x="4202183" y="1322730"/>
                  <a:pt x="4167554" y="1336431"/>
                  <a:pt x="4167554" y="1336431"/>
                </a:cubicBezTo>
                <a:cubicBezTo>
                  <a:pt x="4161692" y="1345223"/>
                  <a:pt x="4160366" y="1360918"/>
                  <a:pt x="4149969" y="1362808"/>
                </a:cubicBezTo>
                <a:cubicBezTo>
                  <a:pt x="4123858" y="1367555"/>
                  <a:pt x="4096974" y="1358627"/>
                  <a:pt x="4070838" y="1354015"/>
                </a:cubicBezTo>
                <a:cubicBezTo>
                  <a:pt x="4070798" y="1354008"/>
                  <a:pt x="3982935" y="1332039"/>
                  <a:pt x="3965331" y="1327638"/>
                </a:cubicBezTo>
                <a:cubicBezTo>
                  <a:pt x="3953608" y="1324707"/>
                  <a:pt x="3942010" y="1321216"/>
                  <a:pt x="3930161" y="1318846"/>
                </a:cubicBezTo>
                <a:lnTo>
                  <a:pt x="3842238" y="1301261"/>
                </a:lnTo>
                <a:cubicBezTo>
                  <a:pt x="3807069" y="1304192"/>
                  <a:pt x="3771712" y="1305390"/>
                  <a:pt x="3736731" y="1310054"/>
                </a:cubicBezTo>
                <a:cubicBezTo>
                  <a:pt x="3686897" y="1316699"/>
                  <a:pt x="3733380" y="1319963"/>
                  <a:pt x="3683977" y="1336431"/>
                </a:cubicBezTo>
                <a:cubicBezTo>
                  <a:pt x="3667065" y="1342068"/>
                  <a:pt x="3648808" y="1342292"/>
                  <a:pt x="3631223" y="1345223"/>
                </a:cubicBezTo>
                <a:cubicBezTo>
                  <a:pt x="3622431" y="1351085"/>
                  <a:pt x="3614502" y="1358516"/>
                  <a:pt x="3604846" y="1362808"/>
                </a:cubicBezTo>
                <a:cubicBezTo>
                  <a:pt x="3535835" y="1393479"/>
                  <a:pt x="3498817" y="1383722"/>
                  <a:pt x="3411415" y="1389185"/>
                </a:cubicBezTo>
                <a:cubicBezTo>
                  <a:pt x="3336869" y="1438880"/>
                  <a:pt x="3404940" y="1399981"/>
                  <a:pt x="3217984" y="1415561"/>
                </a:cubicBezTo>
                <a:cubicBezTo>
                  <a:pt x="3203092" y="1416802"/>
                  <a:pt x="3188677" y="1421423"/>
                  <a:pt x="3174023" y="1424354"/>
                </a:cubicBezTo>
                <a:cubicBezTo>
                  <a:pt x="3109546" y="1421423"/>
                  <a:pt x="3044439" y="1425020"/>
                  <a:pt x="2980592" y="1415561"/>
                </a:cubicBezTo>
                <a:cubicBezTo>
                  <a:pt x="2963688" y="1413057"/>
                  <a:pt x="2952247" y="1396125"/>
                  <a:pt x="2936631" y="1389185"/>
                </a:cubicBezTo>
                <a:cubicBezTo>
                  <a:pt x="2915918" y="1379979"/>
                  <a:pt x="2854152" y="1374189"/>
                  <a:pt x="2839915" y="1371600"/>
                </a:cubicBezTo>
                <a:cubicBezTo>
                  <a:pt x="2828026" y="1369438"/>
                  <a:pt x="2816542" y="1365429"/>
                  <a:pt x="2804746" y="1362808"/>
                </a:cubicBezTo>
                <a:cubicBezTo>
                  <a:pt x="2741089" y="1348662"/>
                  <a:pt x="2781540" y="1360933"/>
                  <a:pt x="2734407" y="1345223"/>
                </a:cubicBezTo>
                <a:cubicBezTo>
                  <a:pt x="2690446" y="1348154"/>
                  <a:pt x="2646340" y="1349403"/>
                  <a:pt x="2602523" y="1354015"/>
                </a:cubicBezTo>
                <a:cubicBezTo>
                  <a:pt x="2544216" y="1360153"/>
                  <a:pt x="2589668" y="1362748"/>
                  <a:pt x="2540977" y="1371600"/>
                </a:cubicBezTo>
                <a:cubicBezTo>
                  <a:pt x="2517729" y="1375827"/>
                  <a:pt x="2494084" y="1377461"/>
                  <a:pt x="2470638" y="1380392"/>
                </a:cubicBezTo>
                <a:cubicBezTo>
                  <a:pt x="2461846" y="1383323"/>
                  <a:pt x="2453529" y="1389185"/>
                  <a:pt x="2444261" y="1389185"/>
                </a:cubicBezTo>
                <a:cubicBezTo>
                  <a:pt x="2382645" y="1389185"/>
                  <a:pt x="2321057" y="1385118"/>
                  <a:pt x="2259623" y="1380392"/>
                </a:cubicBezTo>
                <a:cubicBezTo>
                  <a:pt x="2244723" y="1379246"/>
                  <a:pt x="2230474" y="1373575"/>
                  <a:pt x="2215661" y="1371600"/>
                </a:cubicBezTo>
                <a:cubicBezTo>
                  <a:pt x="2186466" y="1367707"/>
                  <a:pt x="2157164" y="1364087"/>
                  <a:pt x="2127738" y="1362808"/>
                </a:cubicBezTo>
                <a:cubicBezTo>
                  <a:pt x="2022289" y="1358223"/>
                  <a:pt x="1916723" y="1356946"/>
                  <a:pt x="1811215" y="1354015"/>
                </a:cubicBezTo>
                <a:cubicBezTo>
                  <a:pt x="1726223" y="1356946"/>
                  <a:pt x="1641134" y="1357814"/>
                  <a:pt x="1556238" y="1362808"/>
                </a:cubicBezTo>
                <a:cubicBezTo>
                  <a:pt x="1545833" y="1363420"/>
                  <a:pt x="1490058" y="1376507"/>
                  <a:pt x="1477107" y="1380392"/>
                </a:cubicBezTo>
                <a:cubicBezTo>
                  <a:pt x="1459353" y="1385718"/>
                  <a:pt x="1439777" y="1387696"/>
                  <a:pt x="1424354" y="1397977"/>
                </a:cubicBezTo>
                <a:lnTo>
                  <a:pt x="1397977" y="1415561"/>
                </a:lnTo>
                <a:cubicBezTo>
                  <a:pt x="1336431" y="1412630"/>
                  <a:pt x="1274786" y="1411321"/>
                  <a:pt x="1213338" y="1406769"/>
                </a:cubicBezTo>
                <a:cubicBezTo>
                  <a:pt x="1195559" y="1405452"/>
                  <a:pt x="1178124" y="1401166"/>
                  <a:pt x="1160584" y="1397977"/>
                </a:cubicBezTo>
                <a:cubicBezTo>
                  <a:pt x="1116580" y="1389977"/>
                  <a:pt x="1094883" y="1382460"/>
                  <a:pt x="1046284" y="1380392"/>
                </a:cubicBezTo>
                <a:cubicBezTo>
                  <a:pt x="932050" y="1375531"/>
                  <a:pt x="817684" y="1374531"/>
                  <a:pt x="703384" y="1371600"/>
                </a:cubicBezTo>
                <a:cubicBezTo>
                  <a:pt x="692157" y="1370197"/>
                  <a:pt x="598408" y="1359450"/>
                  <a:pt x="580292" y="1354015"/>
                </a:cubicBezTo>
                <a:cubicBezTo>
                  <a:pt x="567738" y="1350249"/>
                  <a:pt x="557838" y="1339610"/>
                  <a:pt x="545123" y="1336431"/>
                </a:cubicBezTo>
                <a:cubicBezTo>
                  <a:pt x="522200" y="1330700"/>
                  <a:pt x="498230" y="1330569"/>
                  <a:pt x="474784" y="1327638"/>
                </a:cubicBezTo>
                <a:cubicBezTo>
                  <a:pt x="394119" y="1300751"/>
                  <a:pt x="429965" y="1310054"/>
                  <a:pt x="263769" y="1310054"/>
                </a:cubicBezTo>
                <a:cubicBezTo>
                  <a:pt x="196298" y="1310054"/>
                  <a:pt x="128954" y="1315915"/>
                  <a:pt x="61546" y="1318846"/>
                </a:cubicBezTo>
                <a:cubicBezTo>
                  <a:pt x="52754" y="1321777"/>
                  <a:pt x="41722" y="1321085"/>
                  <a:pt x="35169" y="1327638"/>
                </a:cubicBezTo>
                <a:cubicBezTo>
                  <a:pt x="24523" y="1338284"/>
                  <a:pt x="26377" y="1358214"/>
                  <a:pt x="0" y="1354015"/>
                </a:cubicBezTo>
                <a:close/>
              </a:path>
            </a:pathLst>
          </a:cu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8C4BE5-AF47-4241-A679-63F2655A9360}"/>
              </a:ext>
            </a:extLst>
          </p:cNvPr>
          <p:cNvSpPr txBox="1"/>
          <p:nvPr/>
        </p:nvSpPr>
        <p:spPr>
          <a:xfrm>
            <a:off x="4904613" y="4410066"/>
            <a:ext cx="2751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Use immediately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94FB322-3059-4681-9B1E-EE7DFBA8B935}"/>
              </a:ext>
            </a:extLst>
          </p:cNvPr>
          <p:cNvSpPr/>
          <p:nvPr/>
        </p:nvSpPr>
        <p:spPr>
          <a:xfrm>
            <a:off x="4904613" y="2004646"/>
            <a:ext cx="2533679" cy="2365131"/>
          </a:xfrm>
          <a:custGeom>
            <a:avLst/>
            <a:gdLst>
              <a:gd name="connsiteX0" fmla="*/ 36664 w 2533679"/>
              <a:gd name="connsiteY0" fmla="*/ 2365131 h 2365131"/>
              <a:gd name="connsiteX1" fmla="*/ 36664 w 2533679"/>
              <a:gd name="connsiteY1" fmla="*/ 2365131 h 2365131"/>
              <a:gd name="connsiteX2" fmla="*/ 230095 w 2533679"/>
              <a:gd name="connsiteY2" fmla="*/ 2356339 h 2365131"/>
              <a:gd name="connsiteX3" fmla="*/ 265264 w 2533679"/>
              <a:gd name="connsiteY3" fmla="*/ 2347546 h 2365131"/>
              <a:gd name="connsiteX4" fmla="*/ 318018 w 2533679"/>
              <a:gd name="connsiteY4" fmla="*/ 2338754 h 2365131"/>
              <a:gd name="connsiteX5" fmla="*/ 344395 w 2533679"/>
              <a:gd name="connsiteY5" fmla="*/ 2329962 h 2365131"/>
              <a:gd name="connsiteX6" fmla="*/ 379564 w 2533679"/>
              <a:gd name="connsiteY6" fmla="*/ 2321169 h 2365131"/>
              <a:gd name="connsiteX7" fmla="*/ 414733 w 2533679"/>
              <a:gd name="connsiteY7" fmla="*/ 2303585 h 2365131"/>
              <a:gd name="connsiteX8" fmla="*/ 458695 w 2533679"/>
              <a:gd name="connsiteY8" fmla="*/ 2294792 h 2365131"/>
              <a:gd name="connsiteX9" fmla="*/ 502656 w 2533679"/>
              <a:gd name="connsiteY9" fmla="*/ 2277208 h 2365131"/>
              <a:gd name="connsiteX10" fmla="*/ 529033 w 2533679"/>
              <a:gd name="connsiteY10" fmla="*/ 2268416 h 2365131"/>
              <a:gd name="connsiteX11" fmla="*/ 1135702 w 2533679"/>
              <a:gd name="connsiteY11" fmla="*/ 2259623 h 2365131"/>
              <a:gd name="connsiteX12" fmla="*/ 1170872 w 2533679"/>
              <a:gd name="connsiteY12" fmla="*/ 2250831 h 2365131"/>
              <a:gd name="connsiteX13" fmla="*/ 1223625 w 2533679"/>
              <a:gd name="connsiteY13" fmla="*/ 2233246 h 2365131"/>
              <a:gd name="connsiteX14" fmla="*/ 1329133 w 2533679"/>
              <a:gd name="connsiteY14" fmla="*/ 2198077 h 2365131"/>
              <a:gd name="connsiteX15" fmla="*/ 1355510 w 2533679"/>
              <a:gd name="connsiteY15" fmla="*/ 2189285 h 2365131"/>
              <a:gd name="connsiteX16" fmla="*/ 1381887 w 2533679"/>
              <a:gd name="connsiteY16" fmla="*/ 2180492 h 2365131"/>
              <a:gd name="connsiteX17" fmla="*/ 1461018 w 2533679"/>
              <a:gd name="connsiteY17" fmla="*/ 2162908 h 2365131"/>
              <a:gd name="connsiteX18" fmla="*/ 1496187 w 2533679"/>
              <a:gd name="connsiteY18" fmla="*/ 2154116 h 2365131"/>
              <a:gd name="connsiteX19" fmla="*/ 1522564 w 2533679"/>
              <a:gd name="connsiteY19" fmla="*/ 2145323 h 2365131"/>
              <a:gd name="connsiteX20" fmla="*/ 1610487 w 2533679"/>
              <a:gd name="connsiteY20" fmla="*/ 2127739 h 2365131"/>
              <a:gd name="connsiteX21" fmla="*/ 1636864 w 2533679"/>
              <a:gd name="connsiteY21" fmla="*/ 2118946 h 2365131"/>
              <a:gd name="connsiteX22" fmla="*/ 1672033 w 2533679"/>
              <a:gd name="connsiteY22" fmla="*/ 2110154 h 2365131"/>
              <a:gd name="connsiteX23" fmla="*/ 1698410 w 2533679"/>
              <a:gd name="connsiteY23" fmla="*/ 2101362 h 2365131"/>
              <a:gd name="connsiteX24" fmla="*/ 1733579 w 2533679"/>
              <a:gd name="connsiteY24" fmla="*/ 2092569 h 2365131"/>
              <a:gd name="connsiteX25" fmla="*/ 1759956 w 2533679"/>
              <a:gd name="connsiteY25" fmla="*/ 2083777 h 2365131"/>
              <a:gd name="connsiteX26" fmla="*/ 1847879 w 2533679"/>
              <a:gd name="connsiteY26" fmla="*/ 2066192 h 2365131"/>
              <a:gd name="connsiteX27" fmla="*/ 1944595 w 2533679"/>
              <a:gd name="connsiteY27" fmla="*/ 2048608 h 2365131"/>
              <a:gd name="connsiteX28" fmla="*/ 2014933 w 2533679"/>
              <a:gd name="connsiteY28" fmla="*/ 2039816 h 2365131"/>
              <a:gd name="connsiteX29" fmla="*/ 2058895 w 2533679"/>
              <a:gd name="connsiteY29" fmla="*/ 2031023 h 2365131"/>
              <a:gd name="connsiteX30" fmla="*/ 2094064 w 2533679"/>
              <a:gd name="connsiteY30" fmla="*/ 2022231 h 2365131"/>
              <a:gd name="connsiteX31" fmla="*/ 2217156 w 2533679"/>
              <a:gd name="connsiteY31" fmla="*/ 2004646 h 2365131"/>
              <a:gd name="connsiteX32" fmla="*/ 2243533 w 2533679"/>
              <a:gd name="connsiteY32" fmla="*/ 1995854 h 2365131"/>
              <a:gd name="connsiteX33" fmla="*/ 2445756 w 2533679"/>
              <a:gd name="connsiteY33" fmla="*/ 1978269 h 2365131"/>
              <a:gd name="connsiteX34" fmla="*/ 2498510 w 2533679"/>
              <a:gd name="connsiteY34" fmla="*/ 1960685 h 2365131"/>
              <a:gd name="connsiteX35" fmla="*/ 2533679 w 2533679"/>
              <a:gd name="connsiteY35" fmla="*/ 1943100 h 2365131"/>
              <a:gd name="connsiteX36" fmla="*/ 2533679 w 2533679"/>
              <a:gd name="connsiteY36" fmla="*/ 1943100 h 2365131"/>
              <a:gd name="connsiteX37" fmla="*/ 2498510 w 2533679"/>
              <a:gd name="connsiteY37" fmla="*/ 1863969 h 2365131"/>
              <a:gd name="connsiteX38" fmla="*/ 2489718 w 2533679"/>
              <a:gd name="connsiteY38" fmla="*/ 1837592 h 2365131"/>
              <a:gd name="connsiteX39" fmla="*/ 2445756 w 2533679"/>
              <a:gd name="connsiteY39" fmla="*/ 1758462 h 2365131"/>
              <a:gd name="connsiteX40" fmla="*/ 2436964 w 2533679"/>
              <a:gd name="connsiteY40" fmla="*/ 1644162 h 2365131"/>
              <a:gd name="connsiteX41" fmla="*/ 2419379 w 2533679"/>
              <a:gd name="connsiteY41" fmla="*/ 1591408 h 2365131"/>
              <a:gd name="connsiteX42" fmla="*/ 2410587 w 2533679"/>
              <a:gd name="connsiteY42" fmla="*/ 1565031 h 2365131"/>
              <a:gd name="connsiteX43" fmla="*/ 2401795 w 2533679"/>
              <a:gd name="connsiteY43" fmla="*/ 1538654 h 2365131"/>
              <a:gd name="connsiteX44" fmla="*/ 2384210 w 2533679"/>
              <a:gd name="connsiteY44" fmla="*/ 1512277 h 2365131"/>
              <a:gd name="connsiteX45" fmla="*/ 2375418 w 2533679"/>
              <a:gd name="connsiteY45" fmla="*/ 1477108 h 2365131"/>
              <a:gd name="connsiteX46" fmla="*/ 2357833 w 2533679"/>
              <a:gd name="connsiteY46" fmla="*/ 1424354 h 2365131"/>
              <a:gd name="connsiteX47" fmla="*/ 2349041 w 2533679"/>
              <a:gd name="connsiteY47" fmla="*/ 1380392 h 2365131"/>
              <a:gd name="connsiteX48" fmla="*/ 2331456 w 2533679"/>
              <a:gd name="connsiteY48" fmla="*/ 1327639 h 2365131"/>
              <a:gd name="connsiteX49" fmla="*/ 2313872 w 2533679"/>
              <a:gd name="connsiteY49" fmla="*/ 1266092 h 2365131"/>
              <a:gd name="connsiteX50" fmla="*/ 2305079 w 2533679"/>
              <a:gd name="connsiteY50" fmla="*/ 1169377 h 2365131"/>
              <a:gd name="connsiteX51" fmla="*/ 2287495 w 2533679"/>
              <a:gd name="connsiteY51" fmla="*/ 1116623 h 2365131"/>
              <a:gd name="connsiteX52" fmla="*/ 2269910 w 2533679"/>
              <a:gd name="connsiteY52" fmla="*/ 1028700 h 2365131"/>
              <a:gd name="connsiteX53" fmla="*/ 2261118 w 2533679"/>
              <a:gd name="connsiteY53" fmla="*/ 967154 h 2365131"/>
              <a:gd name="connsiteX54" fmla="*/ 2243533 w 2533679"/>
              <a:gd name="connsiteY54" fmla="*/ 914400 h 2365131"/>
              <a:gd name="connsiteX55" fmla="*/ 2225949 w 2533679"/>
              <a:gd name="connsiteY55" fmla="*/ 861646 h 2365131"/>
              <a:gd name="connsiteX56" fmla="*/ 2208364 w 2533679"/>
              <a:gd name="connsiteY56" fmla="*/ 808892 h 2365131"/>
              <a:gd name="connsiteX57" fmla="*/ 2199572 w 2533679"/>
              <a:gd name="connsiteY57" fmla="*/ 782516 h 2365131"/>
              <a:gd name="connsiteX58" fmla="*/ 2181987 w 2533679"/>
              <a:gd name="connsiteY58" fmla="*/ 756139 h 2365131"/>
              <a:gd name="connsiteX59" fmla="*/ 2173195 w 2533679"/>
              <a:gd name="connsiteY59" fmla="*/ 720969 h 2365131"/>
              <a:gd name="connsiteX60" fmla="*/ 2155610 w 2533679"/>
              <a:gd name="connsiteY60" fmla="*/ 677008 h 2365131"/>
              <a:gd name="connsiteX61" fmla="*/ 2155610 w 2533679"/>
              <a:gd name="connsiteY61" fmla="*/ 677008 h 2365131"/>
              <a:gd name="connsiteX62" fmla="*/ 2094064 w 2533679"/>
              <a:gd name="connsiteY62" fmla="*/ 624254 h 2365131"/>
              <a:gd name="connsiteX63" fmla="*/ 2067687 w 2533679"/>
              <a:gd name="connsiteY63" fmla="*/ 606669 h 2365131"/>
              <a:gd name="connsiteX64" fmla="*/ 2050102 w 2533679"/>
              <a:gd name="connsiteY64" fmla="*/ 580292 h 2365131"/>
              <a:gd name="connsiteX65" fmla="*/ 1988556 w 2533679"/>
              <a:gd name="connsiteY65" fmla="*/ 501162 h 2365131"/>
              <a:gd name="connsiteX66" fmla="*/ 1953387 w 2533679"/>
              <a:gd name="connsiteY66" fmla="*/ 448408 h 2365131"/>
              <a:gd name="connsiteX67" fmla="*/ 1935802 w 2533679"/>
              <a:gd name="connsiteY67" fmla="*/ 422031 h 2365131"/>
              <a:gd name="connsiteX68" fmla="*/ 1891841 w 2533679"/>
              <a:gd name="connsiteY68" fmla="*/ 351692 h 2365131"/>
              <a:gd name="connsiteX69" fmla="*/ 1874256 w 2533679"/>
              <a:gd name="connsiteY69" fmla="*/ 325316 h 2365131"/>
              <a:gd name="connsiteX70" fmla="*/ 1865464 w 2533679"/>
              <a:gd name="connsiteY70" fmla="*/ 298939 h 2365131"/>
              <a:gd name="connsiteX71" fmla="*/ 1830295 w 2533679"/>
              <a:gd name="connsiteY71" fmla="*/ 246185 h 2365131"/>
              <a:gd name="connsiteX72" fmla="*/ 1812710 w 2533679"/>
              <a:gd name="connsiteY72" fmla="*/ 219808 h 2365131"/>
              <a:gd name="connsiteX73" fmla="*/ 1795125 w 2533679"/>
              <a:gd name="connsiteY73" fmla="*/ 193431 h 2365131"/>
              <a:gd name="connsiteX74" fmla="*/ 1751164 w 2533679"/>
              <a:gd name="connsiteY74" fmla="*/ 114300 h 2365131"/>
              <a:gd name="connsiteX75" fmla="*/ 1724787 w 2533679"/>
              <a:gd name="connsiteY75" fmla="*/ 79131 h 2365131"/>
              <a:gd name="connsiteX76" fmla="*/ 1698410 w 2533679"/>
              <a:gd name="connsiteY76" fmla="*/ 87923 h 2365131"/>
              <a:gd name="connsiteX77" fmla="*/ 1575318 w 2533679"/>
              <a:gd name="connsiteY77" fmla="*/ 79131 h 2365131"/>
              <a:gd name="connsiteX78" fmla="*/ 1522564 w 2533679"/>
              <a:gd name="connsiteY78" fmla="*/ 61546 h 2365131"/>
              <a:gd name="connsiteX79" fmla="*/ 1408264 w 2533679"/>
              <a:gd name="connsiteY79" fmla="*/ 43962 h 2365131"/>
              <a:gd name="connsiteX80" fmla="*/ 1381887 w 2533679"/>
              <a:gd name="connsiteY80" fmla="*/ 35169 h 2365131"/>
              <a:gd name="connsiteX81" fmla="*/ 1329133 w 2533679"/>
              <a:gd name="connsiteY81" fmla="*/ 8792 h 2365131"/>
              <a:gd name="connsiteX82" fmla="*/ 1232418 w 2533679"/>
              <a:gd name="connsiteY82" fmla="*/ 0 h 2365131"/>
              <a:gd name="connsiteX83" fmla="*/ 1232418 w 2533679"/>
              <a:gd name="connsiteY83" fmla="*/ 0 h 2365131"/>
              <a:gd name="connsiteX84" fmla="*/ 1162079 w 2533679"/>
              <a:gd name="connsiteY84" fmla="*/ 35169 h 2365131"/>
              <a:gd name="connsiteX85" fmla="*/ 1109325 w 2533679"/>
              <a:gd name="connsiteY85" fmla="*/ 70339 h 2365131"/>
              <a:gd name="connsiteX86" fmla="*/ 1082949 w 2533679"/>
              <a:gd name="connsiteY86" fmla="*/ 87923 h 2365131"/>
              <a:gd name="connsiteX87" fmla="*/ 977441 w 2533679"/>
              <a:gd name="connsiteY87" fmla="*/ 123092 h 2365131"/>
              <a:gd name="connsiteX88" fmla="*/ 951064 w 2533679"/>
              <a:gd name="connsiteY88" fmla="*/ 131885 h 2365131"/>
              <a:gd name="connsiteX89" fmla="*/ 924687 w 2533679"/>
              <a:gd name="connsiteY89" fmla="*/ 140677 h 2365131"/>
              <a:gd name="connsiteX90" fmla="*/ 863141 w 2533679"/>
              <a:gd name="connsiteY90" fmla="*/ 175846 h 2365131"/>
              <a:gd name="connsiteX91" fmla="*/ 845556 w 2533679"/>
              <a:gd name="connsiteY91" fmla="*/ 202223 h 2365131"/>
              <a:gd name="connsiteX92" fmla="*/ 775218 w 2533679"/>
              <a:gd name="connsiteY92" fmla="*/ 211016 h 2365131"/>
              <a:gd name="connsiteX93" fmla="*/ 775218 w 2533679"/>
              <a:gd name="connsiteY93" fmla="*/ 211016 h 2365131"/>
              <a:gd name="connsiteX94" fmla="*/ 722464 w 2533679"/>
              <a:gd name="connsiteY94" fmla="*/ 272562 h 2365131"/>
              <a:gd name="connsiteX95" fmla="*/ 687295 w 2533679"/>
              <a:gd name="connsiteY95" fmla="*/ 316523 h 2365131"/>
              <a:gd name="connsiteX96" fmla="*/ 678502 w 2533679"/>
              <a:gd name="connsiteY96" fmla="*/ 342900 h 2365131"/>
              <a:gd name="connsiteX97" fmla="*/ 643333 w 2533679"/>
              <a:gd name="connsiteY97" fmla="*/ 395654 h 2365131"/>
              <a:gd name="connsiteX98" fmla="*/ 608164 w 2533679"/>
              <a:gd name="connsiteY98" fmla="*/ 474785 h 2365131"/>
              <a:gd name="connsiteX99" fmla="*/ 581787 w 2533679"/>
              <a:gd name="connsiteY99" fmla="*/ 527539 h 2365131"/>
              <a:gd name="connsiteX100" fmla="*/ 564202 w 2533679"/>
              <a:gd name="connsiteY100" fmla="*/ 580292 h 2365131"/>
              <a:gd name="connsiteX101" fmla="*/ 546618 w 2533679"/>
              <a:gd name="connsiteY101" fmla="*/ 606669 h 2365131"/>
              <a:gd name="connsiteX102" fmla="*/ 537825 w 2533679"/>
              <a:gd name="connsiteY102" fmla="*/ 633046 h 2365131"/>
              <a:gd name="connsiteX103" fmla="*/ 520241 w 2533679"/>
              <a:gd name="connsiteY103" fmla="*/ 659423 h 2365131"/>
              <a:gd name="connsiteX104" fmla="*/ 511449 w 2533679"/>
              <a:gd name="connsiteY104" fmla="*/ 685800 h 2365131"/>
              <a:gd name="connsiteX105" fmla="*/ 485072 w 2533679"/>
              <a:gd name="connsiteY105" fmla="*/ 712177 h 2365131"/>
              <a:gd name="connsiteX106" fmla="*/ 449902 w 2533679"/>
              <a:gd name="connsiteY106" fmla="*/ 756139 h 2365131"/>
              <a:gd name="connsiteX107" fmla="*/ 423525 w 2533679"/>
              <a:gd name="connsiteY107" fmla="*/ 808892 h 2365131"/>
              <a:gd name="connsiteX108" fmla="*/ 405941 w 2533679"/>
              <a:gd name="connsiteY108" fmla="*/ 835269 h 2365131"/>
              <a:gd name="connsiteX109" fmla="*/ 388356 w 2533679"/>
              <a:gd name="connsiteY109" fmla="*/ 896816 h 2365131"/>
              <a:gd name="connsiteX110" fmla="*/ 370772 w 2533679"/>
              <a:gd name="connsiteY110" fmla="*/ 923192 h 2365131"/>
              <a:gd name="connsiteX111" fmla="*/ 361979 w 2533679"/>
              <a:gd name="connsiteY111" fmla="*/ 949569 h 2365131"/>
              <a:gd name="connsiteX112" fmla="*/ 344395 w 2533679"/>
              <a:gd name="connsiteY112" fmla="*/ 975946 h 2365131"/>
              <a:gd name="connsiteX113" fmla="*/ 326810 w 2533679"/>
              <a:gd name="connsiteY113" fmla="*/ 1011116 h 2365131"/>
              <a:gd name="connsiteX114" fmla="*/ 326810 w 2533679"/>
              <a:gd name="connsiteY114" fmla="*/ 1011116 h 2365131"/>
              <a:gd name="connsiteX115" fmla="*/ 291641 w 2533679"/>
              <a:gd name="connsiteY115" fmla="*/ 1134208 h 2365131"/>
              <a:gd name="connsiteX116" fmla="*/ 274056 w 2533679"/>
              <a:gd name="connsiteY116" fmla="*/ 1186962 h 2365131"/>
              <a:gd name="connsiteX117" fmla="*/ 256472 w 2533679"/>
              <a:gd name="connsiteY117" fmla="*/ 1336431 h 2365131"/>
              <a:gd name="connsiteX118" fmla="*/ 247679 w 2533679"/>
              <a:gd name="connsiteY118" fmla="*/ 1415562 h 2365131"/>
              <a:gd name="connsiteX119" fmla="*/ 230095 w 2533679"/>
              <a:gd name="connsiteY119" fmla="*/ 1468316 h 2365131"/>
              <a:gd name="connsiteX120" fmla="*/ 212510 w 2533679"/>
              <a:gd name="connsiteY120" fmla="*/ 1521069 h 2365131"/>
              <a:gd name="connsiteX121" fmla="*/ 194925 w 2533679"/>
              <a:gd name="connsiteY121" fmla="*/ 1573823 h 2365131"/>
              <a:gd name="connsiteX122" fmla="*/ 177341 w 2533679"/>
              <a:gd name="connsiteY122" fmla="*/ 1600200 h 2365131"/>
              <a:gd name="connsiteX123" fmla="*/ 159756 w 2533679"/>
              <a:gd name="connsiteY123" fmla="*/ 1679331 h 2365131"/>
              <a:gd name="connsiteX124" fmla="*/ 150964 w 2533679"/>
              <a:gd name="connsiteY124" fmla="*/ 1705708 h 2365131"/>
              <a:gd name="connsiteX125" fmla="*/ 142172 w 2533679"/>
              <a:gd name="connsiteY125" fmla="*/ 1749669 h 2365131"/>
              <a:gd name="connsiteX126" fmla="*/ 124587 w 2533679"/>
              <a:gd name="connsiteY126" fmla="*/ 1802423 h 2365131"/>
              <a:gd name="connsiteX127" fmla="*/ 115795 w 2533679"/>
              <a:gd name="connsiteY127" fmla="*/ 1863969 h 2365131"/>
              <a:gd name="connsiteX128" fmla="*/ 98210 w 2533679"/>
              <a:gd name="connsiteY128" fmla="*/ 1890346 h 2365131"/>
              <a:gd name="connsiteX129" fmla="*/ 89418 w 2533679"/>
              <a:gd name="connsiteY129" fmla="*/ 1934308 h 2365131"/>
              <a:gd name="connsiteX130" fmla="*/ 71833 w 2533679"/>
              <a:gd name="connsiteY130" fmla="*/ 1987062 h 2365131"/>
              <a:gd name="connsiteX131" fmla="*/ 63041 w 2533679"/>
              <a:gd name="connsiteY131" fmla="*/ 2013439 h 2365131"/>
              <a:gd name="connsiteX132" fmla="*/ 54249 w 2533679"/>
              <a:gd name="connsiteY132" fmla="*/ 2039816 h 2365131"/>
              <a:gd name="connsiteX133" fmla="*/ 45456 w 2533679"/>
              <a:gd name="connsiteY133" fmla="*/ 2083777 h 2365131"/>
              <a:gd name="connsiteX134" fmla="*/ 36664 w 2533679"/>
              <a:gd name="connsiteY134" fmla="*/ 2110154 h 2365131"/>
              <a:gd name="connsiteX135" fmla="*/ 27872 w 2533679"/>
              <a:gd name="connsiteY135" fmla="*/ 2145323 h 2365131"/>
              <a:gd name="connsiteX136" fmla="*/ 10287 w 2533679"/>
              <a:gd name="connsiteY136" fmla="*/ 2198077 h 2365131"/>
              <a:gd name="connsiteX137" fmla="*/ 1495 w 2533679"/>
              <a:gd name="connsiteY137" fmla="*/ 2294792 h 2365131"/>
              <a:gd name="connsiteX138" fmla="*/ 36664 w 2533679"/>
              <a:gd name="connsiteY138" fmla="*/ 2365131 h 236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2533679" h="2365131">
                <a:moveTo>
                  <a:pt x="36664" y="2365131"/>
                </a:moveTo>
                <a:lnTo>
                  <a:pt x="36664" y="2365131"/>
                </a:lnTo>
                <a:cubicBezTo>
                  <a:pt x="101141" y="2362200"/>
                  <a:pt x="165742" y="2361289"/>
                  <a:pt x="230095" y="2356339"/>
                </a:cubicBezTo>
                <a:cubicBezTo>
                  <a:pt x="242143" y="2355412"/>
                  <a:pt x="253415" y="2349916"/>
                  <a:pt x="265264" y="2347546"/>
                </a:cubicBezTo>
                <a:cubicBezTo>
                  <a:pt x="282745" y="2344050"/>
                  <a:pt x="300615" y="2342621"/>
                  <a:pt x="318018" y="2338754"/>
                </a:cubicBezTo>
                <a:cubicBezTo>
                  <a:pt x="327065" y="2336744"/>
                  <a:pt x="335484" y="2332508"/>
                  <a:pt x="344395" y="2329962"/>
                </a:cubicBezTo>
                <a:cubicBezTo>
                  <a:pt x="356014" y="2326642"/>
                  <a:pt x="368250" y="2325412"/>
                  <a:pt x="379564" y="2321169"/>
                </a:cubicBezTo>
                <a:cubicBezTo>
                  <a:pt x="391836" y="2316567"/>
                  <a:pt x="402299" y="2307730"/>
                  <a:pt x="414733" y="2303585"/>
                </a:cubicBezTo>
                <a:cubicBezTo>
                  <a:pt x="428910" y="2298859"/>
                  <a:pt x="444381" y="2299086"/>
                  <a:pt x="458695" y="2294792"/>
                </a:cubicBezTo>
                <a:cubicBezTo>
                  <a:pt x="473812" y="2290257"/>
                  <a:pt x="487878" y="2282749"/>
                  <a:pt x="502656" y="2277208"/>
                </a:cubicBezTo>
                <a:cubicBezTo>
                  <a:pt x="511334" y="2273954"/>
                  <a:pt x="519769" y="2268673"/>
                  <a:pt x="529033" y="2268416"/>
                </a:cubicBezTo>
                <a:cubicBezTo>
                  <a:pt x="731199" y="2262800"/>
                  <a:pt x="933479" y="2262554"/>
                  <a:pt x="1135702" y="2259623"/>
                </a:cubicBezTo>
                <a:cubicBezTo>
                  <a:pt x="1147425" y="2256692"/>
                  <a:pt x="1159298" y="2254303"/>
                  <a:pt x="1170872" y="2250831"/>
                </a:cubicBezTo>
                <a:cubicBezTo>
                  <a:pt x="1188626" y="2245505"/>
                  <a:pt x="1206041" y="2239108"/>
                  <a:pt x="1223625" y="2233246"/>
                </a:cubicBezTo>
                <a:lnTo>
                  <a:pt x="1329133" y="2198077"/>
                </a:lnTo>
                <a:lnTo>
                  <a:pt x="1355510" y="2189285"/>
                </a:lnTo>
                <a:cubicBezTo>
                  <a:pt x="1364302" y="2186354"/>
                  <a:pt x="1372896" y="2182740"/>
                  <a:pt x="1381887" y="2180492"/>
                </a:cubicBezTo>
                <a:cubicBezTo>
                  <a:pt x="1467656" y="2159050"/>
                  <a:pt x="1360559" y="2185231"/>
                  <a:pt x="1461018" y="2162908"/>
                </a:cubicBezTo>
                <a:cubicBezTo>
                  <a:pt x="1472814" y="2160287"/>
                  <a:pt x="1484568" y="2157436"/>
                  <a:pt x="1496187" y="2154116"/>
                </a:cubicBezTo>
                <a:cubicBezTo>
                  <a:pt x="1505098" y="2151570"/>
                  <a:pt x="1513517" y="2147334"/>
                  <a:pt x="1522564" y="2145323"/>
                </a:cubicBezTo>
                <a:cubicBezTo>
                  <a:pt x="1600282" y="2128052"/>
                  <a:pt x="1549181" y="2145255"/>
                  <a:pt x="1610487" y="2127739"/>
                </a:cubicBezTo>
                <a:cubicBezTo>
                  <a:pt x="1619398" y="2125193"/>
                  <a:pt x="1627953" y="2121492"/>
                  <a:pt x="1636864" y="2118946"/>
                </a:cubicBezTo>
                <a:cubicBezTo>
                  <a:pt x="1648483" y="2115626"/>
                  <a:pt x="1660414" y="2113474"/>
                  <a:pt x="1672033" y="2110154"/>
                </a:cubicBezTo>
                <a:cubicBezTo>
                  <a:pt x="1680944" y="2107608"/>
                  <a:pt x="1689499" y="2103908"/>
                  <a:pt x="1698410" y="2101362"/>
                </a:cubicBezTo>
                <a:cubicBezTo>
                  <a:pt x="1710029" y="2098042"/>
                  <a:pt x="1721960" y="2095889"/>
                  <a:pt x="1733579" y="2092569"/>
                </a:cubicBezTo>
                <a:cubicBezTo>
                  <a:pt x="1742490" y="2090023"/>
                  <a:pt x="1750925" y="2085861"/>
                  <a:pt x="1759956" y="2083777"/>
                </a:cubicBezTo>
                <a:cubicBezTo>
                  <a:pt x="1789079" y="2077056"/>
                  <a:pt x="1818571" y="2072054"/>
                  <a:pt x="1847879" y="2066192"/>
                </a:cubicBezTo>
                <a:cubicBezTo>
                  <a:pt x="1885741" y="2058620"/>
                  <a:pt x="1905230" y="2054231"/>
                  <a:pt x="1944595" y="2048608"/>
                </a:cubicBezTo>
                <a:cubicBezTo>
                  <a:pt x="1967986" y="2045267"/>
                  <a:pt x="1991579" y="2043409"/>
                  <a:pt x="2014933" y="2039816"/>
                </a:cubicBezTo>
                <a:cubicBezTo>
                  <a:pt x="2029703" y="2037544"/>
                  <a:pt x="2044307" y="2034265"/>
                  <a:pt x="2058895" y="2031023"/>
                </a:cubicBezTo>
                <a:cubicBezTo>
                  <a:pt x="2070691" y="2028402"/>
                  <a:pt x="2082145" y="2024218"/>
                  <a:pt x="2094064" y="2022231"/>
                </a:cubicBezTo>
                <a:cubicBezTo>
                  <a:pt x="2134947" y="2015417"/>
                  <a:pt x="2217156" y="2004646"/>
                  <a:pt x="2217156" y="2004646"/>
                </a:cubicBezTo>
                <a:cubicBezTo>
                  <a:pt x="2225948" y="2001715"/>
                  <a:pt x="2234486" y="1997864"/>
                  <a:pt x="2243533" y="1995854"/>
                </a:cubicBezTo>
                <a:cubicBezTo>
                  <a:pt x="2310841" y="1980897"/>
                  <a:pt x="2375570" y="1982398"/>
                  <a:pt x="2445756" y="1978269"/>
                </a:cubicBezTo>
                <a:lnTo>
                  <a:pt x="2498510" y="1960685"/>
                </a:lnTo>
                <a:cubicBezTo>
                  <a:pt x="2528818" y="1950582"/>
                  <a:pt x="2518334" y="1958445"/>
                  <a:pt x="2533679" y="1943100"/>
                </a:cubicBezTo>
                <a:lnTo>
                  <a:pt x="2533679" y="1943100"/>
                </a:lnTo>
                <a:cubicBezTo>
                  <a:pt x="2521956" y="1916723"/>
                  <a:pt x="2509612" y="1890613"/>
                  <a:pt x="2498510" y="1863969"/>
                </a:cubicBezTo>
                <a:cubicBezTo>
                  <a:pt x="2494945" y="1855414"/>
                  <a:pt x="2494219" y="1845694"/>
                  <a:pt x="2489718" y="1837592"/>
                </a:cubicBezTo>
                <a:cubicBezTo>
                  <a:pt x="2439328" y="1746890"/>
                  <a:pt x="2465653" y="1818149"/>
                  <a:pt x="2445756" y="1758462"/>
                </a:cubicBezTo>
                <a:cubicBezTo>
                  <a:pt x="2442825" y="1720362"/>
                  <a:pt x="2442924" y="1681907"/>
                  <a:pt x="2436964" y="1644162"/>
                </a:cubicBezTo>
                <a:cubicBezTo>
                  <a:pt x="2434073" y="1625853"/>
                  <a:pt x="2425241" y="1608993"/>
                  <a:pt x="2419379" y="1591408"/>
                </a:cubicBezTo>
                <a:lnTo>
                  <a:pt x="2410587" y="1565031"/>
                </a:lnTo>
                <a:cubicBezTo>
                  <a:pt x="2407656" y="1556239"/>
                  <a:pt x="2406936" y="1546365"/>
                  <a:pt x="2401795" y="1538654"/>
                </a:cubicBezTo>
                <a:lnTo>
                  <a:pt x="2384210" y="1512277"/>
                </a:lnTo>
                <a:cubicBezTo>
                  <a:pt x="2381279" y="1500554"/>
                  <a:pt x="2378890" y="1488682"/>
                  <a:pt x="2375418" y="1477108"/>
                </a:cubicBezTo>
                <a:cubicBezTo>
                  <a:pt x="2370092" y="1459354"/>
                  <a:pt x="2361468" y="1442530"/>
                  <a:pt x="2357833" y="1424354"/>
                </a:cubicBezTo>
                <a:cubicBezTo>
                  <a:pt x="2354902" y="1409700"/>
                  <a:pt x="2352973" y="1394810"/>
                  <a:pt x="2349041" y="1380392"/>
                </a:cubicBezTo>
                <a:cubicBezTo>
                  <a:pt x="2344164" y="1362510"/>
                  <a:pt x="2335951" y="1345621"/>
                  <a:pt x="2331456" y="1327639"/>
                </a:cubicBezTo>
                <a:cubicBezTo>
                  <a:pt x="2320416" y="1283478"/>
                  <a:pt x="2326485" y="1303933"/>
                  <a:pt x="2313872" y="1266092"/>
                </a:cubicBezTo>
                <a:cubicBezTo>
                  <a:pt x="2310941" y="1233854"/>
                  <a:pt x="2310705" y="1201256"/>
                  <a:pt x="2305079" y="1169377"/>
                </a:cubicBezTo>
                <a:cubicBezTo>
                  <a:pt x="2301858" y="1151123"/>
                  <a:pt x="2291130" y="1134799"/>
                  <a:pt x="2287495" y="1116623"/>
                </a:cubicBezTo>
                <a:cubicBezTo>
                  <a:pt x="2281633" y="1087315"/>
                  <a:pt x="2274137" y="1058288"/>
                  <a:pt x="2269910" y="1028700"/>
                </a:cubicBezTo>
                <a:cubicBezTo>
                  <a:pt x="2266979" y="1008185"/>
                  <a:pt x="2265778" y="987347"/>
                  <a:pt x="2261118" y="967154"/>
                </a:cubicBezTo>
                <a:cubicBezTo>
                  <a:pt x="2256950" y="949093"/>
                  <a:pt x="2249395" y="931985"/>
                  <a:pt x="2243533" y="914400"/>
                </a:cubicBezTo>
                <a:lnTo>
                  <a:pt x="2225949" y="861646"/>
                </a:lnTo>
                <a:lnTo>
                  <a:pt x="2208364" y="808892"/>
                </a:lnTo>
                <a:cubicBezTo>
                  <a:pt x="2205433" y="800100"/>
                  <a:pt x="2204713" y="790227"/>
                  <a:pt x="2199572" y="782516"/>
                </a:cubicBezTo>
                <a:lnTo>
                  <a:pt x="2181987" y="756139"/>
                </a:lnTo>
                <a:cubicBezTo>
                  <a:pt x="2179056" y="744416"/>
                  <a:pt x="2177955" y="732076"/>
                  <a:pt x="2173195" y="720969"/>
                </a:cubicBezTo>
                <a:cubicBezTo>
                  <a:pt x="2152359" y="672350"/>
                  <a:pt x="2155610" y="714791"/>
                  <a:pt x="2155610" y="677008"/>
                </a:cubicBezTo>
                <a:lnTo>
                  <a:pt x="2155610" y="677008"/>
                </a:lnTo>
                <a:cubicBezTo>
                  <a:pt x="2135095" y="659423"/>
                  <a:pt x="2115163" y="641134"/>
                  <a:pt x="2094064" y="624254"/>
                </a:cubicBezTo>
                <a:cubicBezTo>
                  <a:pt x="2085812" y="617653"/>
                  <a:pt x="2075159" y="614141"/>
                  <a:pt x="2067687" y="606669"/>
                </a:cubicBezTo>
                <a:cubicBezTo>
                  <a:pt x="2060215" y="599197"/>
                  <a:pt x="2056867" y="588410"/>
                  <a:pt x="2050102" y="580292"/>
                </a:cubicBezTo>
                <a:cubicBezTo>
                  <a:pt x="1981239" y="497659"/>
                  <a:pt x="2077435" y="634483"/>
                  <a:pt x="1988556" y="501162"/>
                </a:cubicBezTo>
                <a:lnTo>
                  <a:pt x="1953387" y="448408"/>
                </a:lnTo>
                <a:lnTo>
                  <a:pt x="1935802" y="422031"/>
                </a:lnTo>
                <a:cubicBezTo>
                  <a:pt x="1914876" y="359252"/>
                  <a:pt x="1933641" y="379559"/>
                  <a:pt x="1891841" y="351692"/>
                </a:cubicBezTo>
                <a:cubicBezTo>
                  <a:pt x="1885979" y="342900"/>
                  <a:pt x="1878982" y="334767"/>
                  <a:pt x="1874256" y="325316"/>
                </a:cubicBezTo>
                <a:cubicBezTo>
                  <a:pt x="1870111" y="317027"/>
                  <a:pt x="1869965" y="307041"/>
                  <a:pt x="1865464" y="298939"/>
                </a:cubicBezTo>
                <a:cubicBezTo>
                  <a:pt x="1855201" y="280464"/>
                  <a:pt x="1842018" y="263770"/>
                  <a:pt x="1830295" y="246185"/>
                </a:cubicBezTo>
                <a:lnTo>
                  <a:pt x="1812710" y="219808"/>
                </a:lnTo>
                <a:lnTo>
                  <a:pt x="1795125" y="193431"/>
                </a:lnTo>
                <a:cubicBezTo>
                  <a:pt x="1779650" y="147005"/>
                  <a:pt x="1791473" y="174764"/>
                  <a:pt x="1751164" y="114300"/>
                </a:cubicBezTo>
                <a:cubicBezTo>
                  <a:pt x="1731281" y="84476"/>
                  <a:pt x="1741051" y="95395"/>
                  <a:pt x="1724787" y="79131"/>
                </a:cubicBezTo>
                <a:lnTo>
                  <a:pt x="1698410" y="87923"/>
                </a:lnTo>
                <a:cubicBezTo>
                  <a:pt x="1657379" y="84992"/>
                  <a:pt x="1615998" y="85233"/>
                  <a:pt x="1575318" y="79131"/>
                </a:cubicBezTo>
                <a:cubicBezTo>
                  <a:pt x="1556987" y="76381"/>
                  <a:pt x="1540914" y="64167"/>
                  <a:pt x="1522564" y="61546"/>
                </a:cubicBezTo>
                <a:cubicBezTo>
                  <a:pt x="1443370" y="50233"/>
                  <a:pt x="1481460" y="56161"/>
                  <a:pt x="1408264" y="43962"/>
                </a:cubicBezTo>
                <a:cubicBezTo>
                  <a:pt x="1399472" y="41031"/>
                  <a:pt x="1390177" y="39314"/>
                  <a:pt x="1381887" y="35169"/>
                </a:cubicBezTo>
                <a:cubicBezTo>
                  <a:pt x="1354031" y="21241"/>
                  <a:pt x="1360069" y="13211"/>
                  <a:pt x="1329133" y="8792"/>
                </a:cubicBezTo>
                <a:cubicBezTo>
                  <a:pt x="1297087" y="4214"/>
                  <a:pt x="1232418" y="0"/>
                  <a:pt x="1232418" y="0"/>
                </a:cubicBezTo>
                <a:lnTo>
                  <a:pt x="1232418" y="0"/>
                </a:lnTo>
                <a:cubicBezTo>
                  <a:pt x="1208972" y="11723"/>
                  <a:pt x="1184839" y="22163"/>
                  <a:pt x="1162079" y="35169"/>
                </a:cubicBezTo>
                <a:cubicBezTo>
                  <a:pt x="1143729" y="45655"/>
                  <a:pt x="1126910" y="58616"/>
                  <a:pt x="1109325" y="70339"/>
                </a:cubicBezTo>
                <a:cubicBezTo>
                  <a:pt x="1100533" y="76200"/>
                  <a:pt x="1092973" y="84581"/>
                  <a:pt x="1082949" y="87923"/>
                </a:cubicBezTo>
                <a:lnTo>
                  <a:pt x="977441" y="123092"/>
                </a:lnTo>
                <a:lnTo>
                  <a:pt x="951064" y="131885"/>
                </a:lnTo>
                <a:cubicBezTo>
                  <a:pt x="942272" y="134816"/>
                  <a:pt x="932976" y="136532"/>
                  <a:pt x="924687" y="140677"/>
                </a:cubicBezTo>
                <a:cubicBezTo>
                  <a:pt x="880067" y="162988"/>
                  <a:pt x="900424" y="150992"/>
                  <a:pt x="863141" y="175846"/>
                </a:cubicBezTo>
                <a:cubicBezTo>
                  <a:pt x="857279" y="184638"/>
                  <a:pt x="853808" y="195622"/>
                  <a:pt x="845556" y="202223"/>
                </a:cubicBezTo>
                <a:cubicBezTo>
                  <a:pt x="828772" y="215650"/>
                  <a:pt x="791299" y="211016"/>
                  <a:pt x="775218" y="211016"/>
                </a:cubicBezTo>
                <a:lnTo>
                  <a:pt x="775218" y="211016"/>
                </a:lnTo>
                <a:cubicBezTo>
                  <a:pt x="757633" y="231531"/>
                  <a:pt x="737959" y="250426"/>
                  <a:pt x="722464" y="272562"/>
                </a:cubicBezTo>
                <a:cubicBezTo>
                  <a:pt x="685304" y="325647"/>
                  <a:pt x="749917" y="274776"/>
                  <a:pt x="687295" y="316523"/>
                </a:cubicBezTo>
                <a:cubicBezTo>
                  <a:pt x="684364" y="325315"/>
                  <a:pt x="683003" y="334798"/>
                  <a:pt x="678502" y="342900"/>
                </a:cubicBezTo>
                <a:cubicBezTo>
                  <a:pt x="668238" y="361374"/>
                  <a:pt x="643333" y="395654"/>
                  <a:pt x="643333" y="395654"/>
                </a:cubicBezTo>
                <a:cubicBezTo>
                  <a:pt x="622407" y="458433"/>
                  <a:pt x="636031" y="432985"/>
                  <a:pt x="608164" y="474785"/>
                </a:cubicBezTo>
                <a:cubicBezTo>
                  <a:pt x="576105" y="570966"/>
                  <a:pt x="627232" y="425291"/>
                  <a:pt x="581787" y="527539"/>
                </a:cubicBezTo>
                <a:cubicBezTo>
                  <a:pt x="574259" y="544477"/>
                  <a:pt x="574483" y="564869"/>
                  <a:pt x="564202" y="580292"/>
                </a:cubicBezTo>
                <a:cubicBezTo>
                  <a:pt x="558341" y="589084"/>
                  <a:pt x="551344" y="597218"/>
                  <a:pt x="546618" y="606669"/>
                </a:cubicBezTo>
                <a:cubicBezTo>
                  <a:pt x="542473" y="614959"/>
                  <a:pt x="541970" y="624756"/>
                  <a:pt x="537825" y="633046"/>
                </a:cubicBezTo>
                <a:cubicBezTo>
                  <a:pt x="533099" y="642497"/>
                  <a:pt x="524967" y="649972"/>
                  <a:pt x="520241" y="659423"/>
                </a:cubicBezTo>
                <a:cubicBezTo>
                  <a:pt x="516096" y="667713"/>
                  <a:pt x="516590" y="678089"/>
                  <a:pt x="511449" y="685800"/>
                </a:cubicBezTo>
                <a:cubicBezTo>
                  <a:pt x="504552" y="696146"/>
                  <a:pt x="493864" y="703385"/>
                  <a:pt x="485072" y="712177"/>
                </a:cubicBezTo>
                <a:cubicBezTo>
                  <a:pt x="467953" y="763529"/>
                  <a:pt x="489673" y="716367"/>
                  <a:pt x="449902" y="756139"/>
                </a:cubicBezTo>
                <a:cubicBezTo>
                  <a:pt x="424708" y="781333"/>
                  <a:pt x="437825" y="780292"/>
                  <a:pt x="423525" y="808892"/>
                </a:cubicBezTo>
                <a:cubicBezTo>
                  <a:pt x="418799" y="818343"/>
                  <a:pt x="411802" y="826477"/>
                  <a:pt x="405941" y="835269"/>
                </a:cubicBezTo>
                <a:cubicBezTo>
                  <a:pt x="403122" y="846544"/>
                  <a:pt x="394665" y="884198"/>
                  <a:pt x="388356" y="896816"/>
                </a:cubicBezTo>
                <a:cubicBezTo>
                  <a:pt x="383630" y="906267"/>
                  <a:pt x="375498" y="913741"/>
                  <a:pt x="370772" y="923192"/>
                </a:cubicBezTo>
                <a:cubicBezTo>
                  <a:pt x="366627" y="931482"/>
                  <a:pt x="366124" y="941279"/>
                  <a:pt x="361979" y="949569"/>
                </a:cubicBezTo>
                <a:cubicBezTo>
                  <a:pt x="357253" y="959020"/>
                  <a:pt x="349121" y="966495"/>
                  <a:pt x="344395" y="975946"/>
                </a:cubicBezTo>
                <a:cubicBezTo>
                  <a:pt x="324189" y="1016359"/>
                  <a:pt x="346673" y="991251"/>
                  <a:pt x="326810" y="1011116"/>
                </a:cubicBezTo>
                <a:lnTo>
                  <a:pt x="326810" y="1011116"/>
                </a:lnTo>
                <a:cubicBezTo>
                  <a:pt x="292539" y="1182465"/>
                  <a:pt x="328781" y="1041358"/>
                  <a:pt x="291641" y="1134208"/>
                </a:cubicBezTo>
                <a:cubicBezTo>
                  <a:pt x="284757" y="1151418"/>
                  <a:pt x="274056" y="1186962"/>
                  <a:pt x="274056" y="1186962"/>
                </a:cubicBezTo>
                <a:cubicBezTo>
                  <a:pt x="259569" y="1288371"/>
                  <a:pt x="269500" y="1212672"/>
                  <a:pt x="256472" y="1336431"/>
                </a:cubicBezTo>
                <a:cubicBezTo>
                  <a:pt x="253694" y="1362825"/>
                  <a:pt x="252884" y="1389538"/>
                  <a:pt x="247679" y="1415562"/>
                </a:cubicBezTo>
                <a:cubicBezTo>
                  <a:pt x="244044" y="1433738"/>
                  <a:pt x="235957" y="1450731"/>
                  <a:pt x="230095" y="1468316"/>
                </a:cubicBezTo>
                <a:lnTo>
                  <a:pt x="212510" y="1521069"/>
                </a:lnTo>
                <a:cubicBezTo>
                  <a:pt x="212508" y="1521074"/>
                  <a:pt x="194928" y="1573819"/>
                  <a:pt x="194925" y="1573823"/>
                </a:cubicBezTo>
                <a:cubicBezTo>
                  <a:pt x="189064" y="1582615"/>
                  <a:pt x="182067" y="1590749"/>
                  <a:pt x="177341" y="1600200"/>
                </a:cubicBezTo>
                <a:cubicBezTo>
                  <a:pt x="165467" y="1623950"/>
                  <a:pt x="165158" y="1655021"/>
                  <a:pt x="159756" y="1679331"/>
                </a:cubicBezTo>
                <a:cubicBezTo>
                  <a:pt x="157745" y="1688378"/>
                  <a:pt x="153212" y="1696717"/>
                  <a:pt x="150964" y="1705708"/>
                </a:cubicBezTo>
                <a:cubicBezTo>
                  <a:pt x="147340" y="1720206"/>
                  <a:pt x="146104" y="1735252"/>
                  <a:pt x="142172" y="1749669"/>
                </a:cubicBezTo>
                <a:cubicBezTo>
                  <a:pt x="137295" y="1767552"/>
                  <a:pt x="124587" y="1802423"/>
                  <a:pt x="124587" y="1802423"/>
                </a:cubicBezTo>
                <a:cubicBezTo>
                  <a:pt x="121656" y="1822938"/>
                  <a:pt x="121750" y="1844119"/>
                  <a:pt x="115795" y="1863969"/>
                </a:cubicBezTo>
                <a:cubicBezTo>
                  <a:pt x="112759" y="1874090"/>
                  <a:pt x="101920" y="1880452"/>
                  <a:pt x="98210" y="1890346"/>
                </a:cubicBezTo>
                <a:cubicBezTo>
                  <a:pt x="92963" y="1904339"/>
                  <a:pt x="93350" y="1919890"/>
                  <a:pt x="89418" y="1934308"/>
                </a:cubicBezTo>
                <a:cubicBezTo>
                  <a:pt x="84541" y="1952191"/>
                  <a:pt x="77695" y="1969477"/>
                  <a:pt x="71833" y="1987062"/>
                </a:cubicBezTo>
                <a:lnTo>
                  <a:pt x="63041" y="2013439"/>
                </a:lnTo>
                <a:cubicBezTo>
                  <a:pt x="60110" y="2022231"/>
                  <a:pt x="56067" y="2030728"/>
                  <a:pt x="54249" y="2039816"/>
                </a:cubicBezTo>
                <a:cubicBezTo>
                  <a:pt x="51318" y="2054470"/>
                  <a:pt x="49081" y="2069279"/>
                  <a:pt x="45456" y="2083777"/>
                </a:cubicBezTo>
                <a:cubicBezTo>
                  <a:pt x="43208" y="2092768"/>
                  <a:pt x="39210" y="2101243"/>
                  <a:pt x="36664" y="2110154"/>
                </a:cubicBezTo>
                <a:cubicBezTo>
                  <a:pt x="33344" y="2121773"/>
                  <a:pt x="31344" y="2133749"/>
                  <a:pt x="27872" y="2145323"/>
                </a:cubicBezTo>
                <a:cubicBezTo>
                  <a:pt x="22546" y="2163077"/>
                  <a:pt x="10287" y="2198077"/>
                  <a:pt x="10287" y="2198077"/>
                </a:cubicBezTo>
                <a:cubicBezTo>
                  <a:pt x="7356" y="2230315"/>
                  <a:pt x="4884" y="2262599"/>
                  <a:pt x="1495" y="2294792"/>
                </a:cubicBezTo>
                <a:cubicBezTo>
                  <a:pt x="-8025" y="2385231"/>
                  <a:pt x="30803" y="2353408"/>
                  <a:pt x="36664" y="2365131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C73868-251C-4B86-8F5B-DA18E1712E0E}"/>
              </a:ext>
            </a:extLst>
          </p:cNvPr>
          <p:cNvSpPr txBox="1"/>
          <p:nvPr/>
        </p:nvSpPr>
        <p:spPr>
          <a:xfrm>
            <a:off x="5530361" y="2717519"/>
            <a:ext cx="1380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Storage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6910754" y="3065584"/>
            <a:ext cx="2584938" cy="73269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15333B5-1C2E-48F2-9EB5-BBCC27B4B781}"/>
              </a:ext>
            </a:extLst>
          </p:cNvPr>
          <p:cNvSpPr txBox="1"/>
          <p:nvPr/>
        </p:nvSpPr>
        <p:spPr>
          <a:xfrm>
            <a:off x="9338410" y="1533120"/>
            <a:ext cx="2435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Peak Demand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74B51A8-5DD6-495F-B106-AA8AB596B3A3}"/>
              </a:ext>
            </a:extLst>
          </p:cNvPr>
          <p:cNvCxnSpPr/>
          <p:nvPr/>
        </p:nvCxnSpPr>
        <p:spPr>
          <a:xfrm flipH="1">
            <a:off x="9891346" y="1925515"/>
            <a:ext cx="395654" cy="95836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775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48135"/>
              </p:ext>
            </p:extLst>
          </p:nvPr>
        </p:nvGraphicFramePr>
        <p:xfrm>
          <a:off x="0" y="919798"/>
          <a:ext cx="12169476" cy="5683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Worksheet" r:id="rId3" imgW="11277729" imgH="5267364" progId="Excel.Sheet.12">
                  <p:embed/>
                </p:oleObj>
              </mc:Choice>
              <mc:Fallback>
                <p:oleObj name="Worksheet" r:id="rId3" imgW="11277729" imgH="52673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919798"/>
                        <a:ext cx="12169476" cy="5683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4611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73236148"/>
              </p:ext>
            </p:extLst>
          </p:nvPr>
        </p:nvGraphicFramePr>
        <p:xfrm>
          <a:off x="0" y="0"/>
          <a:ext cx="1219200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7384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/>
              <a:t>Two Stages of Phase One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77340"/>
            <a:ext cx="8946541" cy="4671059"/>
          </a:xfrm>
        </p:spPr>
        <p:txBody>
          <a:bodyPr>
            <a:normAutofit/>
          </a:bodyPr>
          <a:lstStyle/>
          <a:p>
            <a:r>
              <a:rPr lang="en-US" sz="3200" b="1" dirty="0"/>
              <a:t>1. Rooftop solar power systems</a:t>
            </a:r>
          </a:p>
          <a:p>
            <a:pPr marL="457200" lvl="1" indent="0">
              <a:buNone/>
            </a:pPr>
            <a:r>
              <a:rPr lang="en-US" sz="2400" b="1" dirty="0">
                <a:sym typeface="Wingdings" panose="05000000000000000000" pitchFamily="2" charset="2"/>
              </a:rPr>
              <a:t>	 </a:t>
            </a:r>
            <a:r>
              <a:rPr lang="en-US" sz="2400" b="1" dirty="0"/>
              <a:t>Government Center in 2018</a:t>
            </a:r>
          </a:p>
          <a:p>
            <a:pPr marL="457200" lvl="1" indent="0">
              <a:buNone/>
            </a:pPr>
            <a:r>
              <a:rPr lang="en-US" sz="2400" b="1" dirty="0">
                <a:sym typeface="Wingdings" panose="05000000000000000000" pitchFamily="2" charset="2"/>
              </a:rPr>
              <a:t>	 Tribal College in 2018/2019</a:t>
            </a:r>
            <a:endParaRPr lang="en-US" sz="2400" b="1" dirty="0"/>
          </a:p>
          <a:p>
            <a:r>
              <a:rPr lang="en-US" sz="3200" b="1" dirty="0"/>
              <a:t>2. Casino &amp; Hotel Campuses</a:t>
            </a:r>
          </a:p>
          <a:p>
            <a:pPr marL="457200" lvl="1" indent="0">
              <a:buNone/>
            </a:pPr>
            <a:r>
              <a:rPr lang="en-US" sz="2400" b="1" dirty="0">
                <a:sym typeface="Wingdings" panose="05000000000000000000" pitchFamily="2" charset="2"/>
              </a:rPr>
              <a:t>	 </a:t>
            </a:r>
            <a:r>
              <a:rPr lang="en-US" sz="2400" b="1" dirty="0"/>
              <a:t>Must all be used behind the meter</a:t>
            </a:r>
          </a:p>
          <a:p>
            <a:pPr marL="457200" lvl="1" indent="0">
              <a:buNone/>
            </a:pPr>
            <a:r>
              <a:rPr lang="en-US" sz="2400" b="1" dirty="0">
                <a:sym typeface="Wingdings" panose="05000000000000000000" pitchFamily="2" charset="2"/>
              </a:rPr>
              <a:t>	 </a:t>
            </a:r>
            <a:r>
              <a:rPr lang="en-US" sz="2400" b="1" dirty="0"/>
              <a:t>Huge opportunity for solar + storage</a:t>
            </a:r>
          </a:p>
          <a:p>
            <a:pPr marL="457200" lvl="1" indent="0">
              <a:buNone/>
            </a:pPr>
            <a:r>
              <a:rPr lang="en-US" sz="2400" b="1" dirty="0"/>
              <a:t>	</a:t>
            </a:r>
            <a:r>
              <a:rPr lang="en-US" sz="2400" b="1" dirty="0">
                <a:sym typeface="Wingdings" panose="05000000000000000000" pitchFamily="2" charset="2"/>
              </a:rPr>
              <a:t> Among the largest storage in Minnesota</a:t>
            </a:r>
            <a:endParaRPr lang="en-US" sz="2400" b="1" dirty="0"/>
          </a:p>
          <a:p>
            <a:pPr marL="457200" lvl="1" indent="0">
              <a:buNone/>
            </a:pPr>
            <a:endParaRPr lang="en-US" sz="2400" b="1" dirty="0"/>
          </a:p>
          <a:p>
            <a:pPr marL="457200" lvl="1" indent="0">
              <a:buNone/>
            </a:pPr>
            <a:endParaRPr lang="en-US" sz="2400" b="1" dirty="0"/>
          </a:p>
          <a:p>
            <a:pPr lvl="1"/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4205580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3536D5-8D6B-4376-86F8-C5E4D4DD7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9" b="4666"/>
          <a:stretch/>
        </p:blipFill>
        <p:spPr>
          <a:xfrm>
            <a:off x="-1" y="0"/>
            <a:ext cx="1221103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C9CEA8-838C-48EE-B108-9875C47479E2}"/>
              </a:ext>
            </a:extLst>
          </p:cNvPr>
          <p:cNvSpPr txBox="1"/>
          <p:nvPr/>
        </p:nvSpPr>
        <p:spPr>
          <a:xfrm>
            <a:off x="2672861" y="182000"/>
            <a:ext cx="9101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Red Lake Government Center</a:t>
            </a:r>
          </a:p>
        </p:txBody>
      </p:sp>
    </p:spTree>
    <p:extLst>
      <p:ext uri="{BB962C8B-B14F-4D97-AF65-F5344CB8AC3E}">
        <p14:creationId xmlns:p14="http://schemas.microsoft.com/office/powerpoint/2010/main" val="139347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875" t="21319" r="20781" b="9481"/>
          <a:stretch/>
        </p:blipFill>
        <p:spPr>
          <a:xfrm>
            <a:off x="-8511" y="0"/>
            <a:ext cx="122005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73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624" t="15817" r="20782" b="12315"/>
          <a:stretch/>
        </p:blipFill>
        <p:spPr>
          <a:xfrm>
            <a:off x="1" y="-17648"/>
            <a:ext cx="12192000" cy="687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52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062" t="20935" r="20406" b="9199"/>
          <a:stretch/>
        </p:blipFill>
        <p:spPr>
          <a:xfrm>
            <a:off x="0" y="-9885"/>
            <a:ext cx="12192000" cy="688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64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7691"/>
              </p:ext>
            </p:extLst>
          </p:nvPr>
        </p:nvGraphicFramePr>
        <p:xfrm>
          <a:off x="1" y="1"/>
          <a:ext cx="10355579" cy="6874771"/>
        </p:xfrm>
        <a:graphic>
          <a:graphicData uri="http://schemas.openxmlformats.org/drawingml/2006/table">
            <a:tbl>
              <a:tblPr/>
              <a:tblGrid>
                <a:gridCol w="4149089">
                  <a:extLst>
                    <a:ext uri="{9D8B030D-6E8A-4147-A177-3AD203B41FA5}">
                      <a16:colId xmlns:a16="http://schemas.microsoft.com/office/drawing/2014/main" val="850742941"/>
                    </a:ext>
                  </a:extLst>
                </a:gridCol>
                <a:gridCol w="131557">
                  <a:extLst>
                    <a:ext uri="{9D8B030D-6E8A-4147-A177-3AD203B41FA5}">
                      <a16:colId xmlns:a16="http://schemas.microsoft.com/office/drawing/2014/main" val="1750153245"/>
                    </a:ext>
                  </a:extLst>
                </a:gridCol>
                <a:gridCol w="1845549">
                  <a:extLst>
                    <a:ext uri="{9D8B030D-6E8A-4147-A177-3AD203B41FA5}">
                      <a16:colId xmlns:a16="http://schemas.microsoft.com/office/drawing/2014/main" val="1972608435"/>
                    </a:ext>
                  </a:extLst>
                </a:gridCol>
                <a:gridCol w="1845549">
                  <a:extLst>
                    <a:ext uri="{9D8B030D-6E8A-4147-A177-3AD203B41FA5}">
                      <a16:colId xmlns:a16="http://schemas.microsoft.com/office/drawing/2014/main" val="3201910857"/>
                    </a:ext>
                  </a:extLst>
                </a:gridCol>
                <a:gridCol w="2383835">
                  <a:extLst>
                    <a:ext uri="{9D8B030D-6E8A-4147-A177-3AD203B41FA5}">
                      <a16:colId xmlns:a16="http://schemas.microsoft.com/office/drawing/2014/main" val="2393534733"/>
                    </a:ext>
                  </a:extLst>
                </a:gridCol>
              </a:tblGrid>
              <a:tr h="64902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Red Lake Nation Solar Project</a:t>
                      </a:r>
                    </a:p>
                  </a:txBody>
                  <a:tcPr marL="8563" marR="8563" marT="85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Stage 1 2018</a:t>
                      </a:r>
                    </a:p>
                  </a:txBody>
                  <a:tcPr marL="8563" marR="8563" marT="85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Stage 2 2019</a:t>
                      </a:r>
                    </a:p>
                  </a:txBody>
                  <a:tcPr marL="8563" marR="8563" marT="85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Stage 3 2020</a:t>
                      </a:r>
                    </a:p>
                  </a:txBody>
                  <a:tcPr marL="8563" marR="8563" marT="85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167934"/>
                  </a:ext>
                </a:extLst>
              </a:tr>
              <a:tr h="14115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798719"/>
                  </a:ext>
                </a:extLst>
              </a:tr>
              <a:tr h="282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Red Lake Government Center</a:t>
                      </a: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Roof Top</a:t>
                      </a: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293731"/>
                  </a:ext>
                </a:extLst>
              </a:tr>
              <a:tr h="28964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Storage</a:t>
                      </a: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266182"/>
                  </a:ext>
                </a:extLst>
              </a:tr>
              <a:tr h="400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Red Lake Tribal College</a:t>
                      </a: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Roof Top</a:t>
                      </a: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184339"/>
                  </a:ext>
                </a:extLst>
              </a:tr>
              <a:tr h="24807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Storage</a:t>
                      </a: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270054"/>
                  </a:ext>
                </a:extLst>
              </a:tr>
              <a:tr h="282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Red Lake Casino &amp; Hotel</a:t>
                      </a: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Roof Top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Ground Mount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763252"/>
                  </a:ext>
                </a:extLst>
              </a:tr>
              <a:tr h="24807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Storage</a:t>
                      </a: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937830"/>
                  </a:ext>
                </a:extLst>
              </a:tr>
              <a:tr h="24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Warroad Casino &amp; Hotel</a:t>
                      </a: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Roof Top</a:t>
                      </a: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385672"/>
                  </a:ext>
                </a:extLst>
              </a:tr>
              <a:tr h="24807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Storage</a:t>
                      </a: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649120"/>
                  </a:ext>
                </a:extLst>
              </a:tr>
              <a:tr h="24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Thief River Falls Casino &amp; Hotel</a:t>
                      </a: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Roof Top</a:t>
                      </a: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Ground Mount</a:t>
                      </a: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942113"/>
                  </a:ext>
                </a:extLst>
              </a:tr>
              <a:tr h="24807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Storage</a:t>
                      </a: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345037"/>
                  </a:ext>
                </a:extLst>
              </a:tr>
              <a:tr h="24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Ponema</a:t>
                      </a:r>
                      <a:r>
                        <a:rPr lang="en-US" sz="1800" b="0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K – 8 School</a:t>
                      </a: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Roof Top</a:t>
                      </a: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369824"/>
                  </a:ext>
                </a:extLst>
              </a:tr>
              <a:tr h="24807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Storage</a:t>
                      </a: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54"/>
                  </a:ext>
                </a:extLst>
              </a:tr>
              <a:tr h="24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Red Lake Early Childhood</a:t>
                      </a: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Roof Top</a:t>
                      </a: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077341"/>
                  </a:ext>
                </a:extLst>
              </a:tr>
              <a:tr h="24807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Storage</a:t>
                      </a: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03925"/>
                  </a:ext>
                </a:extLst>
              </a:tr>
              <a:tr h="248077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 Lake Elementary</a:t>
                      </a: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Roof top</a:t>
                      </a: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1425501"/>
                  </a:ext>
                </a:extLst>
              </a:tr>
              <a:tr h="24807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Storage</a:t>
                      </a: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187517"/>
                  </a:ext>
                </a:extLst>
              </a:tr>
              <a:tr h="24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Criminal Justice Complex</a:t>
                      </a: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Roof Top</a:t>
                      </a: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Ground Mount</a:t>
                      </a: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850615"/>
                  </a:ext>
                </a:extLst>
              </a:tr>
              <a:tr h="24807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Storage</a:t>
                      </a: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461069"/>
                  </a:ext>
                </a:extLst>
              </a:tr>
              <a:tr h="248077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 Lake Middle &amp; High Schools</a:t>
                      </a: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Roof Top</a:t>
                      </a: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Ground Mount</a:t>
                      </a: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532356"/>
                  </a:ext>
                </a:extLst>
              </a:tr>
              <a:tr h="24807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Storage</a:t>
                      </a: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273205"/>
                  </a:ext>
                </a:extLst>
              </a:tr>
              <a:tr h="24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Central PV System</a:t>
                      </a: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Solar Farm</a:t>
                      </a: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Solar Farm</a:t>
                      </a:r>
                    </a:p>
                  </a:txBody>
                  <a:tcPr marL="8563" marR="8563" marT="8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648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1059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4440" y="982980"/>
            <a:ext cx="102184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</a:rPr>
              <a:t>Finance Model 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Must pass Federal tax benefits through to Red Lake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dirty="0"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Crowdfunding encourages local investment</a:t>
            </a:r>
          </a:p>
          <a:p>
            <a:r>
              <a:rPr lang="en-US" dirty="0">
                <a:latin typeface="arial" panose="020B0604020202020204" pitchFamily="34" charset="0"/>
              </a:rPr>
              <a:t>        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better terms than banks give for savings accounts!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Flips ownership to Red Lake at 7</a:t>
            </a:r>
            <a:r>
              <a:rPr lang="en-US" sz="2800" baseline="30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th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year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Must finance ‘energy storage’ also</a:t>
            </a:r>
          </a:p>
          <a:p>
            <a:endParaRPr lang="en-US" sz="2800" b="0" i="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04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AB639749-873F-49DC-B604-B31F05785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065" y="-13949"/>
            <a:ext cx="8775290" cy="686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177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4440" y="982980"/>
            <a:ext cx="102184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</a:rPr>
              <a:t>Prototype for Government Center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Funding of $130,000 for 67 kilowatts on roof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dirty="0"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$20,000 of tax equity investment</a:t>
            </a:r>
          </a:p>
          <a:p>
            <a:r>
              <a:rPr lang="en-US" dirty="0">
                <a:latin typeface="arial" panose="020B0604020202020204" pitchFamily="34" charset="0"/>
              </a:rPr>
              <a:t>       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$110,000 in personal loans paid back with tax credits</a:t>
            </a:r>
          </a:p>
          <a:p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	 Investor can claim all $130,000 for tax purposes</a:t>
            </a:r>
          </a:p>
          <a:p>
            <a:r>
              <a:rPr lang="en-US" sz="2400">
                <a:solidFill>
                  <a:srgbClr val="FFC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	 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Plus sale of PV system to Red Lake at year 7</a:t>
            </a:r>
            <a:endParaRPr lang="en-US" dirty="0"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  <a:p>
            <a:endParaRPr lang="en-US" sz="2800" b="0" i="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386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Contact Info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C000"/>
                </a:solidFill>
              </a:rPr>
              <a:t>Robert Blake</a:t>
            </a:r>
          </a:p>
          <a:p>
            <a:r>
              <a:rPr lang="en-US" sz="3200" b="1" dirty="0" err="1">
                <a:solidFill>
                  <a:schemeClr val="bg2">
                    <a:lumMod val="40000"/>
                    <a:lumOff val="60000"/>
                  </a:schemeClr>
                </a:solidFill>
                <a:hlinkClick r:id="rId2"/>
              </a:rPr>
              <a:t>Robert@solarbear.earth</a:t>
            </a:r>
            <a:endParaRPr lang="en-US" sz="32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en-US" sz="32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sz="3200" b="1" dirty="0">
                <a:solidFill>
                  <a:srgbClr val="FFC000"/>
                </a:solidFill>
              </a:rPr>
              <a:t>Ralph Jacobson</a:t>
            </a:r>
          </a:p>
          <a:p>
            <a:r>
              <a:rPr lang="en-US" sz="3200" b="1" dirty="0"/>
              <a:t>	</a:t>
            </a:r>
            <a:r>
              <a:rPr lang="en-US" sz="2800" b="1" dirty="0">
                <a:solidFill>
                  <a:srgbClr val="FFC000"/>
                </a:solidFill>
                <a:hlinkClick r:id="rId3"/>
              </a:rPr>
              <a:t>ralphj@ips-solar.com</a:t>
            </a:r>
            <a:endParaRPr lang="en-US" sz="28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800" b="1" dirty="0"/>
              <a:t>	</a:t>
            </a:r>
            <a:endParaRPr lang="en-US" dirty="0"/>
          </a:p>
          <a:p>
            <a:pPr marL="457200" lvl="1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52337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381" y="898488"/>
            <a:ext cx="9404723" cy="1400530"/>
          </a:xfrm>
        </p:spPr>
        <p:txBody>
          <a:bodyPr/>
          <a:lstStyle/>
          <a:p>
            <a:pPr algn="ctr"/>
            <a:r>
              <a:rPr lang="en-US" sz="4400" b="1" dirty="0"/>
              <a:t>Goals of Phase 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Install solar at main buildings of Red Lake</a:t>
            </a:r>
          </a:p>
          <a:p>
            <a:r>
              <a:rPr lang="en-US" sz="3000" b="1" dirty="0"/>
              <a:t>Reduce dependence on coal</a:t>
            </a:r>
          </a:p>
          <a:p>
            <a:r>
              <a:rPr lang="en-US" sz="3000" b="1" dirty="0"/>
              <a:t>Reduce long-term operating expenses</a:t>
            </a:r>
          </a:p>
          <a:p>
            <a:r>
              <a:rPr lang="en-US" sz="3000" b="1" dirty="0"/>
              <a:t>Familiarize the community with solar:</a:t>
            </a:r>
          </a:p>
          <a:p>
            <a:pPr lvl="1"/>
            <a:r>
              <a:rPr lang="en-US" sz="2800" b="1" dirty="0">
                <a:solidFill>
                  <a:schemeClr val="accent3"/>
                </a:solidFill>
              </a:rPr>
              <a:t>Explore business opportunities</a:t>
            </a:r>
          </a:p>
          <a:p>
            <a:pPr lvl="1"/>
            <a:r>
              <a:rPr lang="en-US" sz="2800" b="1" dirty="0">
                <a:solidFill>
                  <a:schemeClr val="accent3"/>
                </a:solidFill>
              </a:rPr>
              <a:t>Training and job creation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4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381" y="898488"/>
            <a:ext cx="9404723" cy="1400530"/>
          </a:xfrm>
        </p:spPr>
        <p:txBody>
          <a:bodyPr/>
          <a:lstStyle/>
          <a:p>
            <a:pPr algn="ctr"/>
            <a:r>
              <a:rPr lang="en-US" sz="4400" b="1" dirty="0"/>
              <a:t>Questions to be answered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Can we work with local utilities?</a:t>
            </a:r>
          </a:p>
          <a:p>
            <a:r>
              <a:rPr lang="en-US" sz="3000" b="1" dirty="0"/>
              <a:t>How much energy do buildings use?</a:t>
            </a:r>
          </a:p>
          <a:p>
            <a:r>
              <a:rPr lang="en-US" sz="3000" b="1" dirty="0"/>
              <a:t>What can solar deliver at buildings?</a:t>
            </a:r>
          </a:p>
          <a:p>
            <a:endParaRPr lang="en-US" sz="3000" b="1" dirty="0"/>
          </a:p>
          <a:p>
            <a:r>
              <a:rPr lang="en-US" sz="4400" b="1" dirty="0">
                <a:solidFill>
                  <a:srgbClr val="FFC000"/>
                </a:solidFill>
                <a:sym typeface="Wingdings" panose="05000000000000000000" pitchFamily="2" charset="2"/>
              </a:rPr>
              <a:t> Do a feasibility study</a:t>
            </a:r>
            <a:endParaRPr lang="en-US" sz="4400" b="1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052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/>
              <a:t>Feasibility</a:t>
            </a:r>
            <a:r>
              <a:rPr lang="en-US" b="1" dirty="0"/>
              <a:t>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1. What are utility requirements?</a:t>
            </a:r>
            <a:r>
              <a:rPr lang="en-US" sz="3200" b="1" dirty="0"/>
              <a:t> </a:t>
            </a:r>
          </a:p>
          <a:p>
            <a:r>
              <a:rPr lang="en-US" sz="3200" b="1" dirty="0"/>
              <a:t>2. Are building roofs suitable?</a:t>
            </a:r>
          </a:p>
          <a:p>
            <a:pPr lvl="1"/>
            <a:r>
              <a:rPr lang="en-US" sz="2400" b="1" dirty="0"/>
              <a:t>Review 12 months of billing history</a:t>
            </a:r>
          </a:p>
          <a:p>
            <a:pPr lvl="1"/>
            <a:r>
              <a:rPr lang="en-US" sz="2400" b="1" dirty="0"/>
              <a:t>Google Earth array layouts</a:t>
            </a:r>
          </a:p>
          <a:p>
            <a:pPr lvl="1"/>
            <a:r>
              <a:rPr lang="en-US" sz="2400" b="1" dirty="0"/>
              <a:t>Engineering review of roof structure</a:t>
            </a:r>
          </a:p>
          <a:p>
            <a:r>
              <a:rPr lang="en-US" sz="3200" b="1" dirty="0"/>
              <a:t>3. Financing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386175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/>
              <a:t>What did We Find Out?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1. The electric coop cannot take solar power back into their system!</a:t>
            </a:r>
          </a:p>
          <a:p>
            <a:pPr marL="457200" lvl="1" indent="0">
              <a:buNone/>
            </a:pPr>
            <a:r>
              <a:rPr lang="en-US" sz="2400" b="1" dirty="0">
                <a:sym typeface="Wingdings" panose="05000000000000000000" pitchFamily="2" charset="2"/>
              </a:rPr>
              <a:t>	</a:t>
            </a:r>
            <a:r>
              <a:rPr lang="en-US" sz="2400" b="1" dirty="0"/>
              <a:t>Antiquated net-metering tariffs</a:t>
            </a:r>
          </a:p>
          <a:p>
            <a:pPr marL="457200" lvl="1" indent="0">
              <a:buNone/>
            </a:pPr>
            <a:r>
              <a:rPr lang="en-US" sz="2400" b="1" dirty="0">
                <a:sym typeface="Wingdings" panose="05000000000000000000" pitchFamily="2" charset="2"/>
              </a:rPr>
              <a:t>	Too much unused capacity during daytime</a:t>
            </a:r>
            <a:endParaRPr lang="en-US" sz="2400" b="1" dirty="0"/>
          </a:p>
          <a:p>
            <a:r>
              <a:rPr lang="en-US" sz="3200" b="1" dirty="0"/>
              <a:t>2. All solar power must stay at buildings </a:t>
            </a:r>
          </a:p>
          <a:p>
            <a:pPr marL="457200" lvl="1" indent="0">
              <a:buNone/>
            </a:pPr>
            <a:r>
              <a:rPr lang="en-US" sz="2400" b="1" dirty="0">
                <a:sym typeface="Wingdings" panose="05000000000000000000" pitchFamily="2" charset="2"/>
              </a:rPr>
              <a:t>	</a:t>
            </a:r>
            <a:r>
              <a:rPr lang="en-US" sz="2400" b="1" dirty="0"/>
              <a:t>Must be used behind the meter</a:t>
            </a:r>
          </a:p>
          <a:p>
            <a:pPr marL="457200" lvl="1" indent="0">
              <a:buNone/>
            </a:pPr>
            <a:r>
              <a:rPr lang="en-US" sz="2400" b="1" dirty="0">
                <a:sym typeface="Wingdings" panose="05000000000000000000" pitchFamily="2" charset="2"/>
              </a:rPr>
              <a:t>	</a:t>
            </a:r>
            <a:r>
              <a:rPr lang="en-US" sz="2400" b="1" dirty="0"/>
              <a:t>Requires </a:t>
            </a:r>
            <a:r>
              <a:rPr lang="en-US" sz="2400" b="1" dirty="0">
                <a:solidFill>
                  <a:srgbClr val="FFC000"/>
                </a:solidFill>
              </a:rPr>
              <a:t>large-scale</a:t>
            </a:r>
            <a:r>
              <a:rPr lang="en-US" sz="2400" b="1" dirty="0"/>
              <a:t> energy storage</a:t>
            </a:r>
          </a:p>
          <a:p>
            <a:pPr lvl="1"/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891644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370"/>
            <a:ext cx="12191999" cy="68663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44D3AF-1E03-46A2-9EB8-3EFB584D7CE8}"/>
              </a:ext>
            </a:extLst>
          </p:cNvPr>
          <p:cNvSpPr txBox="1"/>
          <p:nvPr/>
        </p:nvSpPr>
        <p:spPr>
          <a:xfrm>
            <a:off x="2136531" y="3297115"/>
            <a:ext cx="2233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Morning Peak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5DB43F-ECCA-4E29-B577-2B8EDB804017}"/>
              </a:ext>
            </a:extLst>
          </p:cNvPr>
          <p:cNvSpPr txBox="1"/>
          <p:nvPr/>
        </p:nvSpPr>
        <p:spPr>
          <a:xfrm>
            <a:off x="8563708" y="2963150"/>
            <a:ext cx="253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Evening Peak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891DF2-507C-40A3-BCFD-277DD6F00B54}"/>
              </a:ext>
            </a:extLst>
          </p:cNvPr>
          <p:cNvSpPr txBox="1"/>
          <p:nvPr/>
        </p:nvSpPr>
        <p:spPr>
          <a:xfrm>
            <a:off x="5503984" y="1514444"/>
            <a:ext cx="1573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Solar</a:t>
            </a:r>
          </a:p>
        </p:txBody>
      </p:sp>
    </p:spTree>
    <p:extLst>
      <p:ext uri="{BB962C8B-B14F-4D97-AF65-F5344CB8AC3E}">
        <p14:creationId xmlns:p14="http://schemas.microsoft.com/office/powerpoint/2010/main" val="2674984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47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709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8C89630A6C4846ADA0BD25D00FE65C" ma:contentTypeVersion="8" ma:contentTypeDescription="Create a new document." ma:contentTypeScope="" ma:versionID="5f870d93a861971c0bc5ed2d6d5a9639">
  <xsd:schema xmlns:xsd="http://www.w3.org/2001/XMLSchema" xmlns:xs="http://www.w3.org/2001/XMLSchema" xmlns:p="http://schemas.microsoft.com/office/2006/metadata/properties" xmlns:ns2="5bcb021d-39f9-4bc2-8c89-a74bfaaa0c2e" targetNamespace="http://schemas.microsoft.com/office/2006/metadata/properties" ma:root="true" ma:fieldsID="bf1f2ceaf2d986bb83451c353f8a24e6" ns2:_="">
    <xsd:import namespace="5bcb021d-39f9-4bc2-8c89-a74bfaaa0c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cb021d-39f9-4bc2-8c89-a74bfaaa0c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492AD1-035F-472A-9C99-AA05AA4AA17F}"/>
</file>

<file path=customXml/itemProps2.xml><?xml version="1.0" encoding="utf-8"?>
<ds:datastoreItem xmlns:ds="http://schemas.openxmlformats.org/officeDocument/2006/customXml" ds:itemID="{EDC4DF4B-A402-4280-BC35-0E70A84A8A3B}"/>
</file>

<file path=customXml/itemProps3.xml><?xml version="1.0" encoding="utf-8"?>
<ds:datastoreItem xmlns:ds="http://schemas.openxmlformats.org/officeDocument/2006/customXml" ds:itemID="{FD55931B-1382-4F91-AD1A-2BE4A551399B}"/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27146</TotalTime>
  <Words>286</Words>
  <Application>Microsoft Office PowerPoint</Application>
  <PresentationFormat>Widescreen</PresentationFormat>
  <Paragraphs>119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</vt:lpstr>
      <vt:lpstr>Calibri</vt:lpstr>
      <vt:lpstr>Century Gothic</vt:lpstr>
      <vt:lpstr>Wingdings</vt:lpstr>
      <vt:lpstr>Wingdings 3</vt:lpstr>
      <vt:lpstr>Ion</vt:lpstr>
      <vt:lpstr>Worksheet</vt:lpstr>
      <vt:lpstr>PowerPoint Presentation</vt:lpstr>
      <vt:lpstr>PowerPoint Presentation</vt:lpstr>
      <vt:lpstr>Goals of Phase One</vt:lpstr>
      <vt:lpstr>Questions to be answered</vt:lpstr>
      <vt:lpstr>Feasibility Study</vt:lpstr>
      <vt:lpstr>What did We Find Out?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Stages of Phase 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Ralph Jacobson</dc:creator>
  <cp:lastModifiedBy>Leanna Begay</cp:lastModifiedBy>
  <cp:revision>112</cp:revision>
  <dcterms:created xsi:type="dcterms:W3CDTF">2016-05-14T19:02:13Z</dcterms:created>
  <dcterms:modified xsi:type="dcterms:W3CDTF">2018-08-28T20:04:35Z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0x010100B78C89630A6C4846ADA0BD25D00FE65C</vt:lpwstr>
  </property>
</Properties>
</file>