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  <p:sldMasterId id="2147483652" r:id="rId6"/>
    <p:sldMasterId id="214748367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</p:sldIdLst>
  <p:sldSz cy="6858000" cx="12192000"/>
  <p:notesSz cx="6858000" cy="9144000"/>
  <p:embeddedFontLst>
    <p:embeddedFont>
      <p:font typeface="Play"/>
      <p:regular r:id="rId30"/>
      <p:bold r:id="rId31"/>
    </p:embeddedFont>
    <p:embeddedFont>
      <p:font typeface="Corbel"/>
      <p:regular r:id="rId32"/>
      <p:bold r:id="rId33"/>
      <p:italic r:id="rId34"/>
      <p:boldItalic r:id="rId35"/>
    </p:embeddedFont>
    <p:embeddedFont>
      <p:font typeface="Century Schoolbook"/>
      <p:regular r:id="rId36"/>
      <p:bold r:id="rId37"/>
      <p:italic r:id="rId38"/>
      <p:boldItalic r:id="rId39"/>
    </p:embeddedFont>
    <p:embeddedFont>
      <p:font typeface="Bitter"/>
      <p:regular r:id="rId40"/>
      <p:bold r:id="rId41"/>
      <p:italic r:id="rId42"/>
      <p:boldItalic r:id="rId43"/>
    </p:embeddedFont>
    <p:embeddedFont>
      <p:font typeface="Lustria"/>
      <p:regular r:id="rId44"/>
    </p:embeddedFont>
    <p:embeddedFont>
      <p:font typeface="Open Sans Medium"/>
      <p:regular r:id="rId45"/>
      <p:bold r:id="rId46"/>
      <p:italic r:id="rId47"/>
      <p:boldItalic r:id="rId48"/>
    </p:embeddedFont>
    <p:embeddedFont>
      <p:font typeface="Bitter SemiBold"/>
      <p:regular r:id="rId49"/>
      <p:bold r:id="rId50"/>
      <p:italic r:id="rId51"/>
      <p:boldItalic r:id="rId52"/>
    </p:embeddedFont>
    <p:embeddedFont>
      <p:font typeface="Open Sans Light"/>
      <p:regular r:id="rId53"/>
      <p:bold r:id="rId54"/>
      <p:italic r:id="rId55"/>
      <p:boldItalic r:id="rId56"/>
    </p:embeddedFont>
    <p:embeddedFont>
      <p:font typeface="Open Sans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61" roundtripDataSignature="AMtx7miX87kklNqUHjzDdDsYoR9odlay2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Althea Walker"/>
  <p:cmAuthor clrIdx="1" id="1" initials="" lastIdx="1" name="Melinda Adam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itter-regular.fntdata"/><Relationship Id="rId42" Type="http://schemas.openxmlformats.org/officeDocument/2006/relationships/font" Target="fonts/Bitter-italic.fntdata"/><Relationship Id="rId41" Type="http://schemas.openxmlformats.org/officeDocument/2006/relationships/font" Target="fonts/Bitter-bold.fntdata"/><Relationship Id="rId44" Type="http://schemas.openxmlformats.org/officeDocument/2006/relationships/font" Target="fonts/Lustria-regular.fntdata"/><Relationship Id="rId43" Type="http://schemas.openxmlformats.org/officeDocument/2006/relationships/font" Target="fonts/Bitter-boldItalic.fntdata"/><Relationship Id="rId46" Type="http://schemas.openxmlformats.org/officeDocument/2006/relationships/font" Target="fonts/OpenSansMedium-bold.fntdata"/><Relationship Id="rId45" Type="http://schemas.openxmlformats.org/officeDocument/2006/relationships/font" Target="fonts/OpenSans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1.xml"/><Relationship Id="rId48" Type="http://schemas.openxmlformats.org/officeDocument/2006/relationships/font" Target="fonts/OpenSansMedium-boldItalic.fntdata"/><Relationship Id="rId47" Type="http://schemas.openxmlformats.org/officeDocument/2006/relationships/font" Target="fonts/OpenSansMedium-italic.fntdata"/><Relationship Id="rId49" Type="http://schemas.openxmlformats.org/officeDocument/2006/relationships/font" Target="fonts/BitterSemiBold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Play-bold.fntdata"/><Relationship Id="rId30" Type="http://schemas.openxmlformats.org/officeDocument/2006/relationships/font" Target="fonts/Play-regular.fntdata"/><Relationship Id="rId33" Type="http://schemas.openxmlformats.org/officeDocument/2006/relationships/font" Target="fonts/Corbel-bold.fntdata"/><Relationship Id="rId32" Type="http://schemas.openxmlformats.org/officeDocument/2006/relationships/font" Target="fonts/Corbel-regular.fntdata"/><Relationship Id="rId35" Type="http://schemas.openxmlformats.org/officeDocument/2006/relationships/font" Target="fonts/Corbel-boldItalic.fntdata"/><Relationship Id="rId34" Type="http://schemas.openxmlformats.org/officeDocument/2006/relationships/font" Target="fonts/Corbel-italic.fntdata"/><Relationship Id="rId37" Type="http://schemas.openxmlformats.org/officeDocument/2006/relationships/font" Target="fonts/CenturySchoolbook-bold.fntdata"/><Relationship Id="rId36" Type="http://schemas.openxmlformats.org/officeDocument/2006/relationships/font" Target="fonts/CenturySchoolbook-regular.fntdata"/><Relationship Id="rId39" Type="http://schemas.openxmlformats.org/officeDocument/2006/relationships/font" Target="fonts/CenturySchoolbook-boldItalic.fntdata"/><Relationship Id="rId38" Type="http://schemas.openxmlformats.org/officeDocument/2006/relationships/font" Target="fonts/CenturySchoolbook-italic.fntdata"/><Relationship Id="rId61" Type="http://customschemas.google.com/relationships/presentationmetadata" Target="meta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60" Type="http://schemas.openxmlformats.org/officeDocument/2006/relationships/font" Target="fonts/OpenSans-boldItalic.fntdata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font" Target="fonts/BitterSemiBold-italic.fntdata"/><Relationship Id="rId50" Type="http://schemas.openxmlformats.org/officeDocument/2006/relationships/font" Target="fonts/BitterSemiBold-bold.fntdata"/><Relationship Id="rId53" Type="http://schemas.openxmlformats.org/officeDocument/2006/relationships/font" Target="fonts/OpenSansLight-regular.fntdata"/><Relationship Id="rId52" Type="http://schemas.openxmlformats.org/officeDocument/2006/relationships/font" Target="fonts/BitterSemiBold-boldItalic.fntdata"/><Relationship Id="rId11" Type="http://schemas.openxmlformats.org/officeDocument/2006/relationships/slide" Target="slides/slide3.xml"/><Relationship Id="rId55" Type="http://schemas.openxmlformats.org/officeDocument/2006/relationships/font" Target="fonts/OpenSansLight-italic.fntdata"/><Relationship Id="rId10" Type="http://schemas.openxmlformats.org/officeDocument/2006/relationships/slide" Target="slides/slide2.xml"/><Relationship Id="rId54" Type="http://schemas.openxmlformats.org/officeDocument/2006/relationships/font" Target="fonts/OpenSansLight-bold.fntdata"/><Relationship Id="rId13" Type="http://schemas.openxmlformats.org/officeDocument/2006/relationships/slide" Target="slides/slide5.xml"/><Relationship Id="rId57" Type="http://schemas.openxmlformats.org/officeDocument/2006/relationships/font" Target="fonts/OpenSans-regular.fntdata"/><Relationship Id="rId12" Type="http://schemas.openxmlformats.org/officeDocument/2006/relationships/slide" Target="slides/slide4.xml"/><Relationship Id="rId56" Type="http://schemas.openxmlformats.org/officeDocument/2006/relationships/font" Target="fonts/OpenSansLight-boldItalic.fntdata"/><Relationship Id="rId15" Type="http://schemas.openxmlformats.org/officeDocument/2006/relationships/slide" Target="slides/slide7.xml"/><Relationship Id="rId59" Type="http://schemas.openxmlformats.org/officeDocument/2006/relationships/font" Target="fonts/OpenSans-italic.fntdata"/><Relationship Id="rId14" Type="http://schemas.openxmlformats.org/officeDocument/2006/relationships/slide" Target="slides/slide6.xml"/><Relationship Id="rId58" Type="http://schemas.openxmlformats.org/officeDocument/2006/relationships/font" Target="fonts/OpenSans-bold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12-03T22:32:52.892">
    <p:pos x="96" y="96"/>
    <p:text>@mmadams@ku.edu Hi, do you want to move this up to your section? I don't feel I'm most appropriate to discuss the various terminology. Happy to further discuss today or tomorrow. Thanks
_Reassigned to mmadams_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w_SUHpM"/>
      </p:ext>
    </p:extLst>
  </p:cm>
  <p:cm authorId="1" idx="1" dt="2025-12-03T22:25:06.939">
    <p:pos x="96" y="96"/>
    <p:text>Hi Althea! We don’t have to go over it, I put this here after reviewing the items on your slide. Please edit with items you’d like to discuss in our brief shares that are separate from the 4 questions I pose to you and Bazile.
1 total reaction
Althea Walker reacted with 👍 at 2025-12-03 22:32 PM</p:text>
    <p:extLst>
      <p:ext uri="{C676402C-5697-4E1C-873F-D02D1690AC5C}">
        <p15:threadingInfo timeZoneBias="0">
          <p15:parentCm authorId="0" idx="1"/>
        </p15:threadingInfo>
      </p:ext>
      <p:ext uri="http://customooxmlschemas.google.com/">
        <go:slidesCustomData xmlns:go="http://customooxmlschemas.google.com/" commentPostId="AAABw_SUHpQ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scholarmelinda.com" TargetMode="External"/><Relationship Id="rId3" Type="http://schemas.openxmlformats.org/officeDocument/2006/relationships/hyperlink" Target="https://geog.ku.edu/people/melinda-adams" TargetMode="External"/><Relationship Id="rId4" Type="http://schemas.openxmlformats.org/officeDocument/2006/relationships/hyperlink" Target="https://cachecreekconservancy.org/tending-gathering-garden/" TargetMode="External"/><Relationship Id="rId11" Type="http://schemas.openxmlformats.org/officeDocument/2006/relationships/hyperlink" Target="https://www.ilinationhood.ca/fire-stewardship" TargetMode="External"/><Relationship Id="rId10" Type="http://schemas.openxmlformats.org/officeDocument/2006/relationships/hyperlink" Target="https://www.fness.bc.ca/" TargetMode="External"/><Relationship Id="rId12" Type="http://schemas.openxmlformats.org/officeDocument/2006/relationships/hyperlink" Target="https://firesticks.org.au/" TargetMode="External"/><Relationship Id="rId9" Type="http://schemas.openxmlformats.org/officeDocument/2006/relationships/hyperlink" Target="https://fireecology.org/cultural-fire" TargetMode="External"/><Relationship Id="rId5" Type="http://schemas.openxmlformats.org/officeDocument/2006/relationships/hyperlink" Target="https://northforkrancheria-nsn.gov/" TargetMode="External"/><Relationship Id="rId6" Type="http://schemas.openxmlformats.org/officeDocument/2006/relationships/hyperlink" Target="https://www.firegencollab.org/" TargetMode="External"/><Relationship Id="rId7" Type="http://schemas.openxmlformats.org/officeDocument/2006/relationships/hyperlink" Target="https://www.culturalfire.org/" TargetMode="External"/><Relationship Id="rId8" Type="http://schemas.openxmlformats.org/officeDocument/2006/relationships/hyperlink" Target="https://www.tribalecorestoration.org/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ad9ae0022e_2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3ad9ae0022e_2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ad4157f012_4_2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ad4157f012_4_2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growth, fire is a spirit that has the power to foster new growth</a:t>
            </a:r>
            <a:endParaRPr/>
          </a:p>
        </p:txBody>
      </p:sp>
      <p:sp>
        <p:nvSpPr>
          <p:cNvPr id="341" name="Google Shape;341;g3ad4157f012_4_2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latin typeface="Lustria"/>
                <a:ea typeface="Lustria"/>
                <a:cs typeface="Lustria"/>
                <a:sym typeface="Lustria"/>
              </a:rPr>
              <a:t>SP - getting people on the land, strengthening relationships with the one another, the land, plant &amp; animal relatives</a:t>
            </a:r>
            <a:endParaRPr sz="2000">
              <a:latin typeface="Lustria"/>
              <a:ea typeface="Lustria"/>
              <a:cs typeface="Lustria"/>
              <a:sym typeface="Lust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ad4157f012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g3ad4157f01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IN the </a:t>
            </a:r>
            <a:r>
              <a:rPr lang="en-US"/>
              <a:t>report</a:t>
            </a:r>
            <a:r>
              <a:rPr lang="en-US"/>
              <a:t> - we share our work as a partnership model and framework in getting fire back on the land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Non profit organization; Kumeyaay lands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Founded in 2015; celebrating our 10 year anniversary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Working closely with community partners, Tribal partners to advance community led climate adaptation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in our focus on building </a:t>
            </a:r>
            <a:r>
              <a:rPr lang="en-US"/>
              <a:t>resilience</a:t>
            </a:r>
            <a:r>
              <a:rPr lang="en-US"/>
              <a:t>, capacity, and community - we center ourselves in relationships and the power in bringing people together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-US"/>
              <a:t>Relationship</a:t>
            </a:r>
            <a:r>
              <a:rPr i="1" lang="en-US"/>
              <a:t> with ourselves, one another, the land, plant and animal relatives - to build up strong support systems to advance community led climate adaptation</a:t>
            </a:r>
            <a:endParaRPr i="1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ad4157f012_1_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3ad4157f012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How we bring people together - is so significant to building relationship with ourselves, with one another, with plant &amp; animal relatives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Convene a TWG established in 2017; allowed the network to align priorities/needs and have inspired what our efforts and intentions look like today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Cadre established shortly after at the request of La Jolla Tribal Fire Chief and Chairman Wesley Ruise Jr. -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2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-A powerful and supportive informal collective of Tribal knowledge </a:t>
            </a: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holders</a:t>
            </a: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, fire practitioners, fire researchers, and other allies/accomplices to get fire back on the land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2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-an informal Prescribed Burn Association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2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-share resources/reduce barriers to getting fire back on the land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2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-who needs to burn, who needs training, who is looking for partnerships for funding opportunities (talk all things needed to put fire on the land)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889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1" marL="4572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Font typeface="Open Sans"/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ad4157f012_1_17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890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Stewardship Pathways - TWG &amp; Cadre feed into; Indigenous Fire Stewardship Pathway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-supports and sustains multiple Tribal fire &amp; fuels crews; provide economic and workforce development opportunities, overall continued opportunity to get out on the land together/learn from one another</a:t>
            </a:r>
            <a:endParaRPr/>
          </a:p>
        </p:txBody>
      </p:sp>
      <p:sp>
        <p:nvSpPr>
          <p:cNvPr id="395" name="Google Shape;395;g3ad4157f012_1_174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ad4157f012_1_26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Giving Program - funding community led climate adaptation like La Jolla’s GSOB work shared in the chapter; multiple examples of fire work we’ve been able to fund over the last few years and will continue to invest in</a:t>
            </a:r>
            <a:endParaRPr/>
          </a:p>
        </p:txBody>
      </p:sp>
      <p:sp>
        <p:nvSpPr>
          <p:cNvPr id="418" name="Google Shape;418;g3ad4157f012_1_264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aabfc13714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g3aabfc13714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3aabfc13714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aabfc13714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3aabfc13714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3aabfc13714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aabfc13714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g3aabfc13714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3aabfc13714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aabfc13714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g3aabfc13714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g3aabfc13714_0_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aabfc13714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aabfc13714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3aabfc13714_0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scholarmelinda.com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https://geog.ku.edu/people/melinda-adams</a:t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https://cachecreekconservancy.org/tending-gathering-garden/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https://northforkrancheria-nsn.gov/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https://www.firegencollab.org/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https://www.culturalfire.org/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8"/>
              </a:rPr>
              <a:t>https://www.tribalecorestoration.org/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9"/>
              </a:rPr>
              <a:t>https://fireecology.org/cultural-fire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10"/>
              </a:rPr>
              <a:t>https://www.fness.bc.ca/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11"/>
              </a:rPr>
              <a:t>https://www.ilinationhood.ca/fire-stewardship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12"/>
              </a:rPr>
              <a:t>https://firesticks.org.au/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aabfc13714_0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aabfc13714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3aabfc13714_0_1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aabfc13714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aabfc13714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3aabfc13714_0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aabfc13714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aabfc13714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3aabfc13714_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aabfc13714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aabfc13714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3aabfc13714_0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ad4157f012_4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ad4157f012_4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Representation, diverse geographies all contributing to the return of fire across the nation. Fire suppression is cultural suppression. Uplifting fire means uplifting culture. </a:t>
            </a:r>
            <a:endParaRPr/>
          </a:p>
        </p:txBody>
      </p:sp>
      <p:sp>
        <p:nvSpPr>
          <p:cNvPr id="333" name="Google Shape;333;g3ad4157f012_4_1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/>
          <p:nvPr>
            <p:ph type="title"/>
          </p:nvPr>
        </p:nvSpPr>
        <p:spPr>
          <a:xfrm>
            <a:off x="685800" y="908591"/>
            <a:ext cx="4058728" cy="5225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"/>
          <p:cNvSpPr/>
          <p:nvPr>
            <p:ph idx="2" type="pic"/>
          </p:nvPr>
        </p:nvSpPr>
        <p:spPr>
          <a:xfrm>
            <a:off x="5699125" y="0"/>
            <a:ext cx="5786438" cy="61341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10"/>
          <p:cNvSpPr txBox="1"/>
          <p:nvPr>
            <p:ph idx="12" type="sldNum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" name="Google Shape;21;p10"/>
          <p:cNvCxnSpPr/>
          <p:nvPr/>
        </p:nvCxnSpPr>
        <p:spPr>
          <a:xfrm>
            <a:off x="800100" y="723900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" name="Google Shape;22;p10"/>
          <p:cNvCxnSpPr/>
          <p:nvPr/>
        </p:nvCxnSpPr>
        <p:spPr>
          <a:xfrm>
            <a:off x="5699342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type="title"/>
          </p:nvPr>
        </p:nvSpPr>
        <p:spPr>
          <a:xfrm>
            <a:off x="700635" y="922096"/>
            <a:ext cx="10691265" cy="112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" type="body"/>
          </p:nvPr>
        </p:nvSpPr>
        <p:spPr>
          <a:xfrm>
            <a:off x="715383" y="2128684"/>
            <a:ext cx="5304417" cy="3844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2" type="body"/>
          </p:nvPr>
        </p:nvSpPr>
        <p:spPr>
          <a:xfrm>
            <a:off x="6172200" y="2128684"/>
            <a:ext cx="5219700" cy="3844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21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/>
          <p:nvPr>
            <p:ph type="title"/>
          </p:nvPr>
        </p:nvSpPr>
        <p:spPr>
          <a:xfrm>
            <a:off x="685887" y="929148"/>
            <a:ext cx="10640005" cy="761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715384" y="1681163"/>
            <a:ext cx="5282192" cy="65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" name="Google Shape;88;p22"/>
          <p:cNvSpPr txBox="1"/>
          <p:nvPr>
            <p:ph idx="2" type="body"/>
          </p:nvPr>
        </p:nvSpPr>
        <p:spPr>
          <a:xfrm>
            <a:off x="715384" y="2505075"/>
            <a:ext cx="5282192" cy="3423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3" type="body"/>
          </p:nvPr>
        </p:nvSpPr>
        <p:spPr>
          <a:xfrm>
            <a:off x="6172200" y="1681163"/>
            <a:ext cx="5183188" cy="65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0" name="Google Shape;90;p22"/>
          <p:cNvSpPr txBox="1"/>
          <p:nvPr>
            <p:ph idx="4" type="body"/>
          </p:nvPr>
        </p:nvSpPr>
        <p:spPr>
          <a:xfrm>
            <a:off x="6172200" y="2505075"/>
            <a:ext cx="5183188" cy="3423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22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3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4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4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title"/>
          </p:nvPr>
        </p:nvSpPr>
        <p:spPr>
          <a:xfrm>
            <a:off x="678426" y="781665"/>
            <a:ext cx="4093599" cy="12234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6" name="Google Shape;106;p25"/>
          <p:cNvSpPr txBox="1"/>
          <p:nvPr>
            <p:ph idx="2" type="body"/>
          </p:nvPr>
        </p:nvSpPr>
        <p:spPr>
          <a:xfrm>
            <a:off x="688258" y="2315497"/>
            <a:ext cx="4093599" cy="3553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7" name="Google Shape;107;p25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5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5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type="title"/>
          </p:nvPr>
        </p:nvSpPr>
        <p:spPr>
          <a:xfrm>
            <a:off x="683342" y="1066800"/>
            <a:ext cx="4103431" cy="13175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6"/>
          <p:cNvSpPr/>
          <p:nvPr>
            <p:ph idx="2" type="pic"/>
          </p:nvPr>
        </p:nvSpPr>
        <p:spPr>
          <a:xfrm>
            <a:off x="5183188" y="1066800"/>
            <a:ext cx="6172200" cy="479425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6"/>
          <p:cNvSpPr txBox="1"/>
          <p:nvPr>
            <p:ph idx="1" type="body"/>
          </p:nvPr>
        </p:nvSpPr>
        <p:spPr>
          <a:xfrm>
            <a:off x="683342" y="2552700"/>
            <a:ext cx="4103431" cy="3316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4" name="Google Shape;114;p26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6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6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7"/>
          <p:cNvSpPr txBox="1"/>
          <p:nvPr>
            <p:ph idx="1" type="body"/>
          </p:nvPr>
        </p:nvSpPr>
        <p:spPr>
          <a:xfrm rot="5400000">
            <a:off x="4228224" y="-1234462"/>
            <a:ext cx="3636088" cy="10691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27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7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7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/>
          <p:nvPr>
            <p:ph type="title"/>
          </p:nvPr>
        </p:nvSpPr>
        <p:spPr>
          <a:xfrm rot="5400000">
            <a:off x="7924366" y="2315931"/>
            <a:ext cx="4984956" cy="2349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8"/>
          <p:cNvSpPr txBox="1"/>
          <p:nvPr>
            <p:ph idx="1" type="body"/>
          </p:nvPr>
        </p:nvSpPr>
        <p:spPr>
          <a:xfrm rot="5400000">
            <a:off x="2547783" y="-711610"/>
            <a:ext cx="4984956" cy="84041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28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8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8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chemeClr val="dk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"/>
          <p:cNvSpPr txBox="1"/>
          <p:nvPr>
            <p:ph type="title"/>
          </p:nvPr>
        </p:nvSpPr>
        <p:spPr>
          <a:xfrm>
            <a:off x="685800" y="908591"/>
            <a:ext cx="4058728" cy="5225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9"/>
          <p:cNvSpPr/>
          <p:nvPr>
            <p:ph idx="2" type="pic"/>
          </p:nvPr>
        </p:nvSpPr>
        <p:spPr>
          <a:xfrm>
            <a:off x="5699125" y="0"/>
            <a:ext cx="5786438" cy="61341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9"/>
          <p:cNvSpPr txBox="1"/>
          <p:nvPr>
            <p:ph idx="12" type="sldNum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3" name="Google Shape;133;p9"/>
          <p:cNvCxnSpPr/>
          <p:nvPr/>
        </p:nvCxnSpPr>
        <p:spPr>
          <a:xfrm>
            <a:off x="800100" y="723900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" name="Google Shape;134;p9"/>
          <p:cNvCxnSpPr/>
          <p:nvPr/>
        </p:nvCxnSpPr>
        <p:spPr>
          <a:xfrm>
            <a:off x="5699342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2">
  <p:cSld name="Section Title 2">
    <p:bg>
      <p:bgPr>
        <a:solidFill>
          <a:schemeClr val="dk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/>
          <p:nvPr>
            <p:ph type="title"/>
          </p:nvPr>
        </p:nvSpPr>
        <p:spPr>
          <a:xfrm>
            <a:off x="763439" y="684311"/>
            <a:ext cx="4058728" cy="27490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3"/>
          <p:cNvSpPr txBox="1"/>
          <p:nvPr>
            <p:ph idx="1" type="body"/>
          </p:nvPr>
        </p:nvSpPr>
        <p:spPr>
          <a:xfrm>
            <a:off x="757600" y="3662835"/>
            <a:ext cx="4064567" cy="2468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13"/>
          <p:cNvSpPr/>
          <p:nvPr>
            <p:ph idx="2" type="pic"/>
          </p:nvPr>
        </p:nvSpPr>
        <p:spPr>
          <a:xfrm>
            <a:off x="5707756" y="4"/>
            <a:ext cx="5786438" cy="61341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39" name="Google Shape;139;p13"/>
          <p:cNvCxnSpPr/>
          <p:nvPr/>
        </p:nvCxnSpPr>
        <p:spPr>
          <a:xfrm>
            <a:off x="814484" y="721031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0" name="Google Shape;140;p13"/>
          <p:cNvSpPr txBox="1"/>
          <p:nvPr>
            <p:ph idx="12" type="sldNum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1" name="Google Shape;141;p13"/>
          <p:cNvCxnSpPr/>
          <p:nvPr/>
        </p:nvCxnSpPr>
        <p:spPr>
          <a:xfrm>
            <a:off x="5699342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2">
  <p:cSld name="Section Title 2">
    <p:bg>
      <p:bgPr>
        <a:solidFill>
          <a:schemeClr val="dk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/>
          <p:nvPr>
            <p:ph type="title"/>
          </p:nvPr>
        </p:nvSpPr>
        <p:spPr>
          <a:xfrm>
            <a:off x="763439" y="684311"/>
            <a:ext cx="4058728" cy="27490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" type="body"/>
          </p:nvPr>
        </p:nvSpPr>
        <p:spPr>
          <a:xfrm>
            <a:off x="757600" y="3662835"/>
            <a:ext cx="4064567" cy="2468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4"/>
          <p:cNvSpPr/>
          <p:nvPr>
            <p:ph idx="2" type="pic"/>
          </p:nvPr>
        </p:nvSpPr>
        <p:spPr>
          <a:xfrm>
            <a:off x="5707756" y="4"/>
            <a:ext cx="5786438" cy="61341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7" name="Google Shape;27;p14"/>
          <p:cNvCxnSpPr/>
          <p:nvPr/>
        </p:nvCxnSpPr>
        <p:spPr>
          <a:xfrm>
            <a:off x="814484" y="721031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" name="Google Shape;28;p14"/>
          <p:cNvSpPr txBox="1"/>
          <p:nvPr>
            <p:ph idx="12" type="sldNum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" name="Google Shape;29;p14"/>
          <p:cNvCxnSpPr/>
          <p:nvPr/>
        </p:nvCxnSpPr>
        <p:spPr>
          <a:xfrm>
            <a:off x="5699342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2">
  <p:cSld name="Closing 2">
    <p:bg>
      <p:bgPr>
        <a:solidFill>
          <a:schemeClr val="dk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/>
          <p:nvPr>
            <p:ph type="title"/>
          </p:nvPr>
        </p:nvSpPr>
        <p:spPr>
          <a:xfrm>
            <a:off x="763439" y="684311"/>
            <a:ext cx="4058728" cy="27490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4" name="Google Shape;144;p16"/>
          <p:cNvCxnSpPr/>
          <p:nvPr/>
        </p:nvCxnSpPr>
        <p:spPr>
          <a:xfrm>
            <a:off x="814484" y="721031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" name="Google Shape;145;p16"/>
          <p:cNvCxnSpPr/>
          <p:nvPr/>
        </p:nvCxnSpPr>
        <p:spPr>
          <a:xfrm>
            <a:off x="5713726" y="6134059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6" name="Google Shape;146;p16"/>
          <p:cNvSpPr txBox="1"/>
          <p:nvPr>
            <p:ph idx="1" type="body"/>
          </p:nvPr>
        </p:nvSpPr>
        <p:spPr>
          <a:xfrm>
            <a:off x="757600" y="3662835"/>
            <a:ext cx="4064567" cy="2468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PPT007">
  <p:cSld name="CPPT007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ad9ae0022e_2_125"/>
          <p:cNvSpPr/>
          <p:nvPr>
            <p:ph idx="2" type="pic"/>
          </p:nvPr>
        </p:nvSpPr>
        <p:spPr>
          <a:xfrm>
            <a:off x="1" y="0"/>
            <a:ext cx="3567900" cy="6858000"/>
          </a:xfrm>
          <a:prstGeom prst="rect">
            <a:avLst/>
          </a:prstGeom>
          <a:solidFill>
            <a:srgbClr val="FED2E1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PPT007">
  <p:cSld name="CPPT007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ad4157f012_4_146"/>
          <p:cNvSpPr/>
          <p:nvPr>
            <p:ph idx="2" type="pic"/>
          </p:nvPr>
        </p:nvSpPr>
        <p:spPr>
          <a:xfrm>
            <a:off x="1" y="0"/>
            <a:ext cx="3567900" cy="6858000"/>
          </a:xfrm>
          <a:prstGeom prst="rect">
            <a:avLst/>
          </a:prstGeom>
          <a:solidFill>
            <a:srgbClr val="FED2E1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PPT009">
  <p:cSld name="CPPT009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ad4157f012_4_148"/>
          <p:cNvSpPr/>
          <p:nvPr>
            <p:ph idx="2" type="pic"/>
          </p:nvPr>
        </p:nvSpPr>
        <p:spPr>
          <a:xfrm>
            <a:off x="1" y="4"/>
            <a:ext cx="12192000" cy="3640800"/>
          </a:xfrm>
          <a:prstGeom prst="rect">
            <a:avLst/>
          </a:prstGeom>
          <a:solidFill>
            <a:srgbClr val="FED2E1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ain Title &amp; Subtitle">
  <p:cSld name="1_Main Title &amp; Subtitl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ad4157f012_4_150"/>
          <p:cNvSpPr txBox="1"/>
          <p:nvPr>
            <p:ph idx="1" type="body"/>
          </p:nvPr>
        </p:nvSpPr>
        <p:spPr>
          <a:xfrm>
            <a:off x="517093" y="974041"/>
            <a:ext cx="11157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67"/>
              <a:buNone/>
              <a:defRPr b="0" sz="1467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61" name="Google Shape;161;g3ad4157f012_4_150"/>
          <p:cNvSpPr txBox="1"/>
          <p:nvPr>
            <p:ph type="title"/>
          </p:nvPr>
        </p:nvSpPr>
        <p:spPr>
          <a:xfrm>
            <a:off x="517093" y="376816"/>
            <a:ext cx="111579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1136"/>
              </a:buClr>
              <a:buSzPts val="4000"/>
              <a:buFont typeface="Play"/>
              <a:buNone/>
              <a:defRPr sz="4000">
                <a:solidFill>
                  <a:srgbClr val="A3113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ad4157f012_4_15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g3ad4157f012_4_15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5" name="Google Shape;165;g3ad4157f012_4_15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g3ad4157f012_4_15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g3ad4157f012_4_15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ad4157f012_4_15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3ad4157f012_4_15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g3ad4157f012_4_15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g3ad4157f012_4_15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3ad4157f012_4_15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d4157f012_4_16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3ad4157f012_4_16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7576"/>
              </a:buClr>
              <a:buSzPts val="2400"/>
              <a:buNone/>
              <a:defRPr sz="2400">
                <a:solidFill>
                  <a:srgbClr val="80757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07576"/>
              </a:buClr>
              <a:buSzPts val="2000"/>
              <a:buNone/>
              <a:defRPr sz="2000">
                <a:solidFill>
                  <a:srgbClr val="807576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07576"/>
              </a:buClr>
              <a:buSzPts val="1800"/>
              <a:buNone/>
              <a:defRPr sz="1800">
                <a:solidFill>
                  <a:srgbClr val="807576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07576"/>
              </a:buClr>
              <a:buSzPts val="1600"/>
              <a:buNone/>
              <a:defRPr sz="1600">
                <a:solidFill>
                  <a:srgbClr val="807576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07576"/>
              </a:buClr>
              <a:buSzPts val="1600"/>
              <a:buNone/>
              <a:defRPr sz="1600">
                <a:solidFill>
                  <a:srgbClr val="807576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07576"/>
              </a:buClr>
              <a:buSzPts val="1600"/>
              <a:buNone/>
              <a:defRPr sz="1600">
                <a:solidFill>
                  <a:srgbClr val="807576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07576"/>
              </a:buClr>
              <a:buSzPts val="1600"/>
              <a:buNone/>
              <a:defRPr sz="1600">
                <a:solidFill>
                  <a:srgbClr val="807576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07576"/>
              </a:buClr>
              <a:buSzPts val="1600"/>
              <a:buNone/>
              <a:defRPr sz="1600">
                <a:solidFill>
                  <a:srgbClr val="807576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07576"/>
              </a:buClr>
              <a:buSzPts val="1600"/>
              <a:buNone/>
              <a:defRPr sz="1600">
                <a:solidFill>
                  <a:srgbClr val="807576"/>
                </a:solidFill>
              </a:defRPr>
            </a:lvl9pPr>
          </a:lstStyle>
          <a:p/>
        </p:txBody>
      </p:sp>
      <p:sp>
        <p:nvSpPr>
          <p:cNvPr id="177" name="Google Shape;177;g3ad4157f012_4_16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g3ad4157f012_4_16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3ad4157f012_4_16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ad4157f012_4_17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g3ad4157f012_4_171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g3ad4157f012_4_171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g3ad4157f012_4_17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g3ad4157f012_4_17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g3ad4157f012_4_17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ad4157f012_4_178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g3ad4157f012_4_178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0" name="Google Shape;190;g3ad4157f012_4_178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g3ad4157f012_4_178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2" name="Google Shape;192;g3ad4157f012_4_178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g3ad4157f012_4_17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g3ad4157f012_4_17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g3ad4157f012_4_17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2">
  <p:cSld name="Closing 2">
    <p:bg>
      <p:bgPr>
        <a:solidFill>
          <a:schemeClr val="dk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 txBox="1"/>
          <p:nvPr>
            <p:ph type="title"/>
          </p:nvPr>
        </p:nvSpPr>
        <p:spPr>
          <a:xfrm>
            <a:off x="763439" y="684311"/>
            <a:ext cx="4058728" cy="27490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2" name="Google Shape;32;p17"/>
          <p:cNvCxnSpPr/>
          <p:nvPr/>
        </p:nvCxnSpPr>
        <p:spPr>
          <a:xfrm>
            <a:off x="814484" y="721031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" name="Google Shape;33;p17"/>
          <p:cNvCxnSpPr/>
          <p:nvPr/>
        </p:nvCxnSpPr>
        <p:spPr>
          <a:xfrm>
            <a:off x="5713726" y="6134059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" name="Google Shape;34;p17"/>
          <p:cNvSpPr txBox="1"/>
          <p:nvPr>
            <p:ph idx="1" type="body"/>
          </p:nvPr>
        </p:nvSpPr>
        <p:spPr>
          <a:xfrm>
            <a:off x="757600" y="3662835"/>
            <a:ext cx="4064567" cy="2468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ad4157f012_4_18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3ad4157f012_4_18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g3ad4157f012_4_18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g3ad4157f012_4_18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ad4157f012_4_19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g3ad4157f012_4_19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g3ad4157f012_4_19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ad4157f012_4_196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g3ad4157f012_4_196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08" name="Google Shape;208;g3ad4157f012_4_196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9" name="Google Shape;209;g3ad4157f012_4_19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g3ad4157f012_4_19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g3ad4157f012_4_19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d4157f012_4_20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g3ad4157f012_4_203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g3ad4157f012_4_203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6" name="Google Shape;216;g3ad4157f012_4_20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g3ad4157f012_4_20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g3ad4157f012_4_2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ad4157f012_4_2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g3ad4157f012_4_210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g3ad4157f012_4_21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g3ad4157f012_4_2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g3ad4157f012_4_2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ad4157f012_4_216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g3ad4157f012_4_216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g3ad4157f012_4_2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g3ad4157f012_4_2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g3ad4157f012_4_2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Medium Photos with Descriptions">
  <p:cSld name="6 Medium Photos with Descriptions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ad4157f012_4_222"/>
          <p:cNvSpPr/>
          <p:nvPr/>
        </p:nvSpPr>
        <p:spPr>
          <a:xfrm>
            <a:off x="0" y="0"/>
            <a:ext cx="48963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3" name="Google Shape;233;g3ad4157f012_4_222"/>
          <p:cNvSpPr txBox="1"/>
          <p:nvPr>
            <p:ph type="title"/>
          </p:nvPr>
        </p:nvSpPr>
        <p:spPr>
          <a:xfrm>
            <a:off x="762000" y="2831932"/>
            <a:ext cx="3834000" cy="156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000"/>
              <a:buFont typeface="Century Schoolboo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g3ad4157f012_4_222"/>
          <p:cNvSpPr txBox="1"/>
          <p:nvPr>
            <p:ph idx="10" type="dt"/>
          </p:nvPr>
        </p:nvSpPr>
        <p:spPr>
          <a:xfrm>
            <a:off x="762001" y="5930060"/>
            <a:ext cx="38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g3ad4157f012_4_222"/>
          <p:cNvSpPr txBox="1"/>
          <p:nvPr>
            <p:ph idx="11" type="ftr"/>
          </p:nvPr>
        </p:nvSpPr>
        <p:spPr>
          <a:xfrm>
            <a:off x="762001" y="6314440"/>
            <a:ext cx="38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g3ad4157f012_4_222"/>
          <p:cNvSpPr txBox="1"/>
          <p:nvPr>
            <p:ph idx="12" type="sldNum"/>
          </p:nvPr>
        </p:nvSpPr>
        <p:spPr>
          <a:xfrm>
            <a:off x="11784011" y="5607592"/>
            <a:ext cx="408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7" name="Google Shape;237;g3ad4157f012_4_222"/>
          <p:cNvSpPr txBox="1"/>
          <p:nvPr>
            <p:ph idx="1" type="body"/>
          </p:nvPr>
        </p:nvSpPr>
        <p:spPr>
          <a:xfrm>
            <a:off x="762000" y="4573117"/>
            <a:ext cx="3842700" cy="11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/>
            </a:lvl1pPr>
            <a:lvl2pPr indent="-228600" lvl="1" marL="914400" algn="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228600" lvl="2" marL="1371600" algn="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3pPr>
            <a:lvl4pPr indent="-228600" lvl="3" marL="1828800" algn="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4pPr>
            <a:lvl5pPr indent="-228600" lvl="4" marL="2286000" algn="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5pPr>
            <a:lvl6pPr indent="-342900" lvl="5" marL="27432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38" name="Google Shape;238;g3ad4157f012_4_222" title="Horizontal Rule Line"/>
          <p:cNvCxnSpPr/>
          <p:nvPr/>
        </p:nvCxnSpPr>
        <p:spPr>
          <a:xfrm>
            <a:off x="0" y="6199730"/>
            <a:ext cx="44958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9" name="Google Shape;239;g3ad4157f012_4_222"/>
          <p:cNvSpPr/>
          <p:nvPr>
            <p:ph idx="2" type="pic"/>
          </p:nvPr>
        </p:nvSpPr>
        <p:spPr>
          <a:xfrm>
            <a:off x="2424736" y="482857"/>
            <a:ext cx="2179800" cy="2179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0" name="Google Shape;240;g3ad4157f012_4_222"/>
          <p:cNvSpPr txBox="1"/>
          <p:nvPr>
            <p:ph idx="3" type="body"/>
          </p:nvPr>
        </p:nvSpPr>
        <p:spPr>
          <a:xfrm>
            <a:off x="5162550" y="559678"/>
            <a:ext cx="1944000" cy="27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000" lIns="0" spcFirstLastPara="1" rIns="0" wrap="square" tIns="1944000">
            <a:normAutofit/>
          </a:bodyPr>
          <a:lstStyle>
            <a:lvl1pPr indent="-228600" lvl="0" marL="457200" algn="ct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solidFill>
                  <a:srgbClr val="262626"/>
                </a:solidFill>
              </a:defRPr>
            </a:lvl1pPr>
            <a:lvl2pPr indent="-342900" lvl="1" marL="9144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g3ad4157f012_4_222"/>
          <p:cNvSpPr txBox="1"/>
          <p:nvPr>
            <p:ph idx="4" type="body"/>
          </p:nvPr>
        </p:nvSpPr>
        <p:spPr>
          <a:xfrm>
            <a:off x="7295581" y="559678"/>
            <a:ext cx="1944000" cy="27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000" lIns="0" spcFirstLastPara="1" rIns="0" wrap="square" tIns="1944000">
            <a:normAutofit/>
          </a:bodyPr>
          <a:lstStyle>
            <a:lvl1pPr indent="-228600" lvl="0" marL="457200" algn="ct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solidFill>
                  <a:srgbClr val="262626"/>
                </a:solidFill>
              </a:defRPr>
            </a:lvl1pPr>
            <a:lvl2pPr indent="-342900" lvl="1" marL="9144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" name="Google Shape;242;g3ad4157f012_4_222"/>
          <p:cNvSpPr txBox="1"/>
          <p:nvPr>
            <p:ph idx="5" type="body"/>
          </p:nvPr>
        </p:nvSpPr>
        <p:spPr>
          <a:xfrm>
            <a:off x="9428613" y="559678"/>
            <a:ext cx="1944000" cy="27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000" lIns="0" spcFirstLastPara="1" rIns="0" wrap="square" tIns="1944000">
            <a:normAutofit/>
          </a:bodyPr>
          <a:lstStyle>
            <a:lvl1pPr indent="-228600" lvl="0" marL="457200" algn="ct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solidFill>
                  <a:srgbClr val="262626"/>
                </a:solidFill>
              </a:defRPr>
            </a:lvl1pPr>
            <a:lvl2pPr indent="-342900" lvl="1" marL="9144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g3ad4157f012_4_222"/>
          <p:cNvSpPr txBox="1"/>
          <p:nvPr>
            <p:ph idx="6" type="body"/>
          </p:nvPr>
        </p:nvSpPr>
        <p:spPr>
          <a:xfrm>
            <a:off x="5162550" y="3429000"/>
            <a:ext cx="1944000" cy="27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000" lIns="0" spcFirstLastPara="1" rIns="0" wrap="square" tIns="1944000">
            <a:normAutofit/>
          </a:bodyPr>
          <a:lstStyle>
            <a:lvl1pPr indent="-228600" lvl="0" marL="457200" algn="ct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solidFill>
                  <a:srgbClr val="262626"/>
                </a:solidFill>
              </a:defRPr>
            </a:lvl1pPr>
            <a:lvl2pPr indent="-342900" lvl="1" marL="9144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4" name="Google Shape;244;g3ad4157f012_4_222"/>
          <p:cNvSpPr txBox="1"/>
          <p:nvPr>
            <p:ph idx="7" type="body"/>
          </p:nvPr>
        </p:nvSpPr>
        <p:spPr>
          <a:xfrm>
            <a:off x="7295356" y="3429000"/>
            <a:ext cx="1944000" cy="27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000" lIns="0" spcFirstLastPara="1" rIns="0" wrap="square" tIns="1944000">
            <a:normAutofit/>
          </a:bodyPr>
          <a:lstStyle>
            <a:lvl1pPr indent="-228600" lvl="0" marL="457200" algn="ct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solidFill>
                  <a:srgbClr val="262626"/>
                </a:solidFill>
              </a:defRPr>
            </a:lvl1pPr>
            <a:lvl2pPr indent="-342900" lvl="1" marL="9144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g3ad4157f012_4_222"/>
          <p:cNvSpPr txBox="1"/>
          <p:nvPr>
            <p:ph idx="8" type="body"/>
          </p:nvPr>
        </p:nvSpPr>
        <p:spPr>
          <a:xfrm>
            <a:off x="9428163" y="3429000"/>
            <a:ext cx="1944000" cy="27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000" lIns="0" spcFirstLastPara="1" rIns="0" wrap="square" tIns="1944000">
            <a:normAutofit/>
          </a:bodyPr>
          <a:lstStyle>
            <a:lvl1pPr indent="-228600" lvl="0" marL="457200" algn="ct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>
                <a:solidFill>
                  <a:srgbClr val="262626"/>
                </a:solidFill>
              </a:defRPr>
            </a:lvl1pPr>
            <a:lvl2pPr indent="-342900" lvl="1" marL="9144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" name="Google Shape;246;g3ad4157f012_4_222"/>
          <p:cNvSpPr/>
          <p:nvPr>
            <p:ph idx="9" type="pic"/>
          </p:nvPr>
        </p:nvSpPr>
        <p:spPr>
          <a:xfrm>
            <a:off x="5234550" y="647388"/>
            <a:ext cx="1800000" cy="18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7" name="Google Shape;247;g3ad4157f012_4_222"/>
          <p:cNvSpPr/>
          <p:nvPr>
            <p:ph idx="13" type="pic"/>
          </p:nvPr>
        </p:nvSpPr>
        <p:spPr>
          <a:xfrm>
            <a:off x="7367581" y="647388"/>
            <a:ext cx="1800000" cy="18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8" name="Google Shape;248;g3ad4157f012_4_222"/>
          <p:cNvSpPr/>
          <p:nvPr>
            <p:ph idx="14" type="pic"/>
          </p:nvPr>
        </p:nvSpPr>
        <p:spPr>
          <a:xfrm>
            <a:off x="9500613" y="647388"/>
            <a:ext cx="1800000" cy="18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9" name="Google Shape;249;g3ad4157f012_4_222"/>
          <p:cNvSpPr/>
          <p:nvPr>
            <p:ph idx="15" type="pic"/>
          </p:nvPr>
        </p:nvSpPr>
        <p:spPr>
          <a:xfrm>
            <a:off x="5234550" y="3516711"/>
            <a:ext cx="1800000" cy="18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50" name="Google Shape;250;g3ad4157f012_4_222"/>
          <p:cNvSpPr/>
          <p:nvPr>
            <p:ph idx="16" type="pic"/>
          </p:nvPr>
        </p:nvSpPr>
        <p:spPr>
          <a:xfrm>
            <a:off x="7367581" y="3516711"/>
            <a:ext cx="1800000" cy="18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51" name="Google Shape;251;g3ad4157f012_4_222"/>
          <p:cNvSpPr/>
          <p:nvPr>
            <p:ph idx="17" type="pic"/>
          </p:nvPr>
        </p:nvSpPr>
        <p:spPr>
          <a:xfrm>
            <a:off x="9500163" y="3516711"/>
            <a:ext cx="1800000" cy="18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1">
  <p:cSld name="SECTION_HEADER_1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ad4157f012_4_24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54" name="Google Shape;254;g3ad4157f012_4_2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 1">
  <p:cSld name="Picture with Caption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ad4157f012_4_246"/>
          <p:cNvSpPr/>
          <p:nvPr/>
        </p:nvSpPr>
        <p:spPr>
          <a:xfrm>
            <a:off x="0" y="0"/>
            <a:ext cx="48963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7" name="Google Shape;257;g3ad4157f012_4_246"/>
          <p:cNvSpPr txBox="1"/>
          <p:nvPr>
            <p:ph type="title"/>
          </p:nvPr>
        </p:nvSpPr>
        <p:spPr>
          <a:xfrm>
            <a:off x="762000" y="559678"/>
            <a:ext cx="3834000" cy="22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Schoolbook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g3ad4157f012_4_246"/>
          <p:cNvSpPr txBox="1"/>
          <p:nvPr>
            <p:ph idx="10" type="dt"/>
          </p:nvPr>
        </p:nvSpPr>
        <p:spPr>
          <a:xfrm>
            <a:off x="762001" y="5930060"/>
            <a:ext cx="38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g3ad4157f012_4_246"/>
          <p:cNvSpPr txBox="1"/>
          <p:nvPr>
            <p:ph idx="11" type="ftr"/>
          </p:nvPr>
        </p:nvSpPr>
        <p:spPr>
          <a:xfrm>
            <a:off x="762001" y="6314440"/>
            <a:ext cx="38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g3ad4157f012_4_246"/>
          <p:cNvSpPr txBox="1"/>
          <p:nvPr>
            <p:ph idx="12" type="sldNum"/>
          </p:nvPr>
        </p:nvSpPr>
        <p:spPr>
          <a:xfrm>
            <a:off x="11784011" y="5607592"/>
            <a:ext cx="408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1" name="Google Shape;261;g3ad4157f012_4_246"/>
          <p:cNvSpPr txBox="1"/>
          <p:nvPr>
            <p:ph idx="1" type="body"/>
          </p:nvPr>
        </p:nvSpPr>
        <p:spPr>
          <a:xfrm>
            <a:off x="762000" y="2895600"/>
            <a:ext cx="3842700" cy="28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228600" lvl="2" marL="1371600" algn="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/>
            </a:lvl3pPr>
            <a:lvl4pPr indent="-228600" lvl="3" marL="1828800" algn="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4pPr>
            <a:lvl5pPr indent="-228600" lvl="4" marL="2286000" algn="r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5pPr>
            <a:lvl6pPr indent="-342900" lvl="5" marL="27432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62" name="Google Shape;262;g3ad4157f012_4_246" title="Horizontal Rule Line"/>
          <p:cNvCxnSpPr/>
          <p:nvPr/>
        </p:nvCxnSpPr>
        <p:spPr>
          <a:xfrm>
            <a:off x="0" y="6199730"/>
            <a:ext cx="44958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3" name="Google Shape;263;g3ad4157f012_4_246"/>
          <p:cNvSpPr/>
          <p:nvPr>
            <p:ph idx="2" type="pic"/>
          </p:nvPr>
        </p:nvSpPr>
        <p:spPr>
          <a:xfrm>
            <a:off x="5297488" y="559678"/>
            <a:ext cx="6132600" cy="5191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ad4157f012_4_255"/>
          <p:cNvSpPr/>
          <p:nvPr/>
        </p:nvSpPr>
        <p:spPr>
          <a:xfrm>
            <a:off x="0" y="6727600"/>
            <a:ext cx="12192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3ad4157f012_4_25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g3ad4157f012_4_25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  <a:defRPr/>
            </a:lvl1pPr>
            <a:lvl2pPr indent="-342900" lvl="1" marL="9144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SzPts val="1800"/>
              <a:buChar char="–"/>
              <a:defRPr/>
            </a:lvl2pPr>
            <a:lvl3pPr indent="-330200" lvl="2" marL="13716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SzPts val="1600"/>
              <a:buChar char="•"/>
              <a:defRPr/>
            </a:lvl3pPr>
            <a:lvl4pPr indent="-317500" lvl="3" marL="18288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68" name="Google Shape;268;g3ad4157f012_4_25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2">
  <p:cSld name="Agenda 2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type="title"/>
          </p:nvPr>
        </p:nvSpPr>
        <p:spPr>
          <a:xfrm>
            <a:off x="705934" y="723900"/>
            <a:ext cx="3503757" cy="5316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1"/>
          <p:cNvSpPr txBox="1"/>
          <p:nvPr>
            <p:ph idx="1" type="body"/>
          </p:nvPr>
        </p:nvSpPr>
        <p:spPr>
          <a:xfrm>
            <a:off x="5582232" y="2053087"/>
            <a:ext cx="5903332" cy="3987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2pPr>
            <a:lvl3pPr indent="-3302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/>
            </a:lvl3pPr>
            <a:lvl4pPr indent="-3175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4pPr>
            <a:lvl5pPr indent="-3175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1"/>
          <p:cNvSpPr txBox="1"/>
          <p:nvPr>
            <p:ph idx="12" type="sldNum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" name="Google Shape;47;p11"/>
          <p:cNvCxnSpPr/>
          <p:nvPr/>
        </p:nvCxnSpPr>
        <p:spPr>
          <a:xfrm>
            <a:off x="5695467" y="723900"/>
            <a:ext cx="5790599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" name="Google Shape;48;p11"/>
          <p:cNvCxnSpPr/>
          <p:nvPr/>
        </p:nvCxnSpPr>
        <p:spPr>
          <a:xfrm>
            <a:off x="5699342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Section Titl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Google Shape;50;p12"/>
          <p:cNvCxnSpPr/>
          <p:nvPr/>
        </p:nvCxnSpPr>
        <p:spPr>
          <a:xfrm>
            <a:off x="5715000" y="738013"/>
            <a:ext cx="56769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1" name="Google Shape;51;p12"/>
          <p:cNvSpPr txBox="1"/>
          <p:nvPr>
            <p:ph type="title"/>
          </p:nvPr>
        </p:nvSpPr>
        <p:spPr>
          <a:xfrm>
            <a:off x="5637007" y="817581"/>
            <a:ext cx="5935869" cy="5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/>
          <p:nvPr>
            <p:ph idx="2" type="pic"/>
          </p:nvPr>
        </p:nvSpPr>
        <p:spPr>
          <a:xfrm>
            <a:off x="-1" y="1"/>
            <a:ext cx="4876799" cy="6858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3" name="Google Shape;53;p12"/>
          <p:cNvCxnSpPr/>
          <p:nvPr/>
        </p:nvCxnSpPr>
        <p:spPr>
          <a:xfrm>
            <a:off x="5715000" y="6134100"/>
            <a:ext cx="56769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1">
  <p:cSld name="Section Break 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ctrTitle"/>
          </p:nvPr>
        </p:nvSpPr>
        <p:spPr>
          <a:xfrm>
            <a:off x="710520" y="776873"/>
            <a:ext cx="5854182" cy="30705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" type="subTitle"/>
          </p:nvPr>
        </p:nvSpPr>
        <p:spPr>
          <a:xfrm>
            <a:off x="721202" y="4088927"/>
            <a:ext cx="5842218" cy="188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5"/>
          <p:cNvSpPr/>
          <p:nvPr>
            <p:ph idx="2" type="pic"/>
          </p:nvPr>
        </p:nvSpPr>
        <p:spPr>
          <a:xfrm>
            <a:off x="7315200" y="0"/>
            <a:ext cx="4876800" cy="6858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8" name="Google Shape;58;p15"/>
          <p:cNvCxnSpPr/>
          <p:nvPr/>
        </p:nvCxnSpPr>
        <p:spPr>
          <a:xfrm>
            <a:off x="724574" y="723899"/>
            <a:ext cx="5786724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" name="Google Shape;59;p15"/>
          <p:cNvCxnSpPr/>
          <p:nvPr/>
        </p:nvCxnSpPr>
        <p:spPr>
          <a:xfrm>
            <a:off x="724574" y="6136928"/>
            <a:ext cx="5786724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/>
          <p:nvPr>
            <p:ph type="ctrTitle"/>
          </p:nvPr>
        </p:nvSpPr>
        <p:spPr>
          <a:xfrm>
            <a:off x="678426" y="889820"/>
            <a:ext cx="9989574" cy="3598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8"/>
          <p:cNvSpPr txBox="1"/>
          <p:nvPr>
            <p:ph idx="1" type="subTitle"/>
          </p:nvPr>
        </p:nvSpPr>
        <p:spPr>
          <a:xfrm>
            <a:off x="678426" y="4488426"/>
            <a:ext cx="6991776" cy="13027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3" name="Google Shape;63;p18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8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8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" type="body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9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/>
          <p:nvPr>
            <p:ph type="title"/>
          </p:nvPr>
        </p:nvSpPr>
        <p:spPr>
          <a:xfrm>
            <a:off x="715383" y="1709738"/>
            <a:ext cx="10632067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" type="body"/>
          </p:nvPr>
        </p:nvSpPr>
        <p:spPr>
          <a:xfrm>
            <a:off x="715383" y="4589463"/>
            <a:ext cx="10632067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20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8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9.xml"/><Relationship Id="rId1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26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  <a:defRPr b="0" i="0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429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" name="Google Shape;15;p8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" name="Google Shape;16;p8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b="0" i="0" sz="4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429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8" name="Google Shape;38;p7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" name="Google Shape;41;p7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" name="Google Shape;42;p7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ad4157f012_4_1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1" name="Google Shape;151;g3ad4157f012_4_14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g3ad4157f012_4_14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075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g3ad4157f012_4_14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075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g3ad4157f012_4_1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075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075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075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075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075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075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075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075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075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3.png"/><Relationship Id="rId6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3.png"/><Relationship Id="rId5" Type="http://schemas.openxmlformats.org/officeDocument/2006/relationships/image" Target="../media/image30.png"/><Relationship Id="rId6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climatesciencealliance.org/stewardship-pathways" TargetMode="External"/><Relationship Id="rId4" Type="http://schemas.openxmlformats.org/officeDocument/2006/relationships/hyperlink" Target="http://www.climatesciencealliance.org/stewardship-pathways" TargetMode="External"/><Relationship Id="rId9" Type="http://schemas.openxmlformats.org/officeDocument/2006/relationships/image" Target="../media/image10.png"/><Relationship Id="rId5" Type="http://schemas.openxmlformats.org/officeDocument/2006/relationships/hyperlink" Target="http://www.climatesciencealliance.org/stewardship-pathways" TargetMode="External"/><Relationship Id="rId6" Type="http://schemas.openxmlformats.org/officeDocument/2006/relationships/image" Target="../media/image15.jpg"/><Relationship Id="rId7" Type="http://schemas.openxmlformats.org/officeDocument/2006/relationships/image" Target="../media/image17.jpg"/><Relationship Id="rId8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itep.nau.edu" TargetMode="External"/><Relationship Id="rId4" Type="http://schemas.openxmlformats.org/officeDocument/2006/relationships/hyperlink" Target="http://www.nau.edu/staccreport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comments" Target="../comments/comment1.xml"/><Relationship Id="rId4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3ad9ae0022e_2_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9419" y="68263"/>
            <a:ext cx="5293162" cy="672147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ad9ae0022e_2_127"/>
          <p:cNvSpPr txBox="1"/>
          <p:nvPr>
            <p:ph idx="12" type="sldNum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ad4157f012_4_260"/>
          <p:cNvSpPr txBox="1"/>
          <p:nvPr>
            <p:ph idx="1" type="body"/>
          </p:nvPr>
        </p:nvSpPr>
        <p:spPr>
          <a:xfrm>
            <a:off x="159500" y="1683850"/>
            <a:ext cx="58050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56552" lvl="0" marL="457200" rtl="0" algn="l">
              <a:spcBef>
                <a:spcPts val="1000"/>
              </a:spcBef>
              <a:spcAft>
                <a:spcPts val="0"/>
              </a:spcAft>
              <a:buSzPct val="100000"/>
              <a:buFont typeface="Open Sans"/>
              <a:buChar char="•"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Superior, Wisconsin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56552" lvl="0" marL="457200" rtl="0" algn="l">
              <a:spcBef>
                <a:spcPts val="1000"/>
              </a:spcBef>
              <a:spcAft>
                <a:spcPts val="0"/>
              </a:spcAft>
              <a:buSzPct val="100000"/>
              <a:buFont typeface="Open Sans"/>
              <a:buChar char="•"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22 acre burn on November 5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56552" lvl="0" marL="457200" rtl="0" algn="l">
              <a:spcBef>
                <a:spcPts val="1000"/>
              </a:spcBef>
              <a:spcAft>
                <a:spcPts val="0"/>
              </a:spcAft>
              <a:buSzPct val="100000"/>
              <a:buFont typeface="Open Sans"/>
              <a:buChar char="•"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First light was conducted with a pitch stick by an elder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56552" lvl="0" marL="457200" rtl="0" algn="l">
              <a:spcBef>
                <a:spcPts val="1000"/>
              </a:spcBef>
              <a:spcAft>
                <a:spcPts val="0"/>
              </a:spcAft>
              <a:buSzPct val="100000"/>
              <a:buFont typeface="Open Sans"/>
              <a:buChar char="•"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Oral knowledge and dendrochronology demonstrated that the last fire was in 1866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56552" lvl="0" marL="457200" rtl="0" algn="l">
              <a:spcBef>
                <a:spcPts val="1000"/>
              </a:spcBef>
              <a:spcAft>
                <a:spcPts val="0"/>
              </a:spcAft>
              <a:buSzPct val="100000"/>
              <a:buFont typeface="Open Sans"/>
              <a:buChar char="•"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Oshkigin: New growth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300">
                <a:latin typeface="Corbel"/>
                <a:ea typeface="Corbel"/>
                <a:cs typeface="Corbel"/>
                <a:sym typeface="Corbel"/>
              </a:rPr>
              <a:t>Photo credit: Great Lakes Indian Fish &amp; Wildlife Commission</a:t>
            </a:r>
            <a:endParaRPr sz="13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44" name="Google Shape;344;g3ad4157f012_4_260"/>
          <p:cNvSpPr txBox="1"/>
          <p:nvPr>
            <p:ph type="title"/>
          </p:nvPr>
        </p:nvSpPr>
        <p:spPr>
          <a:xfrm>
            <a:off x="354225" y="120950"/>
            <a:ext cx="9352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Wisconsin Point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5" name="Google Shape;345;g3ad4157f012_4_260" title="577066609_1258333399655329_8404450341469416140_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4360" y="0"/>
            <a:ext cx="617153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1" name="Google Shape;351;p5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2" name="Google Shape;352;p5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3" name="Google Shape;35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354" name="Google Shape;354;p5"/>
          <p:cNvSpPr txBox="1"/>
          <p:nvPr>
            <p:ph type="ctrTitle"/>
          </p:nvPr>
        </p:nvSpPr>
        <p:spPr>
          <a:xfrm>
            <a:off x="703400" y="871758"/>
            <a:ext cx="5227171" cy="3871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/>
              <a:t>ALTHEA WALKER</a:t>
            </a:r>
            <a:endParaRPr/>
          </a:p>
        </p:txBody>
      </p:sp>
      <p:sp>
        <p:nvSpPr>
          <p:cNvPr id="355" name="Google Shape;355;p5"/>
          <p:cNvSpPr txBox="1"/>
          <p:nvPr>
            <p:ph idx="1" type="subTitle"/>
          </p:nvPr>
        </p:nvSpPr>
        <p:spPr>
          <a:xfrm>
            <a:off x="721700" y="1767650"/>
            <a:ext cx="5454900" cy="354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Brief Overview of the Climate Science Alliance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Power in Bringing People Together</a:t>
            </a:r>
            <a:endParaRPr/>
          </a:p>
          <a:p>
            <a:pPr indent="-346075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Tribal Working Group	</a:t>
            </a:r>
            <a:endParaRPr/>
          </a:p>
          <a:p>
            <a:pPr indent="-3460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SoCal Interagency Fire &amp; Fuels Cadre</a:t>
            </a:r>
            <a:endParaRPr/>
          </a:p>
          <a:p>
            <a:pPr indent="-3460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Stewardship Pathways Program - Economic &amp; Workforce Development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Giving Program</a:t>
            </a:r>
            <a:endParaRPr/>
          </a:p>
        </p:txBody>
      </p:sp>
      <p:cxnSp>
        <p:nvCxnSpPr>
          <p:cNvPr id="356" name="Google Shape;356;p5"/>
          <p:cNvCxnSpPr/>
          <p:nvPr/>
        </p:nvCxnSpPr>
        <p:spPr>
          <a:xfrm>
            <a:off x="800100" y="723900"/>
            <a:ext cx="49149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7" name="Google Shape;357;p5"/>
          <p:cNvCxnSpPr/>
          <p:nvPr/>
        </p:nvCxnSpPr>
        <p:spPr>
          <a:xfrm>
            <a:off x="800100" y="6134100"/>
            <a:ext cx="49149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8" name="Google Shape;358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3540" l="19458" r="33978" t="13540"/>
          <a:stretch/>
        </p:blipFill>
        <p:spPr>
          <a:xfrm>
            <a:off x="6515100" y="10"/>
            <a:ext cx="567690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" title="Screen Shot 2025-11-28 at 11.36.55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5100" y="3542556"/>
            <a:ext cx="5676899" cy="242735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"/>
          <p:cNvSpPr/>
          <p:nvPr/>
        </p:nvSpPr>
        <p:spPr>
          <a:xfrm>
            <a:off x="0" y="5941675"/>
            <a:ext cx="12192000" cy="916500"/>
          </a:xfrm>
          <a:prstGeom prst="rect">
            <a:avLst/>
          </a:prstGeom>
          <a:solidFill>
            <a:srgbClr val="24585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11459" y="6197901"/>
            <a:ext cx="1232939" cy="4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"/>
          <p:cNvSpPr txBox="1"/>
          <p:nvPr/>
        </p:nvSpPr>
        <p:spPr>
          <a:xfrm>
            <a:off x="7225850" y="6050125"/>
            <a:ext cx="33840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80C8D3"/>
                </a:solidFill>
                <a:latin typeface="Open Sans"/>
                <a:ea typeface="Open Sans"/>
                <a:cs typeface="Open Sans"/>
                <a:sym typeface="Open Sans"/>
              </a:rPr>
              <a:t>www.climatesciencealliance.org</a:t>
            </a:r>
            <a:endParaRPr b="1" i="0" sz="1500" u="none" cap="none" strike="noStrike">
              <a:solidFill>
                <a:srgbClr val="80C8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3" name="Google Shape;363;p5" title="Untitled desig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813" y="5703737"/>
            <a:ext cx="962574" cy="96257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64" name="Google Shape;364;p5"/>
          <p:cNvSpPr txBox="1"/>
          <p:nvPr/>
        </p:nvSpPr>
        <p:spPr>
          <a:xfrm>
            <a:off x="1334794" y="6050125"/>
            <a:ext cx="33840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US" sz="1500">
                <a:solidFill>
                  <a:srgbClr val="80C8D3"/>
                </a:solidFill>
                <a:latin typeface="Open Sans"/>
                <a:ea typeface="Open Sans"/>
                <a:cs typeface="Open Sans"/>
                <a:sym typeface="Open Sans"/>
              </a:rPr>
              <a:t>Subscribe to our newsletter!</a:t>
            </a:r>
            <a:endParaRPr b="1" i="0" sz="1500" u="none" cap="none" strike="noStrike">
              <a:solidFill>
                <a:srgbClr val="80C8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3E8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ad4157f012_1_0"/>
          <p:cNvSpPr/>
          <p:nvPr/>
        </p:nvSpPr>
        <p:spPr>
          <a:xfrm>
            <a:off x="0" y="301763"/>
            <a:ext cx="12192000" cy="887400"/>
          </a:xfrm>
          <a:prstGeom prst="rect">
            <a:avLst/>
          </a:prstGeom>
          <a:solidFill>
            <a:srgbClr val="FBF3E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3ad4157f012_1_0"/>
          <p:cNvSpPr txBox="1"/>
          <p:nvPr/>
        </p:nvSpPr>
        <p:spPr>
          <a:xfrm>
            <a:off x="343033" y="1571500"/>
            <a:ext cx="1752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4000" u="none" cap="none" strike="noStrike">
                <a:solidFill>
                  <a:srgbClr val="E1523E"/>
                </a:solidFill>
                <a:latin typeface="Bitter"/>
                <a:ea typeface="Bitter"/>
                <a:cs typeface="Bitter"/>
                <a:sym typeface="Bitter"/>
              </a:rPr>
              <a:t>Our Model</a:t>
            </a:r>
            <a:endParaRPr b="1" i="0" sz="4000" u="none" cap="none" strike="noStrike">
              <a:solidFill>
                <a:srgbClr val="E1523E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71" name="Google Shape;371;g3ad4157f012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8133" y="6305735"/>
            <a:ext cx="1066466" cy="405133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ad4157f012_1_0"/>
          <p:cNvSpPr txBox="1"/>
          <p:nvPr/>
        </p:nvSpPr>
        <p:spPr>
          <a:xfrm>
            <a:off x="5302167" y="6158500"/>
            <a:ext cx="33039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80C8D3"/>
                </a:solidFill>
                <a:latin typeface="Open Sans"/>
                <a:ea typeface="Open Sans"/>
                <a:cs typeface="Open Sans"/>
                <a:sym typeface="Open Sans"/>
              </a:rPr>
              <a:t>www.climatesciencealliance.org</a:t>
            </a:r>
            <a:endParaRPr b="1" i="0" sz="1500" u="none" cap="none" strike="noStrike">
              <a:solidFill>
                <a:srgbClr val="80C8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3" name="Google Shape;373;g3ad4157f012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1925" y="0"/>
            <a:ext cx="5968141" cy="594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3ad4157f012_1_0" title="CSA Logo_Main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6075" y="403175"/>
            <a:ext cx="1523533" cy="938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3ad4157f012_1_0"/>
          <p:cNvSpPr/>
          <p:nvPr/>
        </p:nvSpPr>
        <p:spPr>
          <a:xfrm>
            <a:off x="0" y="5941675"/>
            <a:ext cx="12192000" cy="916500"/>
          </a:xfrm>
          <a:prstGeom prst="rect">
            <a:avLst/>
          </a:prstGeom>
          <a:solidFill>
            <a:srgbClr val="24585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g3ad4157f012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1459" y="6197901"/>
            <a:ext cx="1232939" cy="4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3ad4157f012_1_0"/>
          <p:cNvSpPr txBox="1"/>
          <p:nvPr/>
        </p:nvSpPr>
        <p:spPr>
          <a:xfrm>
            <a:off x="7225850" y="6050125"/>
            <a:ext cx="33840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80C8D3"/>
                </a:solidFill>
                <a:latin typeface="Open Sans"/>
                <a:ea typeface="Open Sans"/>
                <a:cs typeface="Open Sans"/>
                <a:sym typeface="Open Sans"/>
              </a:rPr>
              <a:t>www.climatesciencealliance.org</a:t>
            </a:r>
            <a:endParaRPr b="1" i="0" sz="1500" u="none" cap="none" strike="noStrike">
              <a:solidFill>
                <a:srgbClr val="80C8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8" name="Google Shape;378;g3ad4157f012_1_0" title="Untitled desig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813" y="5703737"/>
            <a:ext cx="962574" cy="96257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79" name="Google Shape;379;g3ad4157f012_1_0"/>
          <p:cNvSpPr txBox="1"/>
          <p:nvPr/>
        </p:nvSpPr>
        <p:spPr>
          <a:xfrm>
            <a:off x="1334794" y="6050125"/>
            <a:ext cx="33840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US" sz="1500">
                <a:solidFill>
                  <a:srgbClr val="80C8D3"/>
                </a:solidFill>
                <a:latin typeface="Open Sans"/>
                <a:ea typeface="Open Sans"/>
                <a:cs typeface="Open Sans"/>
                <a:sym typeface="Open Sans"/>
              </a:rPr>
              <a:t>Subscribe to our newsletter!</a:t>
            </a:r>
            <a:endParaRPr b="1" i="0" sz="1500" u="none" cap="none" strike="noStrike">
              <a:solidFill>
                <a:srgbClr val="80C8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3E8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g3ad4157f012_1_44"/>
          <p:cNvPicPr preferRelativeResize="0"/>
          <p:nvPr/>
        </p:nvPicPr>
        <p:blipFill rotWithShape="1">
          <a:blip r:embed="rId3">
            <a:alphaModFix/>
          </a:blip>
          <a:srcRect b="0" l="52997" r="13467" t="0"/>
          <a:stretch/>
        </p:blipFill>
        <p:spPr>
          <a:xfrm>
            <a:off x="-1" y="0"/>
            <a:ext cx="2772500" cy="6200963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3ad4157f012_1_44"/>
          <p:cNvSpPr/>
          <p:nvPr/>
        </p:nvSpPr>
        <p:spPr>
          <a:xfrm>
            <a:off x="0" y="5941675"/>
            <a:ext cx="12192000" cy="916500"/>
          </a:xfrm>
          <a:prstGeom prst="rect">
            <a:avLst/>
          </a:prstGeom>
          <a:solidFill>
            <a:srgbClr val="24585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3ad4157f012_1_44"/>
          <p:cNvSpPr txBox="1"/>
          <p:nvPr/>
        </p:nvSpPr>
        <p:spPr>
          <a:xfrm>
            <a:off x="2922588" y="164689"/>
            <a:ext cx="5551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327685"/>
                </a:solidFill>
                <a:latin typeface="Bitter"/>
                <a:ea typeface="Bitter"/>
                <a:cs typeface="Bitter"/>
                <a:sym typeface="Bitter"/>
              </a:rPr>
              <a:t>Power in Bringing People Together</a:t>
            </a:r>
            <a:endParaRPr b="1" i="0" sz="2400" u="none" cap="none" strike="noStrike">
              <a:solidFill>
                <a:srgbClr val="327685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87" name="Google Shape;387;g3ad4157f012_1_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1459" y="6197901"/>
            <a:ext cx="1232939" cy="4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3ad4157f012_1_44"/>
          <p:cNvSpPr txBox="1"/>
          <p:nvPr/>
        </p:nvSpPr>
        <p:spPr>
          <a:xfrm>
            <a:off x="7225850" y="6050125"/>
            <a:ext cx="33840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80C8D3"/>
                </a:solidFill>
                <a:latin typeface="Open Sans"/>
                <a:ea typeface="Open Sans"/>
                <a:cs typeface="Open Sans"/>
                <a:sym typeface="Open Sans"/>
              </a:rPr>
              <a:t>www.climatesciencealliance.org</a:t>
            </a:r>
            <a:endParaRPr b="1" i="0" sz="1500" u="none" cap="none" strike="noStrike">
              <a:solidFill>
                <a:srgbClr val="80C8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9" name="Google Shape;389;g3ad4157f012_1_44"/>
          <p:cNvSpPr txBox="1"/>
          <p:nvPr/>
        </p:nvSpPr>
        <p:spPr>
          <a:xfrm>
            <a:off x="2847437" y="1117904"/>
            <a:ext cx="4106700" cy="38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438150" lvl="0" marL="6096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B3838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Tribal Working Group</a:t>
            </a:r>
            <a:endParaRPr sz="2100">
              <a:solidFill>
                <a:srgbClr val="3B38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38150" lvl="0" marL="6096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B3838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Southern California Interagency Fire &amp; Fuels Cadre</a:t>
            </a:r>
            <a:endParaRPr sz="2100">
              <a:solidFill>
                <a:srgbClr val="3B38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38150" lvl="0" marL="6096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B3838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Stewardship Pathways Program</a:t>
            </a:r>
            <a:endParaRPr sz="2100">
              <a:solidFill>
                <a:srgbClr val="3B38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38150" lvl="0" marL="6096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B3838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Giving Program</a:t>
            </a:r>
            <a:endParaRPr sz="2100">
              <a:solidFill>
                <a:srgbClr val="3B38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3B38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0" name="Google Shape;390;g3ad4157f012_1_44" title="TWG Logo Mark 2 Color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13733" y="1163417"/>
            <a:ext cx="3874166" cy="387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3ad4157f012_1_44" title="Untitled desig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813" y="5703737"/>
            <a:ext cx="962574" cy="96257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92" name="Google Shape;392;g3ad4157f012_1_44"/>
          <p:cNvSpPr txBox="1"/>
          <p:nvPr/>
        </p:nvSpPr>
        <p:spPr>
          <a:xfrm>
            <a:off x="1334794" y="6050125"/>
            <a:ext cx="33840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US" sz="1500">
                <a:solidFill>
                  <a:srgbClr val="80C8D3"/>
                </a:solidFill>
                <a:latin typeface="Open Sans"/>
                <a:ea typeface="Open Sans"/>
                <a:cs typeface="Open Sans"/>
                <a:sym typeface="Open Sans"/>
              </a:rPr>
              <a:t>Subscribe to our newsletter!</a:t>
            </a:r>
            <a:endParaRPr b="1" i="0" sz="1500" u="none" cap="none" strike="noStrike">
              <a:solidFill>
                <a:srgbClr val="80C8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5A6F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ad4157f012_1_174"/>
          <p:cNvSpPr/>
          <p:nvPr/>
        </p:nvSpPr>
        <p:spPr>
          <a:xfrm>
            <a:off x="0" y="5614563"/>
            <a:ext cx="12192000" cy="887400"/>
          </a:xfrm>
          <a:prstGeom prst="rect">
            <a:avLst/>
          </a:prstGeom>
          <a:solidFill>
            <a:srgbClr val="005A6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3ad4157f012_1_174"/>
          <p:cNvSpPr/>
          <p:nvPr/>
        </p:nvSpPr>
        <p:spPr>
          <a:xfrm>
            <a:off x="0" y="301763"/>
            <a:ext cx="12192000" cy="887400"/>
          </a:xfrm>
          <a:prstGeom prst="rect">
            <a:avLst/>
          </a:prstGeom>
          <a:solidFill>
            <a:srgbClr val="005A6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g3ad4157f012_1_174"/>
          <p:cNvGrpSpPr/>
          <p:nvPr/>
        </p:nvGrpSpPr>
        <p:grpSpPr>
          <a:xfrm>
            <a:off x="700233" y="1415215"/>
            <a:ext cx="4877706" cy="556701"/>
            <a:chOff x="-3" y="-3"/>
            <a:chExt cx="1926957" cy="219927"/>
          </a:xfrm>
        </p:grpSpPr>
        <p:sp>
          <p:nvSpPr>
            <p:cNvPr id="400" name="Google Shape;400;g3ad4157f012_1_174"/>
            <p:cNvSpPr/>
            <p:nvPr/>
          </p:nvSpPr>
          <p:spPr>
            <a:xfrm>
              <a:off x="0" y="0"/>
              <a:ext cx="1926954" cy="219924"/>
            </a:xfrm>
            <a:custGeom>
              <a:rect b="b" l="l" r="r" t="t"/>
              <a:pathLst>
                <a:path extrusionOk="0" h="219924" w="1926954">
                  <a:moveTo>
                    <a:pt x="0" y="0"/>
                  </a:moveTo>
                  <a:lnTo>
                    <a:pt x="1926954" y="0"/>
                  </a:lnTo>
                  <a:lnTo>
                    <a:pt x="1926954" y="219924"/>
                  </a:lnTo>
                  <a:lnTo>
                    <a:pt x="0" y="219924"/>
                  </a:lnTo>
                  <a:close/>
                </a:path>
              </a:pathLst>
            </a:custGeom>
            <a:solidFill>
              <a:srgbClr val="BBDDE6"/>
            </a:solidFill>
            <a:ln>
              <a:noFill/>
            </a:ln>
          </p:spPr>
        </p:sp>
        <p:sp>
          <p:nvSpPr>
            <p:cNvPr id="401" name="Google Shape;401;g3ad4157f012_1_174"/>
            <p:cNvSpPr txBox="1"/>
            <p:nvPr/>
          </p:nvSpPr>
          <p:spPr>
            <a:xfrm>
              <a:off x="-3" y="-3"/>
              <a:ext cx="1926900" cy="219900"/>
            </a:xfrm>
            <a:prstGeom prst="rect">
              <a:avLst/>
            </a:prstGeom>
            <a:solidFill>
              <a:srgbClr val="D1E9F3"/>
            </a:solidFill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100" u="none" cap="none" strike="noStrike">
                  <a:solidFill>
                    <a:srgbClr val="005A6F"/>
                  </a:solidFill>
                  <a:latin typeface="Bitter SemiBold"/>
                  <a:ea typeface="Bitter SemiBold"/>
                  <a:cs typeface="Bitter SemiBold"/>
                  <a:sym typeface="Bitter SemiBold"/>
                </a:rPr>
                <a:t>Workforce development and training</a:t>
              </a:r>
              <a:endParaRPr b="0" i="0" sz="2300" u="none" cap="none" strike="noStrike">
                <a:solidFill>
                  <a:srgbClr val="005A6F"/>
                </a:solidFill>
                <a:latin typeface="Bitter SemiBold"/>
                <a:ea typeface="Bitter SemiBold"/>
                <a:cs typeface="Bitter SemiBold"/>
                <a:sym typeface="Bitter SemiBold"/>
              </a:endParaRPr>
            </a:p>
          </p:txBody>
        </p:sp>
      </p:grpSp>
      <p:sp>
        <p:nvSpPr>
          <p:cNvPr id="402" name="Google Shape;402;g3ad4157f012_1_174"/>
          <p:cNvSpPr txBox="1"/>
          <p:nvPr/>
        </p:nvSpPr>
        <p:spPr>
          <a:xfrm>
            <a:off x="700225" y="2253975"/>
            <a:ext cx="4990800" cy="3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Stewardship Pathways program is rooted in the equal valuation of ways of knowing with an emphasis on the integration of </a:t>
            </a:r>
            <a:r>
              <a:rPr b="1" i="0" lang="en-US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western and Indigenous science</a:t>
            </a:r>
            <a:r>
              <a:rPr b="0" i="0" lang="en-US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The intent of the program is to build capacity, support economic and workforce development, and advance co-stewardship of </a:t>
            </a:r>
            <a:r>
              <a:rPr b="1" i="0" lang="en-US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all ancestral lands</a:t>
            </a:r>
            <a:r>
              <a:rPr b="0" i="0" lang="en-US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through various training pathways.</a:t>
            </a:r>
            <a:endParaRPr b="0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Learn more: </a:t>
            </a:r>
            <a:endParaRPr b="0" i="1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1" lang="en-US" sz="1600" u="sng" cap="none" strike="noStrike">
                <a:solidFill>
                  <a:srgbClr val="9EC9C5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www.climatesciencealliance.org/</a:t>
            </a:r>
            <a:br>
              <a:rPr b="0" i="1" lang="en-US" sz="1600" u="sng" cap="none" strike="noStrike">
                <a:solidFill>
                  <a:srgbClr val="9EC9C5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b="0" i="1" lang="en-US" sz="1600" u="sng" cap="none" strike="noStrike">
                <a:solidFill>
                  <a:srgbClr val="9EC9C5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stewardship-pathways</a:t>
            </a:r>
            <a:r>
              <a:rPr b="0" i="1" lang="en-US" sz="1600" u="none" cap="none" strike="noStrike">
                <a:solidFill>
                  <a:srgbClr val="9EC9C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1" sz="1600" u="none" cap="none" strike="noStrike">
              <a:solidFill>
                <a:srgbClr val="9EC9C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3ad4157f012_1_174"/>
          <p:cNvSpPr txBox="1"/>
          <p:nvPr/>
        </p:nvSpPr>
        <p:spPr>
          <a:xfrm>
            <a:off x="700233" y="6570800"/>
            <a:ext cx="50496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g3ad4157f012_1_174" title="FireCrew.jpg"/>
          <p:cNvPicPr preferRelativeResize="0"/>
          <p:nvPr/>
        </p:nvPicPr>
        <p:blipFill rotWithShape="1">
          <a:blip r:embed="rId6">
            <a:alphaModFix/>
          </a:blip>
          <a:srcRect b="18387" l="18380" r="0" t="43598"/>
          <a:stretch/>
        </p:blipFill>
        <p:spPr>
          <a:xfrm>
            <a:off x="5983933" y="287200"/>
            <a:ext cx="5920868" cy="1837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3ad4157f012_1_174" title="016A0200.jpg"/>
          <p:cNvPicPr preferRelativeResize="0"/>
          <p:nvPr/>
        </p:nvPicPr>
        <p:blipFill rotWithShape="1">
          <a:blip r:embed="rId7">
            <a:alphaModFix/>
          </a:blip>
          <a:srcRect b="16345" l="27039" r="34077" t="0"/>
          <a:stretch/>
        </p:blipFill>
        <p:spPr>
          <a:xfrm>
            <a:off x="5983933" y="2405600"/>
            <a:ext cx="2902369" cy="416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3ad4157f012_1_174" title="052A3988 (1).jpg"/>
          <p:cNvPicPr preferRelativeResize="0"/>
          <p:nvPr/>
        </p:nvPicPr>
        <p:blipFill rotWithShape="1">
          <a:blip r:embed="rId8">
            <a:alphaModFix/>
          </a:blip>
          <a:srcRect b="0" l="33439" r="24151" t="0"/>
          <a:stretch/>
        </p:blipFill>
        <p:spPr>
          <a:xfrm>
            <a:off x="9244850" y="2405600"/>
            <a:ext cx="2659948" cy="416520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3ad4157f012_1_174"/>
          <p:cNvSpPr txBox="1"/>
          <p:nvPr/>
        </p:nvSpPr>
        <p:spPr>
          <a:xfrm>
            <a:off x="5983933" y="1567617"/>
            <a:ext cx="1714500" cy="366900"/>
          </a:xfrm>
          <a:prstGeom prst="rect">
            <a:avLst/>
          </a:prstGeom>
          <a:solidFill>
            <a:srgbClr val="9DC9C4"/>
          </a:solidFill>
          <a:ln>
            <a:noFill/>
          </a:ln>
        </p:spPr>
        <p:txBody>
          <a:bodyPr anchorCtr="0" anchor="ctr" bIns="33875" lIns="33875" spcFirstLastPara="1" rIns="33875" wrap="square" tIns="33875">
            <a:no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1500" u="none" cap="none" strike="noStrike">
                <a:solidFill>
                  <a:srgbClr val="005A6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Fire Stewardship</a:t>
            </a:r>
            <a:endParaRPr b="0" i="0" sz="100" u="none" cap="none" strike="noStrike">
              <a:solidFill>
                <a:srgbClr val="005A6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08" name="Google Shape;408;g3ad4157f012_1_174"/>
          <p:cNvSpPr txBox="1"/>
          <p:nvPr/>
        </p:nvSpPr>
        <p:spPr>
          <a:xfrm>
            <a:off x="5983933" y="2616467"/>
            <a:ext cx="2431500" cy="366900"/>
          </a:xfrm>
          <a:prstGeom prst="rect">
            <a:avLst/>
          </a:prstGeom>
          <a:solidFill>
            <a:srgbClr val="9DC9C4"/>
          </a:solidFill>
          <a:ln>
            <a:noFill/>
          </a:ln>
        </p:spPr>
        <p:txBody>
          <a:bodyPr anchorCtr="0" anchor="ctr" bIns="33875" lIns="33875" spcFirstLastPara="1" rIns="33875" wrap="square" tIns="33875">
            <a:no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1500" u="none" cap="none" strike="noStrike">
                <a:solidFill>
                  <a:srgbClr val="005A6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Native Plant Restoration</a:t>
            </a:r>
            <a:endParaRPr b="0" i="0" sz="100" u="none" cap="none" strike="noStrike">
              <a:solidFill>
                <a:srgbClr val="005A6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09" name="Google Shape;409;g3ad4157f012_1_174"/>
          <p:cNvSpPr txBox="1"/>
          <p:nvPr/>
        </p:nvSpPr>
        <p:spPr>
          <a:xfrm>
            <a:off x="9412933" y="2616483"/>
            <a:ext cx="2491800" cy="366900"/>
          </a:xfrm>
          <a:prstGeom prst="rect">
            <a:avLst/>
          </a:prstGeom>
          <a:solidFill>
            <a:srgbClr val="9DC9C4"/>
          </a:solidFill>
          <a:ln>
            <a:noFill/>
          </a:ln>
        </p:spPr>
        <p:txBody>
          <a:bodyPr anchorCtr="0" anchor="ctr" bIns="33875" lIns="33875" spcFirstLastPara="1" rIns="33875" wrap="square" tIns="33875">
            <a:no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1500" u="none" cap="none" strike="noStrike">
                <a:solidFill>
                  <a:srgbClr val="005A6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Technical Training &amp; Tools</a:t>
            </a:r>
            <a:endParaRPr b="0" i="0" sz="100" u="none" cap="none" strike="noStrike">
              <a:solidFill>
                <a:srgbClr val="005A6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410" name="Google Shape;410;g3ad4157f012_1_174" title="Sun Logo White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2545" y="253433"/>
            <a:ext cx="1793039" cy="116178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3ad4157f012_1_174"/>
          <p:cNvSpPr/>
          <p:nvPr/>
        </p:nvSpPr>
        <p:spPr>
          <a:xfrm>
            <a:off x="0" y="5941675"/>
            <a:ext cx="12192000" cy="916500"/>
          </a:xfrm>
          <a:prstGeom prst="rect">
            <a:avLst/>
          </a:prstGeom>
          <a:solidFill>
            <a:srgbClr val="24585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g3ad4157f012_1_17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711459" y="6197901"/>
            <a:ext cx="1232939" cy="4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3ad4157f012_1_174"/>
          <p:cNvSpPr txBox="1"/>
          <p:nvPr/>
        </p:nvSpPr>
        <p:spPr>
          <a:xfrm>
            <a:off x="7225850" y="6050125"/>
            <a:ext cx="33840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80C8D3"/>
                </a:solidFill>
                <a:latin typeface="Open Sans"/>
                <a:ea typeface="Open Sans"/>
                <a:cs typeface="Open Sans"/>
                <a:sym typeface="Open Sans"/>
              </a:rPr>
              <a:t>www.climatesciencealliance.org</a:t>
            </a:r>
            <a:endParaRPr b="1" i="0" sz="1500" u="none" cap="none" strike="noStrike">
              <a:solidFill>
                <a:srgbClr val="80C8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4" name="Google Shape;414;g3ad4157f012_1_174" title="Untitled design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8813" y="5703737"/>
            <a:ext cx="962574" cy="96257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15" name="Google Shape;415;g3ad4157f012_1_174"/>
          <p:cNvSpPr txBox="1"/>
          <p:nvPr/>
        </p:nvSpPr>
        <p:spPr>
          <a:xfrm>
            <a:off x="1334794" y="6050125"/>
            <a:ext cx="33840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US" sz="1500">
                <a:solidFill>
                  <a:srgbClr val="80C8D3"/>
                </a:solidFill>
                <a:latin typeface="Open Sans"/>
                <a:ea typeface="Open Sans"/>
                <a:cs typeface="Open Sans"/>
                <a:sym typeface="Open Sans"/>
              </a:rPr>
              <a:t>Subscribe to our newsletter!</a:t>
            </a:r>
            <a:endParaRPr b="1" i="0" sz="1500" u="none" cap="none" strike="noStrike">
              <a:solidFill>
                <a:srgbClr val="80C8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5A6F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ad4157f012_1_264"/>
          <p:cNvSpPr/>
          <p:nvPr/>
        </p:nvSpPr>
        <p:spPr>
          <a:xfrm>
            <a:off x="75225" y="5690388"/>
            <a:ext cx="12192000" cy="887400"/>
          </a:xfrm>
          <a:prstGeom prst="rect">
            <a:avLst/>
          </a:prstGeom>
          <a:solidFill>
            <a:srgbClr val="005A6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3ad4157f012_1_264"/>
          <p:cNvSpPr/>
          <p:nvPr/>
        </p:nvSpPr>
        <p:spPr>
          <a:xfrm>
            <a:off x="0" y="301763"/>
            <a:ext cx="12192000" cy="887400"/>
          </a:xfrm>
          <a:prstGeom prst="rect">
            <a:avLst/>
          </a:prstGeom>
          <a:solidFill>
            <a:srgbClr val="005A6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3ad4157f012_1_264"/>
          <p:cNvSpPr txBox="1"/>
          <p:nvPr/>
        </p:nvSpPr>
        <p:spPr>
          <a:xfrm>
            <a:off x="700225" y="2086439"/>
            <a:ext cx="5641200" cy="3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Through our Reciprocity &amp; Regranting Program, we will directly invest in Tribal Nations and Tribal Serving Organizations to increase their capacity and support their involvement in advancing fire preparedness.</a:t>
            </a:r>
            <a:endParaRPr b="1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47650" lvl="0" marL="30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"/>
              <a:buChar char="●"/>
            </a:pPr>
            <a:r>
              <a:rPr b="0" i="0" lang="en-US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Re-granting process has been created and deployed utilizing robust framework for soliciting applications, reviewing and ranking to </a:t>
            </a:r>
            <a:br>
              <a:rPr b="0" i="0" lang="en-US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-US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determine best fit for available funding.</a:t>
            </a:r>
            <a:endParaRPr b="0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47650" lvl="0" marL="30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"/>
              <a:buChar char="●"/>
            </a:pPr>
            <a:r>
              <a:rPr b="0" i="0" lang="en-US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Contracts in place with 50% of funds upfront, </a:t>
            </a:r>
            <a:br>
              <a:rPr b="0" i="0" lang="en-US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-US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followed by 2nd and final payment in June. </a:t>
            </a:r>
            <a:endParaRPr b="0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47650" lvl="0" marL="30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"/>
              <a:buChar char="●"/>
            </a:pPr>
            <a:r>
              <a:rPr b="0" i="0" lang="en-US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Final reports September-October from participants.</a:t>
            </a:r>
            <a:endParaRPr b="0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47650" lvl="0" marL="30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"/>
              <a:buChar char="●"/>
            </a:pPr>
            <a:r>
              <a:rPr b="1" i="0" lang="en-US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Total ask of $1.3 million—awarded 300K to 5 proposals</a:t>
            </a:r>
            <a:endParaRPr b="1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3ad4157f012_1_264"/>
          <p:cNvSpPr txBox="1"/>
          <p:nvPr/>
        </p:nvSpPr>
        <p:spPr>
          <a:xfrm>
            <a:off x="700233" y="6570800"/>
            <a:ext cx="50496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g3ad4157f012_1_264" title="WebinarPreview Regranting (3).png"/>
          <p:cNvPicPr preferRelativeResize="0"/>
          <p:nvPr/>
        </p:nvPicPr>
        <p:blipFill rotWithShape="1">
          <a:blip r:embed="rId3">
            <a:alphaModFix/>
          </a:blip>
          <a:srcRect b="-3155" l="24242" r="12127" t="1374"/>
          <a:stretch/>
        </p:blipFill>
        <p:spPr>
          <a:xfrm>
            <a:off x="6601425" y="1415225"/>
            <a:ext cx="6047774" cy="553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3ad4157f012_1_264" title="Regranting Jotform Header (1)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1425" y="0"/>
            <a:ext cx="5665800" cy="14164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6" name="Google Shape;426;g3ad4157f012_1_264"/>
          <p:cNvGrpSpPr/>
          <p:nvPr/>
        </p:nvGrpSpPr>
        <p:grpSpPr>
          <a:xfrm>
            <a:off x="700233" y="1415215"/>
            <a:ext cx="4877706" cy="556701"/>
            <a:chOff x="-3" y="-3"/>
            <a:chExt cx="1926957" cy="219927"/>
          </a:xfrm>
        </p:grpSpPr>
        <p:sp>
          <p:nvSpPr>
            <p:cNvPr id="427" name="Google Shape;427;g3ad4157f012_1_264"/>
            <p:cNvSpPr/>
            <p:nvPr/>
          </p:nvSpPr>
          <p:spPr>
            <a:xfrm>
              <a:off x="0" y="0"/>
              <a:ext cx="1926954" cy="219924"/>
            </a:xfrm>
            <a:custGeom>
              <a:rect b="b" l="l" r="r" t="t"/>
              <a:pathLst>
                <a:path extrusionOk="0" h="219924" w="1926954">
                  <a:moveTo>
                    <a:pt x="0" y="0"/>
                  </a:moveTo>
                  <a:lnTo>
                    <a:pt x="1926954" y="0"/>
                  </a:lnTo>
                  <a:lnTo>
                    <a:pt x="1926954" y="219924"/>
                  </a:lnTo>
                  <a:lnTo>
                    <a:pt x="0" y="219924"/>
                  </a:lnTo>
                  <a:close/>
                </a:path>
              </a:pathLst>
            </a:custGeom>
            <a:solidFill>
              <a:srgbClr val="BBDDE6"/>
            </a:solidFill>
            <a:ln>
              <a:noFill/>
            </a:ln>
          </p:spPr>
        </p:sp>
        <p:sp>
          <p:nvSpPr>
            <p:cNvPr id="428" name="Google Shape;428;g3ad4157f012_1_264"/>
            <p:cNvSpPr txBox="1"/>
            <p:nvPr/>
          </p:nvSpPr>
          <p:spPr>
            <a:xfrm>
              <a:off x="-3" y="-3"/>
              <a:ext cx="1926900" cy="219900"/>
            </a:xfrm>
            <a:prstGeom prst="rect">
              <a:avLst/>
            </a:prstGeom>
            <a:solidFill>
              <a:srgbClr val="D1E9F3"/>
            </a:solidFill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100">
                  <a:solidFill>
                    <a:srgbClr val="005A6F"/>
                  </a:solidFill>
                  <a:latin typeface="Bitter SemiBold"/>
                  <a:ea typeface="Bitter SemiBold"/>
                  <a:cs typeface="Bitter SemiBold"/>
                  <a:sym typeface="Bitter SemiBold"/>
                </a:rPr>
                <a:t>   Regranting</a:t>
              </a:r>
              <a:endParaRPr b="0" i="0" sz="2300" u="none" cap="none" strike="noStrike">
                <a:solidFill>
                  <a:srgbClr val="005A6F"/>
                </a:solidFill>
                <a:latin typeface="Bitter SemiBold"/>
                <a:ea typeface="Bitter SemiBold"/>
                <a:cs typeface="Bitter SemiBold"/>
                <a:sym typeface="Bitter SemiBold"/>
              </a:endParaRPr>
            </a:p>
          </p:txBody>
        </p:sp>
      </p:grpSp>
      <p:pic>
        <p:nvPicPr>
          <p:cNvPr id="429" name="Google Shape;429;g3ad4157f012_1_264" title="Sun Logo Whit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545" y="253433"/>
            <a:ext cx="1793039" cy="116178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3ad4157f012_1_264"/>
          <p:cNvSpPr/>
          <p:nvPr/>
        </p:nvSpPr>
        <p:spPr>
          <a:xfrm>
            <a:off x="0" y="5941675"/>
            <a:ext cx="12192000" cy="916500"/>
          </a:xfrm>
          <a:prstGeom prst="rect">
            <a:avLst/>
          </a:prstGeom>
          <a:solidFill>
            <a:srgbClr val="24585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g3ad4157f012_1_2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11459" y="6197901"/>
            <a:ext cx="1232939" cy="4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3ad4157f012_1_264"/>
          <p:cNvSpPr txBox="1"/>
          <p:nvPr/>
        </p:nvSpPr>
        <p:spPr>
          <a:xfrm>
            <a:off x="7225850" y="6050125"/>
            <a:ext cx="33840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80C8D3"/>
                </a:solidFill>
                <a:latin typeface="Open Sans"/>
                <a:ea typeface="Open Sans"/>
                <a:cs typeface="Open Sans"/>
                <a:sym typeface="Open Sans"/>
              </a:rPr>
              <a:t>www.climatesciencealliance.org</a:t>
            </a:r>
            <a:endParaRPr b="1" i="0" sz="1500" u="none" cap="none" strike="noStrike">
              <a:solidFill>
                <a:srgbClr val="80C8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3" name="Google Shape;433;g3ad4157f012_1_264" title="Untitled design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813" y="5703737"/>
            <a:ext cx="962574" cy="96257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34" name="Google Shape;434;g3ad4157f012_1_264"/>
          <p:cNvSpPr txBox="1"/>
          <p:nvPr/>
        </p:nvSpPr>
        <p:spPr>
          <a:xfrm>
            <a:off x="1334794" y="6050125"/>
            <a:ext cx="33840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US" sz="1500">
                <a:solidFill>
                  <a:srgbClr val="80C8D3"/>
                </a:solidFill>
                <a:latin typeface="Open Sans"/>
                <a:ea typeface="Open Sans"/>
                <a:cs typeface="Open Sans"/>
                <a:sym typeface="Open Sans"/>
              </a:rPr>
              <a:t>Subscribe to our newsletter!</a:t>
            </a:r>
            <a:endParaRPr b="1" i="0" sz="1500" u="none" cap="none" strike="noStrike">
              <a:solidFill>
                <a:srgbClr val="80C8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8392C">
            <a:alpha val="80000"/>
          </a:srgbClr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aabfc13714_0_10"/>
          <p:cNvSpPr txBox="1"/>
          <p:nvPr>
            <p:ph type="title"/>
          </p:nvPr>
        </p:nvSpPr>
        <p:spPr>
          <a:xfrm>
            <a:off x="800099" y="908600"/>
            <a:ext cx="4899000" cy="52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</a:pPr>
            <a:r>
              <a:rPr lang="en-US" sz="3600"/>
              <a:t>Question for our panelists: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In your experience, how</a:t>
            </a: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 does cultural fire differ from western fire management and why is this important? 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g3aabfc13714_0_10" title="First Dusk Fir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6826" y="450725"/>
            <a:ext cx="5416900" cy="56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7" name="Google Shape;447;g3aabfc13714_0_18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8" name="Google Shape;448;g3aabfc13714_0_18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9" name="Google Shape;449;g3aabfc13714_0_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cxnSp>
        <p:nvCxnSpPr>
          <p:cNvPr id="450" name="Google Shape;450;g3aabfc13714_0_18"/>
          <p:cNvCxnSpPr/>
          <p:nvPr/>
        </p:nvCxnSpPr>
        <p:spPr>
          <a:xfrm>
            <a:off x="6815700" y="723950"/>
            <a:ext cx="49149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1" name="Google Shape;451;g3aabfc13714_0_18"/>
          <p:cNvCxnSpPr/>
          <p:nvPr/>
        </p:nvCxnSpPr>
        <p:spPr>
          <a:xfrm>
            <a:off x="800100" y="6134100"/>
            <a:ext cx="49149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2" name="Google Shape;452;g3aabfc13714_0_18"/>
          <p:cNvSpPr txBox="1"/>
          <p:nvPr>
            <p:ph idx="4294967295" type="title"/>
          </p:nvPr>
        </p:nvSpPr>
        <p:spPr>
          <a:xfrm>
            <a:off x="6815700" y="908650"/>
            <a:ext cx="5241600" cy="52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Open Sans"/>
              <a:buNone/>
            </a:pPr>
            <a:r>
              <a:rPr lang="en-US"/>
              <a:t>Question for our panelists: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Open Sans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Open Sans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are the biggest barriers preventing the revitalization of cultural burning and what changes would make the greatest difference?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g3aabfc13714_0_18"/>
          <p:cNvPicPr preferRelativeResize="0"/>
          <p:nvPr/>
        </p:nvPicPr>
        <p:blipFill rotWithShape="1">
          <a:blip r:embed="rId3">
            <a:alphaModFix/>
          </a:blip>
          <a:srcRect b="0" l="19142" r="9535" t="0"/>
          <a:stretch/>
        </p:blipFill>
        <p:spPr>
          <a:xfrm flipH="1">
            <a:off x="178625" y="723949"/>
            <a:ext cx="6421459" cy="519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8392C">
            <a:alpha val="80000"/>
          </a:srgbClr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aabfc13714_0_31"/>
          <p:cNvSpPr txBox="1"/>
          <p:nvPr>
            <p:ph type="title"/>
          </p:nvPr>
        </p:nvSpPr>
        <p:spPr>
          <a:xfrm>
            <a:off x="800099" y="908600"/>
            <a:ext cx="4899000" cy="52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</a:pPr>
            <a:r>
              <a:rPr lang="en-US" sz="3600"/>
              <a:t>Question for our panelists: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In what ways is climate change altering cultural fire and how might fire practices adapt or lead adaptation?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g3aabfc13714_0_31" title="cultural burn drone.jpg"/>
          <p:cNvPicPr preferRelativeResize="0"/>
          <p:nvPr/>
        </p:nvPicPr>
        <p:blipFill rotWithShape="1">
          <a:blip r:embed="rId3">
            <a:alphaModFix/>
          </a:blip>
          <a:srcRect b="4435" l="2189" r="3042" t="3151"/>
          <a:stretch/>
        </p:blipFill>
        <p:spPr>
          <a:xfrm>
            <a:off x="5598350" y="1185125"/>
            <a:ext cx="5864400" cy="43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g3aabfc13714_0_61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7" name="Google Shape;467;g3aabfc13714_0_61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8" name="Google Shape;468;g3aabfc13714_0_6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cxnSp>
        <p:nvCxnSpPr>
          <p:cNvPr id="469" name="Google Shape;469;g3aabfc13714_0_61"/>
          <p:cNvCxnSpPr/>
          <p:nvPr/>
        </p:nvCxnSpPr>
        <p:spPr>
          <a:xfrm>
            <a:off x="6815700" y="723950"/>
            <a:ext cx="49149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g3aabfc13714_0_61"/>
          <p:cNvCxnSpPr/>
          <p:nvPr/>
        </p:nvCxnSpPr>
        <p:spPr>
          <a:xfrm>
            <a:off x="800100" y="6134100"/>
            <a:ext cx="49149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1" name="Google Shape;471;g3aabfc13714_0_61"/>
          <p:cNvSpPr txBox="1"/>
          <p:nvPr>
            <p:ph idx="4294967295" type="title"/>
          </p:nvPr>
        </p:nvSpPr>
        <p:spPr>
          <a:xfrm>
            <a:off x="6815700" y="854988"/>
            <a:ext cx="4899000" cy="63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Open Sans"/>
              <a:buNone/>
            </a:pPr>
            <a:r>
              <a:rPr lang="en-US" sz="3440"/>
              <a:t>Last questions for our panelists:</a:t>
            </a:r>
            <a:endParaRPr sz="344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Open Sans"/>
              <a:buNone/>
            </a:pPr>
            <a:r>
              <a:t/>
            </a:r>
            <a:endParaRPr sz="344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Open Sans"/>
              <a:buNone/>
            </a:pPr>
            <a:r>
              <a:rPr lang="en-US" sz="3440"/>
              <a:t>What do you hope to see for the future of cultural fire return?</a:t>
            </a:r>
            <a:endParaRPr sz="344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Open Sans"/>
              <a:buNone/>
            </a:pPr>
            <a:r>
              <a:t/>
            </a:r>
            <a:endParaRPr sz="344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Open Sans"/>
              <a:buNone/>
            </a:pPr>
            <a:r>
              <a:rPr lang="en-US" sz="3440"/>
              <a:t>What is one action or something you’d like for our </a:t>
            </a:r>
            <a:r>
              <a:rPr lang="en-US" sz="3440"/>
              <a:t>participants to take away</a:t>
            </a:r>
            <a:r>
              <a:rPr lang="en-US" sz="3440"/>
              <a:t>? </a:t>
            </a:r>
            <a:endParaRPr sz="344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Open Sans"/>
              <a:buNone/>
            </a:pP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2" name="Google Shape;472;g3aabfc13714_0_61" title="sage.png"/>
          <p:cNvPicPr preferRelativeResize="0"/>
          <p:nvPr/>
        </p:nvPicPr>
        <p:blipFill rotWithShape="1">
          <a:blip r:embed="rId3">
            <a:alphaModFix/>
          </a:blip>
          <a:srcRect b="0" l="8971" r="27130" t="0"/>
          <a:stretch/>
        </p:blipFill>
        <p:spPr>
          <a:xfrm>
            <a:off x="409150" y="840600"/>
            <a:ext cx="5696800" cy="558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8392C">
            <a:alpha val="80000"/>
          </a:srgbClr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 txBox="1"/>
          <p:nvPr>
            <p:ph type="title"/>
          </p:nvPr>
        </p:nvSpPr>
        <p:spPr>
          <a:xfrm>
            <a:off x="539264" y="908691"/>
            <a:ext cx="5237100" cy="52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</a:pPr>
            <a:r>
              <a:rPr lang="en-US" sz="3100"/>
              <a:t>STACC V2 WEBINAR SERIES </a:t>
            </a:r>
            <a:br>
              <a:rPr lang="en-US"/>
            </a:br>
            <a:br>
              <a:rPr lang="en-US"/>
            </a:br>
            <a:r>
              <a:rPr lang="en-US" sz="6600"/>
              <a:t>GOOD FIRE   CHAPTER</a:t>
            </a:r>
            <a:endParaRPr/>
          </a:p>
        </p:txBody>
      </p:sp>
      <p:pic>
        <p:nvPicPr>
          <p:cNvPr descr="A logo for a institute for tribal professionals&#10;&#10;AI-generated content may be incorrect." id="281" name="Google Shape;28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446" y="4836889"/>
            <a:ext cx="1147286" cy="111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" title="Drone.jpeg"/>
          <p:cNvPicPr preferRelativeResize="0"/>
          <p:nvPr/>
        </p:nvPicPr>
        <p:blipFill rotWithShape="1">
          <a:blip r:embed="rId4">
            <a:alphaModFix/>
          </a:blip>
          <a:srcRect b="0" l="14415" r="-3510" t="0"/>
          <a:stretch/>
        </p:blipFill>
        <p:spPr>
          <a:xfrm>
            <a:off x="5702075" y="971750"/>
            <a:ext cx="6036374" cy="45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8392C">
            <a:alpha val="80000"/>
          </a:srgbClr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"/>
          <p:cNvSpPr txBox="1"/>
          <p:nvPr>
            <p:ph type="title"/>
          </p:nvPr>
        </p:nvSpPr>
        <p:spPr>
          <a:xfrm>
            <a:off x="763450" y="684304"/>
            <a:ext cx="4058700" cy="170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</a:pPr>
            <a:r>
              <a:rPr lang="en-US" sz="5300"/>
              <a:t>THANK YOU</a:t>
            </a:r>
            <a:endParaRPr sz="5300"/>
          </a:p>
        </p:txBody>
      </p:sp>
      <p:sp>
        <p:nvSpPr>
          <p:cNvPr id="479" name="Google Shape;479;p6"/>
          <p:cNvSpPr txBox="1"/>
          <p:nvPr>
            <p:ph idx="1" type="body"/>
          </p:nvPr>
        </p:nvSpPr>
        <p:spPr>
          <a:xfrm>
            <a:off x="800100" y="3429000"/>
            <a:ext cx="9386700" cy="17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23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300"/>
              <a:t>Institute for Tribal Environmental Professionals</a:t>
            </a:r>
            <a:endParaRPr sz="23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300" u="sng">
                <a:hlinkClick r:id="rId3"/>
              </a:rPr>
              <a:t>https://itep.nau.edu</a:t>
            </a:r>
            <a:endParaRPr sz="23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300" u="sng">
                <a:hlinkClick r:id="rId4"/>
              </a:rPr>
              <a:t>www.nau.edu/staccreport</a:t>
            </a:r>
            <a:r>
              <a:rPr lang="en-US" sz="2300"/>
              <a:t> </a:t>
            </a:r>
            <a:endParaRPr sz="23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g3aabfc13714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1650135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8392C">
            <a:alpha val="80000"/>
          </a:srgbClr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"/>
          <p:cNvSpPr txBox="1"/>
          <p:nvPr>
            <p:ph type="title"/>
          </p:nvPr>
        </p:nvSpPr>
        <p:spPr>
          <a:xfrm>
            <a:off x="5565100" y="817575"/>
            <a:ext cx="66807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>
                <a:solidFill>
                  <a:schemeClr val="lt1"/>
                </a:solidFill>
              </a:rPr>
              <a:t>MELINDA M. ADAMS, PH</a:t>
            </a:r>
            <a:r>
              <a:rPr lang="en-US" sz="4000">
                <a:solidFill>
                  <a:schemeClr val="lt1"/>
                </a:solidFill>
              </a:rPr>
              <a:t>.</a:t>
            </a:r>
            <a:r>
              <a:rPr lang="en-US" sz="4000">
                <a:solidFill>
                  <a:schemeClr val="lt1"/>
                </a:solidFill>
              </a:rPr>
              <a:t>D.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9" name="Google Shape;289;p3"/>
          <p:cNvSpPr txBox="1"/>
          <p:nvPr/>
        </p:nvSpPr>
        <p:spPr>
          <a:xfrm>
            <a:off x="5895600" y="2181611"/>
            <a:ext cx="5496300" cy="39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400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Introduction of our panelists</a:t>
            </a:r>
            <a:endParaRPr sz="24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400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Topics, case studies, and community</a:t>
            </a:r>
            <a:endParaRPr b="0" i="0" sz="24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400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What we hope the report will do</a:t>
            </a:r>
            <a:endParaRPr sz="24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90" name="Google Shape;29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750" y="1066800"/>
            <a:ext cx="5142077" cy="368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"/>
          <p:cNvSpPr txBox="1"/>
          <p:nvPr/>
        </p:nvSpPr>
        <p:spPr>
          <a:xfrm>
            <a:off x="333350" y="4987750"/>
            <a:ext cx="50589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“Cultural Fire Sovereignty” by Celina Hall </a:t>
            </a:r>
            <a:endParaRPr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(Ho Chunk and </a:t>
            </a:r>
            <a:r>
              <a:rPr lang="en-US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Narragansett</a:t>
            </a:r>
            <a:r>
              <a:rPr lang="en-US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), Spencer Fellow, Environmental Studies, University of Kansas.</a:t>
            </a:r>
            <a:endParaRPr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aabfc13714_0_113"/>
          <p:cNvSpPr txBox="1"/>
          <p:nvPr>
            <p:ph type="title"/>
          </p:nvPr>
        </p:nvSpPr>
        <p:spPr>
          <a:xfrm>
            <a:off x="5637007" y="817581"/>
            <a:ext cx="5935800" cy="5238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3aabfc13714_0_113"/>
          <p:cNvSpPr/>
          <p:nvPr>
            <p:ph idx="2" type="pic"/>
          </p:nvPr>
        </p:nvSpPr>
        <p:spPr>
          <a:xfrm>
            <a:off x="-1" y="1"/>
            <a:ext cx="4876800" cy="6858000"/>
          </a:xfrm>
          <a:prstGeom prst="rect">
            <a:avLst/>
          </a:prstGeom>
        </p:spPr>
      </p:sp>
      <p:pic>
        <p:nvPicPr>
          <p:cNvPr id="299" name="Google Shape;299;g3aabfc13714_0_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3aabfc13714_0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393324" cy="824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aabfc13714_0_104"/>
          <p:cNvSpPr txBox="1"/>
          <p:nvPr>
            <p:ph type="title"/>
          </p:nvPr>
        </p:nvSpPr>
        <p:spPr>
          <a:xfrm>
            <a:off x="5637007" y="817581"/>
            <a:ext cx="5935800" cy="5238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3aabfc13714_0_104"/>
          <p:cNvSpPr/>
          <p:nvPr>
            <p:ph idx="2" type="pic"/>
          </p:nvPr>
        </p:nvSpPr>
        <p:spPr>
          <a:xfrm>
            <a:off x="-1" y="1"/>
            <a:ext cx="4876800" cy="6858000"/>
          </a:xfrm>
          <a:prstGeom prst="rect">
            <a:avLst/>
          </a:prstGeom>
        </p:spPr>
      </p:sp>
      <p:pic>
        <p:nvPicPr>
          <p:cNvPr id="313" name="Google Shape;313;g3aabfc13714_0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aabfc13714_0_97"/>
          <p:cNvSpPr txBox="1"/>
          <p:nvPr>
            <p:ph type="title"/>
          </p:nvPr>
        </p:nvSpPr>
        <p:spPr>
          <a:xfrm>
            <a:off x="5637007" y="817581"/>
            <a:ext cx="5935800" cy="5238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3aabfc13714_0_97"/>
          <p:cNvSpPr/>
          <p:nvPr>
            <p:ph idx="2" type="pic"/>
          </p:nvPr>
        </p:nvSpPr>
        <p:spPr>
          <a:xfrm>
            <a:off x="-1" y="1"/>
            <a:ext cx="4876800" cy="6858000"/>
          </a:xfrm>
          <a:prstGeom prst="rect">
            <a:avLst/>
          </a:prstGeom>
        </p:spPr>
      </p:sp>
      <p:pic>
        <p:nvPicPr>
          <p:cNvPr id="321" name="Google Shape;321;g3aabfc13714_0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8392C">
            <a:alpha val="80000"/>
          </a:srgbClr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"/>
          <p:cNvSpPr txBox="1"/>
          <p:nvPr>
            <p:ph type="title"/>
          </p:nvPr>
        </p:nvSpPr>
        <p:spPr>
          <a:xfrm>
            <a:off x="537225" y="748013"/>
            <a:ext cx="4944300" cy="22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</a:pPr>
            <a:r>
              <a:rPr lang="en-US" sz="4000"/>
              <a:t>BAZILE MINOGIIZHIGAABO PANEK</a:t>
            </a:r>
            <a:endParaRPr/>
          </a:p>
        </p:txBody>
      </p:sp>
      <p:sp>
        <p:nvSpPr>
          <p:cNvPr id="328" name="Google Shape;328;p4"/>
          <p:cNvSpPr txBox="1"/>
          <p:nvPr>
            <p:ph idx="1" type="body"/>
          </p:nvPr>
        </p:nvSpPr>
        <p:spPr>
          <a:xfrm>
            <a:off x="645950" y="3609050"/>
            <a:ext cx="4564800" cy="27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STACC Process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Great Lakes Region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Fire as a more than human relative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329" name="Google Shape;32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050" y="1292625"/>
            <a:ext cx="6360499" cy="438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ad4157f012_4_133"/>
          <p:cNvSpPr txBox="1"/>
          <p:nvPr>
            <p:ph idx="1" type="body"/>
          </p:nvPr>
        </p:nvSpPr>
        <p:spPr>
          <a:xfrm>
            <a:off x="159500" y="1683850"/>
            <a:ext cx="61617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Font typeface="Open Sans"/>
              <a:buChar char="•"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Six authors representing N’dee, San Carlos Apache Tribe, Shinnecock Nation, Red Cliff Band of Lake Superior Chippewa, Nez Perce, Hopi, and Gila River, and non-native identity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Font typeface="Open Sans"/>
              <a:buChar char="•"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Diverse geographies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spcBef>
                <a:spcPts val="1000"/>
              </a:spcBef>
              <a:spcAft>
                <a:spcPts val="1000"/>
              </a:spcAft>
              <a:buSzPts val="2600"/>
              <a:buFont typeface="Open Sans"/>
              <a:buChar char="•"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“Fire suppression is cultural suppression.” —Althea Walker, Nez Perce/Hopi/Gila River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6" name="Google Shape;336;g3ad4157f012_4_133"/>
          <p:cNvSpPr txBox="1"/>
          <p:nvPr>
            <p:ph type="title"/>
          </p:nvPr>
        </p:nvSpPr>
        <p:spPr>
          <a:xfrm>
            <a:off x="354225" y="120950"/>
            <a:ext cx="9352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Good Fire Chapter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7" name="Google Shape;337;g3ad4157f012_4_133" title="ITEPSTACCv2Report2025_HighRes2_SinglePag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1118" y="0"/>
            <a:ext cx="530088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STACC v2">
      <a:dk1>
        <a:srgbClr val="410716"/>
      </a:dk1>
      <a:lt1>
        <a:srgbClr val="FFFFFF"/>
      </a:lt1>
      <a:dk2>
        <a:srgbClr val="1D5477"/>
      </a:dk2>
      <a:lt2>
        <a:srgbClr val="FEFFFF"/>
      </a:lt2>
      <a:accent1>
        <a:srgbClr val="2E6387"/>
      </a:accent1>
      <a:accent2>
        <a:srgbClr val="407FAB"/>
      </a:accent2>
      <a:accent3>
        <a:srgbClr val="144B41"/>
      </a:accent3>
      <a:accent4>
        <a:srgbClr val="D9A173"/>
      </a:accent4>
      <a:accent5>
        <a:srgbClr val="642427"/>
      </a:accent5>
      <a:accent6>
        <a:srgbClr val="DFC470"/>
      </a:accent6>
      <a:hlink>
        <a:srgbClr val="DCA47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2025-10-30T23:06:12Z</dcterms:created>
  <dc:creator>Cara Corbin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