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ExtraBold" panose="020F0502020204030204" pitchFamily="34" charset="0"/>
      <p:bold r:id="rId26"/>
      <p:boldItalic r:id="rId27"/>
    </p:embeddedFont>
    <p:embeddedFont>
      <p:font typeface="Open Sans Medium" panose="020B0604020202020204" charset="0"/>
      <p:regular r:id="rId28"/>
      <p:bold r:id="rId29"/>
      <p:italic r:id="rId30"/>
      <p:boldItalic r:id="rId31"/>
    </p:embeddedFont>
    <p:embeddedFont>
      <p:font typeface="Open Sans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ia Bri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4-27T17:06:46.638" idx="1">
    <p:pos x="730" y="2190"/>
    <p:text>Sentence fragment, suggest: "Two examples of innovative Native-led solutions to workforce development are included to exemplify each strategic consideration." 
(Wasn't sure if this is what is being said or not....)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2763"/>
            <a:ext cx="3429000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9a19581b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d9a19581b2_0_3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3d9a19581b2_0_3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d9a19581b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d9a19581b2_0_66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d9a19581b2_0_66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d9a19581b2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d9a19581b2_0_9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d9a19581b2_0_9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d9a19581b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d9a19581b2_0_83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d9a19581b2_0_83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d9a19581b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d9a19581b2_0_10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3d9a19581b2_0_10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d9a19581b2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d9a19581b2_0_121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d9a19581b2_0_121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9a19581b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d9a19581b2_0_10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d9a19581b2_0_10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d9a19581b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d9a19581b2_0_128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3d9a19581b2_0_128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d8f193e943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d8f193e943_0_13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d8f193e943_0_13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9e4ba20f1a_1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9e4ba20f1a_1_46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9e4ba20f1a_1_46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e4ba20f1a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9e4ba20f1a_1_33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9e4ba20f1a_1_33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9a19581b2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d9a19581b2_0_14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d9a19581b2_0_14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9a19581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d9a19581b2_0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d9a19581b2_0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9a19581b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9a19581b2_0_7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d9a19581b2_0_7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d9a19581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d9a19581b2_0_15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d9a19581b2_0_15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9a19581b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d9a19581b2_0_22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d9a19581b2_0_22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d9a19581b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d9a19581b2_0_2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d9a19581b2_0_2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d9a19581b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d9a19581b2_0_114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d9a19581b2_0_114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908464" y="4829126"/>
            <a:ext cx="15876588" cy="81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371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8288000" cy="4553299"/>
          </a:xfrm>
          <a:custGeom>
            <a:avLst/>
            <a:gdLst/>
            <a:ahLst/>
            <a:cxnLst/>
            <a:rect l="l" t="t" r="r" b="b"/>
            <a:pathLst>
              <a:path w="24384000" h="6071065" extrusionOk="0">
                <a:moveTo>
                  <a:pt x="0" y="0"/>
                </a:moveTo>
                <a:lnTo>
                  <a:pt x="24384000" y="0"/>
                </a:lnTo>
                <a:lnTo>
                  <a:pt x="24384000" y="6071065"/>
                </a:lnTo>
                <a:lnTo>
                  <a:pt x="0" y="6071065"/>
                </a:lnTo>
                <a:close/>
              </a:path>
            </a:pathLst>
          </a:custGeom>
          <a:gradFill>
            <a:gsLst>
              <a:gs pos="0">
                <a:srgbClr val="008787">
                  <a:alpha val="89803"/>
                </a:srgbClr>
              </a:gs>
              <a:gs pos="7000">
                <a:srgbClr val="008787">
                  <a:alpha val="89803"/>
                </a:srgbClr>
              </a:gs>
              <a:gs pos="50000">
                <a:srgbClr val="5CB7B3"/>
              </a:gs>
              <a:gs pos="92000">
                <a:srgbClr val="008787"/>
              </a:gs>
              <a:gs pos="100000">
                <a:srgbClr val="00878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1710096" y="6612563"/>
            <a:ext cx="5545032" cy="2969336"/>
          </a:xfrm>
          <a:custGeom>
            <a:avLst/>
            <a:gdLst/>
            <a:ahLst/>
            <a:cxnLst/>
            <a:rect l="l" t="t" r="r" b="b"/>
            <a:pathLst>
              <a:path w="3444119" h="1882305" extrusionOk="0">
                <a:moveTo>
                  <a:pt x="0" y="0"/>
                </a:moveTo>
                <a:lnTo>
                  <a:pt x="3444118" y="0"/>
                </a:lnTo>
                <a:lnTo>
                  <a:pt x="3444118" y="1882305"/>
                </a:lnTo>
                <a:lnTo>
                  <a:pt x="0" y="1882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34482" y="7634896"/>
            <a:ext cx="7862400" cy="19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>
                <a:solidFill>
                  <a:srgbClr val="2B2C3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National Congress of American Indians</a:t>
            </a:r>
            <a:endParaRPr sz="2300">
              <a:solidFill>
                <a:srgbClr val="2B2C3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i="0" u="none" strike="noStrike" cap="none">
                <a:solidFill>
                  <a:srgbClr val="2B2C3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www.ncai.org</a:t>
            </a:r>
            <a:endParaRPr sz="1400" i="0" u="none" strike="noStrike" cap="non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i="0" u="none" strike="noStrike" cap="none">
                <a:solidFill>
                  <a:srgbClr val="2B2C3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Embassy of Tribal Nations</a:t>
            </a:r>
            <a:endParaRPr sz="1400" i="0" u="none" strike="noStrike" cap="non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i="0" u="none" strike="noStrike" cap="none">
                <a:solidFill>
                  <a:srgbClr val="2B2C3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1516 P St NW, Washington, DC 20005</a:t>
            </a:r>
            <a:endParaRPr sz="1400" i="0" u="none" strike="noStrike" cap="non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738355" y="2735591"/>
            <a:ext cx="16153982" cy="158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156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/>
          <p:nvPr/>
        </p:nvSpPr>
        <p:spPr>
          <a:xfrm>
            <a:off x="12823439" y="9173687"/>
            <a:ext cx="5172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000" i="1">
                <a:solidFill>
                  <a:srgbClr val="B9644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Defending Sovereignty Since 1944 </a:t>
            </a:r>
            <a:endParaRPr sz="1100" i="1" u="none" strike="noStrike" cap="none">
              <a:solidFill>
                <a:srgbClr val="B96445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Long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"/>
          </p:nvPr>
        </p:nvSpPr>
        <p:spPr>
          <a:xfrm>
            <a:off x="1166813" y="2254548"/>
            <a:ext cx="15954300" cy="7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Font typeface="Open Sans Medium"/>
              <a:buNone/>
              <a:defRPr sz="2500" i="0" u="none" strike="noStrike" cap="non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2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56" name="Google Shape;156;p11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ections">
  <p:cSld name="Multiple Subsectio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812725" y="5353173"/>
            <a:ext cx="138669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2"/>
          </p:nvPr>
        </p:nvSpPr>
        <p:spPr>
          <a:xfrm>
            <a:off x="812725" y="2246325"/>
            <a:ext cx="134817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3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4"/>
          </p:nvPr>
        </p:nvSpPr>
        <p:spPr>
          <a:xfrm>
            <a:off x="1158150" y="3096150"/>
            <a:ext cx="15971700" cy="21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5"/>
          </p:nvPr>
        </p:nvSpPr>
        <p:spPr>
          <a:xfrm>
            <a:off x="1310550" y="6078000"/>
            <a:ext cx="159717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66" name="Google Shape;166;p12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ulleted Text Blocks">
  <p:cSld name="2 Column 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/>
          <p:nvPr/>
        </p:nvSpPr>
        <p:spPr>
          <a:xfrm>
            <a:off x="0" y="0"/>
            <a:ext cx="18288000" cy="1935000"/>
          </a:xfrm>
          <a:prstGeom prst="rect">
            <a:avLst/>
          </a:pr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4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751" y="-12213"/>
            <a:ext cx="1959430" cy="195943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3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body" idx="2"/>
          </p:nvPr>
        </p:nvSpPr>
        <p:spPr>
          <a:xfrm>
            <a:off x="1066275" y="2739024"/>
            <a:ext cx="7889100" cy="7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3"/>
          </p:nvPr>
        </p:nvSpPr>
        <p:spPr>
          <a:xfrm>
            <a:off x="9485025" y="2739024"/>
            <a:ext cx="7889100" cy="73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●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○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Char char="■"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ual Convention Slide">
  <p:cSld name="82nd Annual Conven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4" title="2880x1620 - high logo - 82nd Annual  (2).png"/>
          <p:cNvPicPr preferRelativeResize="0"/>
          <p:nvPr/>
        </p:nvPicPr>
        <p:blipFill rotWithShape="1">
          <a:blip r:embed="rId2">
            <a:alphaModFix/>
          </a:blip>
          <a:srcRect t="18818"/>
          <a:stretch/>
        </p:blipFill>
        <p:spPr>
          <a:xfrm>
            <a:off x="0" y="1935000"/>
            <a:ext cx="18288000" cy="83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/>
          <p:nvPr/>
        </p:nvSpPr>
        <p:spPr>
          <a:xfrm>
            <a:off x="0" y="0"/>
            <a:ext cx="18288000" cy="1935000"/>
          </a:xfrm>
          <a:prstGeom prst="rect">
            <a:avLst/>
          </a:pr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4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4"/>
          <p:cNvGrpSpPr/>
          <p:nvPr/>
        </p:nvGrpSpPr>
        <p:grpSpPr>
          <a:xfrm>
            <a:off x="2067862" y="210500"/>
            <a:ext cx="15642600" cy="1354800"/>
            <a:chOff x="0" y="0"/>
            <a:chExt cx="20856800" cy="1806400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20856800" cy="1806400"/>
            </a:xfrm>
            <a:custGeom>
              <a:avLst/>
              <a:gdLst/>
              <a:ahLst/>
              <a:cxnLst/>
              <a:rect l="l" t="t" r="r" b="b"/>
              <a:pathLst>
                <a:path w="20856800" h="1806400" extrusionOk="0">
                  <a:moveTo>
                    <a:pt x="0" y="0"/>
                  </a:moveTo>
                  <a:lnTo>
                    <a:pt x="20856800" y="0"/>
                  </a:lnTo>
                  <a:lnTo>
                    <a:pt x="20856800" y="1806400"/>
                  </a:lnTo>
                  <a:lnTo>
                    <a:pt x="0" y="180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0" y="0"/>
              <a:ext cx="20856800" cy="18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n-US" sz="5400" b="1" i="0" u="none" strike="noStrike" cap="none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Upcoming Conventions &amp; Events for 2025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14"/>
          <p:cNvGrpSpPr/>
          <p:nvPr/>
        </p:nvGrpSpPr>
        <p:grpSpPr>
          <a:xfrm>
            <a:off x="3801600" y="8273225"/>
            <a:ext cx="10684800" cy="1124288"/>
            <a:chOff x="-2851999" y="1"/>
            <a:chExt cx="14246400" cy="1499050"/>
          </a:xfrm>
        </p:grpSpPr>
        <p:sp>
          <p:nvSpPr>
            <p:cNvPr id="181" name="Google Shape;181;p14"/>
            <p:cNvSpPr/>
            <p:nvPr/>
          </p:nvSpPr>
          <p:spPr>
            <a:xfrm>
              <a:off x="-2851033" y="1"/>
              <a:ext cx="14244454" cy="1354455"/>
            </a:xfrm>
            <a:custGeom>
              <a:avLst/>
              <a:gdLst/>
              <a:ahLst/>
              <a:cxnLst/>
              <a:rect l="l" t="t" r="r" b="b"/>
              <a:pathLst>
                <a:path w="8542401" h="1354455" extrusionOk="0">
                  <a:moveTo>
                    <a:pt x="0" y="0"/>
                  </a:moveTo>
                  <a:lnTo>
                    <a:pt x="8542401" y="0"/>
                  </a:lnTo>
                  <a:lnTo>
                    <a:pt x="8542401" y="1354455"/>
                  </a:lnTo>
                  <a:lnTo>
                    <a:pt x="0" y="1354455"/>
                  </a:lnTo>
                  <a:close/>
                </a:path>
              </a:pathLst>
            </a:custGeom>
            <a:solidFill>
              <a:srgbClr val="0087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-2851999" y="144551"/>
              <a:ext cx="142464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1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Learn More: </a:t>
              </a:r>
              <a:r>
                <a:rPr lang="en-US" sz="4200" b="1" i="0" u="none" strike="noStrike" cap="none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www.ncai.org/events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751" y="-12213"/>
            <a:ext cx="1959430" cy="1959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2025</a:t>
            </a:r>
            <a:endParaRPr sz="15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">
  <p:cSld name="CUSTO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1037449" y="4219952"/>
            <a:ext cx="14576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50">
                <a:solidFill>
                  <a:srgbClr val="00878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Questions?</a:t>
            </a:r>
            <a:endParaRPr sz="1155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1" name="Google Shape;191;p15"/>
          <p:cNvSpPr txBox="1">
            <a:spLocks noGrp="1"/>
          </p:cNvSpPr>
          <p:nvPr>
            <p:ph type="body" idx="2"/>
          </p:nvPr>
        </p:nvSpPr>
        <p:spPr>
          <a:xfrm>
            <a:off x="1037459" y="6546751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0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2025</a:t>
            </a:r>
            <a:endParaRPr sz="15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Slide">
  <p:cSld name="Ending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"/>
          <p:cNvSpPr/>
          <p:nvPr/>
        </p:nvSpPr>
        <p:spPr>
          <a:xfrm>
            <a:off x="0" y="4262080"/>
            <a:ext cx="18288000" cy="2516982"/>
          </a:xfrm>
          <a:custGeom>
            <a:avLst/>
            <a:gdLst/>
            <a:ahLst/>
            <a:cxnLst/>
            <a:rect l="l" t="t" r="r" b="b"/>
            <a:pathLst>
              <a:path w="24384000" h="3355975" extrusionOk="0">
                <a:moveTo>
                  <a:pt x="0" y="0"/>
                </a:moveTo>
                <a:lnTo>
                  <a:pt x="24384000" y="0"/>
                </a:lnTo>
                <a:lnTo>
                  <a:pt x="24384000" y="3355975"/>
                </a:lnTo>
                <a:lnTo>
                  <a:pt x="0" y="3355975"/>
                </a:lnTo>
                <a:close/>
              </a:path>
            </a:pathLst>
          </a:custGeom>
          <a:gradFill>
            <a:gsLst>
              <a:gs pos="0">
                <a:srgbClr val="008787">
                  <a:alpha val="89803"/>
                </a:srgbClr>
              </a:gs>
              <a:gs pos="7000">
                <a:srgbClr val="008787">
                  <a:alpha val="89803"/>
                </a:srgbClr>
              </a:gs>
              <a:gs pos="50000">
                <a:srgbClr val="5CB7B3"/>
              </a:gs>
              <a:gs pos="92000">
                <a:srgbClr val="008787"/>
              </a:gs>
              <a:gs pos="100000">
                <a:srgbClr val="008787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43175" y="4502843"/>
            <a:ext cx="18150850" cy="2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National Congress of American Indians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Thank You For Your Participation!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Defending Sovereignty Since 1944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26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4921090" y="446004"/>
            <a:ext cx="6603873" cy="3531393"/>
          </a:xfrm>
          <a:custGeom>
            <a:avLst/>
            <a:gdLst/>
            <a:ahLst/>
            <a:cxnLst/>
            <a:rect l="l" t="t" r="r" b="b"/>
            <a:pathLst>
              <a:path w="8805164" h="4708525" extrusionOk="0">
                <a:moveTo>
                  <a:pt x="0" y="0"/>
                </a:moveTo>
                <a:lnTo>
                  <a:pt x="8805164" y="0"/>
                </a:lnTo>
                <a:lnTo>
                  <a:pt x="8805164" y="4708525"/>
                </a:lnTo>
                <a:lnTo>
                  <a:pt x="0" y="4708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2025</a:t>
            </a:r>
            <a:endParaRPr sz="15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7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">
  <p:cSld name="Section P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2157726"/>
            <a:ext cx="6470428" cy="955167"/>
          </a:xfrm>
          <a:custGeom>
            <a:avLst/>
            <a:gdLst/>
            <a:ahLst/>
            <a:cxnLst/>
            <a:rect l="l" t="t" r="r" b="b"/>
            <a:pathLst>
              <a:path w="8627237" h="1273556" extrusionOk="0">
                <a:moveTo>
                  <a:pt x="0" y="0"/>
                </a:moveTo>
                <a:lnTo>
                  <a:pt x="8627237" y="0"/>
                </a:lnTo>
                <a:lnTo>
                  <a:pt x="8627237" y="1273556"/>
                </a:lnTo>
                <a:lnTo>
                  <a:pt x="0" y="1273556"/>
                </a:lnTo>
                <a:close/>
              </a:path>
            </a:pathLst>
          </a:custGeom>
          <a:gradFill>
            <a:gsLst>
              <a:gs pos="0">
                <a:srgbClr val="B96445"/>
              </a:gs>
              <a:gs pos="100000">
                <a:srgbClr val="E2A678"/>
              </a:gs>
            </a:gsLst>
            <a:lin ang="21593863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1812384" y="709776"/>
            <a:ext cx="87280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ocation Slide">
  <p:cSld name="Section Page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1037449" y="4219952"/>
            <a:ext cx="14576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50">
                <a:solidFill>
                  <a:srgbClr val="00878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Invocation</a:t>
            </a:r>
            <a:endParaRPr sz="1155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w Introducing Slide">
  <p:cSld name="Section Pag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11817628" y="2157726"/>
            <a:ext cx="6470428" cy="955167"/>
          </a:xfrm>
          <a:custGeom>
            <a:avLst/>
            <a:gdLst/>
            <a:ahLst/>
            <a:cxnLst/>
            <a:rect l="l" t="t" r="r" b="b"/>
            <a:pathLst>
              <a:path w="8627237" h="1273556" extrusionOk="0">
                <a:moveTo>
                  <a:pt x="0" y="0"/>
                </a:moveTo>
                <a:lnTo>
                  <a:pt x="8627237" y="0"/>
                </a:lnTo>
                <a:lnTo>
                  <a:pt x="8627237" y="1273556"/>
                </a:lnTo>
                <a:lnTo>
                  <a:pt x="0" y="1273556"/>
                </a:lnTo>
                <a:close/>
              </a:path>
            </a:pathLst>
          </a:custGeom>
          <a:gradFill>
            <a:gsLst>
              <a:gs pos="0">
                <a:srgbClr val="B96445"/>
              </a:gs>
              <a:gs pos="100000">
                <a:srgbClr val="E2A678"/>
              </a:gs>
            </a:gsLst>
            <a:lin ang="21593863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5812220" y="4797686"/>
            <a:ext cx="9552600" cy="14862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139075" tIns="69525" rIns="139075" bIns="69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3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3962486" y="6218157"/>
            <a:ext cx="11402400" cy="800100"/>
          </a:xfrm>
          <a:prstGeom prst="rect">
            <a:avLst/>
          </a:prstGeom>
          <a:solidFill>
            <a:srgbClr val="008787"/>
          </a:solidFill>
          <a:ln>
            <a:noFill/>
          </a:ln>
        </p:spPr>
        <p:txBody>
          <a:bodyPr spcFirstLastPara="1" wrap="square" lIns="139075" tIns="69525" rIns="139075" bIns="695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3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2701025" y="3857615"/>
            <a:ext cx="4114800" cy="41148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2861075" y="4017665"/>
            <a:ext cx="3794700" cy="37947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5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2025</a:t>
            </a:r>
            <a:endParaRPr sz="1500"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3"/>
          </p:nvPr>
        </p:nvSpPr>
        <p:spPr>
          <a:xfrm>
            <a:off x="6973227" y="5217675"/>
            <a:ext cx="6773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50"/>
              <a:buFont typeface="Open Sans"/>
              <a:buNone/>
              <a:defRPr sz="485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4"/>
          </p:nvPr>
        </p:nvSpPr>
        <p:spPr>
          <a:xfrm>
            <a:off x="11949129" y="2312210"/>
            <a:ext cx="5587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5"/>
          </p:nvPr>
        </p:nvSpPr>
        <p:spPr>
          <a:xfrm>
            <a:off x="6973225" y="6379946"/>
            <a:ext cx="67731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 SemiBold"/>
              <a:buNone/>
              <a:defRPr sz="28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peaker Slide">
  <p:cSld name="Section Page_1_1_1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11314725" y="3694977"/>
            <a:ext cx="3141300" cy="31410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9800" tIns="69800" rIns="69800" bIns="69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9"/>
          </a:p>
        </p:txBody>
      </p:sp>
      <p:sp>
        <p:nvSpPr>
          <p:cNvPr id="50" name="Google Shape;50;p6"/>
          <p:cNvSpPr>
            <a:spLocks noGrp="1"/>
          </p:cNvSpPr>
          <p:nvPr>
            <p:ph type="pic" idx="2"/>
          </p:nvPr>
        </p:nvSpPr>
        <p:spPr>
          <a:xfrm>
            <a:off x="11436901" y="3817153"/>
            <a:ext cx="2896800" cy="28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6"/>
          <p:cNvSpPr/>
          <p:nvPr/>
        </p:nvSpPr>
        <p:spPr>
          <a:xfrm>
            <a:off x="3831875" y="3694977"/>
            <a:ext cx="3141300" cy="31410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9800" tIns="69800" rIns="69800" bIns="69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9"/>
          </a:p>
        </p:txBody>
      </p:sp>
      <p:sp>
        <p:nvSpPr>
          <p:cNvPr id="52" name="Google Shape;52;p6"/>
          <p:cNvSpPr>
            <a:spLocks noGrp="1"/>
          </p:cNvSpPr>
          <p:nvPr>
            <p:ph type="pic" idx="3"/>
          </p:nvPr>
        </p:nvSpPr>
        <p:spPr>
          <a:xfrm>
            <a:off x="3954051" y="3817153"/>
            <a:ext cx="2896800" cy="28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6"/>
          <p:cNvSpPr/>
          <p:nvPr/>
        </p:nvSpPr>
        <p:spPr>
          <a:xfrm>
            <a:off x="7573300" y="3695052"/>
            <a:ext cx="3141300" cy="31410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9800" tIns="69800" rIns="69800" bIns="69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9"/>
          </a:p>
        </p:txBody>
      </p:sp>
      <p:sp>
        <p:nvSpPr>
          <p:cNvPr id="54" name="Google Shape;54;p6"/>
          <p:cNvSpPr>
            <a:spLocks noGrp="1"/>
          </p:cNvSpPr>
          <p:nvPr>
            <p:ph type="pic" idx="4"/>
          </p:nvPr>
        </p:nvSpPr>
        <p:spPr>
          <a:xfrm>
            <a:off x="7695476" y="3817228"/>
            <a:ext cx="2896800" cy="28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6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0" y="2157726"/>
            <a:ext cx="6470428" cy="955167"/>
          </a:xfrm>
          <a:custGeom>
            <a:avLst/>
            <a:gdLst/>
            <a:ahLst/>
            <a:cxnLst/>
            <a:rect l="l" t="t" r="r" b="b"/>
            <a:pathLst>
              <a:path w="8627237" h="1273556" extrusionOk="0">
                <a:moveTo>
                  <a:pt x="0" y="0"/>
                </a:moveTo>
                <a:lnTo>
                  <a:pt x="8627237" y="0"/>
                </a:lnTo>
                <a:lnTo>
                  <a:pt x="8627237" y="1273556"/>
                </a:lnTo>
                <a:lnTo>
                  <a:pt x="0" y="1273556"/>
                </a:lnTo>
                <a:close/>
              </a:path>
            </a:pathLst>
          </a:custGeom>
          <a:gradFill>
            <a:gsLst>
              <a:gs pos="0">
                <a:srgbClr val="B96445"/>
              </a:gs>
              <a:gs pos="100000">
                <a:srgbClr val="E2A678"/>
              </a:gs>
            </a:gsLst>
            <a:lin ang="21593863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5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6"/>
          </p:nvPr>
        </p:nvSpPr>
        <p:spPr>
          <a:xfrm>
            <a:off x="3831900" y="691425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Open Sans"/>
              <a:buNone/>
              <a:defRPr sz="2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7"/>
          </p:nvPr>
        </p:nvSpPr>
        <p:spPr>
          <a:xfrm>
            <a:off x="3831800" y="753222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8"/>
          </p:nvPr>
        </p:nvSpPr>
        <p:spPr>
          <a:xfrm>
            <a:off x="3831800" y="800595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9"/>
          </p:nvPr>
        </p:nvSpPr>
        <p:spPr>
          <a:xfrm>
            <a:off x="7573350" y="698637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Open Sans"/>
              <a:buNone/>
              <a:defRPr sz="2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3"/>
          </p:nvPr>
        </p:nvSpPr>
        <p:spPr>
          <a:xfrm>
            <a:off x="7573250" y="760435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4"/>
          </p:nvPr>
        </p:nvSpPr>
        <p:spPr>
          <a:xfrm>
            <a:off x="7573250" y="807807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5"/>
          </p:nvPr>
        </p:nvSpPr>
        <p:spPr>
          <a:xfrm>
            <a:off x="11314900" y="705850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Open Sans"/>
              <a:buNone/>
              <a:defRPr sz="2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6"/>
          </p:nvPr>
        </p:nvSpPr>
        <p:spPr>
          <a:xfrm>
            <a:off x="11314800" y="767647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7"/>
          </p:nvPr>
        </p:nvSpPr>
        <p:spPr>
          <a:xfrm>
            <a:off x="11314800" y="815020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2025</a:t>
            </a:r>
            <a:endParaRPr sz="15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Speaker Slide">
  <p:cSld name="Section Page_1_1_1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/>
          <p:nvPr/>
        </p:nvSpPr>
        <p:spPr>
          <a:xfrm>
            <a:off x="9443900" y="3694977"/>
            <a:ext cx="3141300" cy="31410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9800" tIns="69800" rIns="69800" bIns="69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9"/>
          </a:p>
        </p:txBody>
      </p:sp>
      <p:sp>
        <p:nvSpPr>
          <p:cNvPr id="73" name="Google Shape;73;p7"/>
          <p:cNvSpPr>
            <a:spLocks noGrp="1"/>
          </p:cNvSpPr>
          <p:nvPr>
            <p:ph type="pic" idx="2"/>
          </p:nvPr>
        </p:nvSpPr>
        <p:spPr>
          <a:xfrm>
            <a:off x="9566076" y="3817153"/>
            <a:ext cx="2896800" cy="2896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7"/>
          <p:cNvSpPr/>
          <p:nvPr/>
        </p:nvSpPr>
        <p:spPr>
          <a:xfrm>
            <a:off x="1961050" y="3694977"/>
            <a:ext cx="3141300" cy="31410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9800" tIns="69800" rIns="69800" bIns="69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9"/>
          </a:p>
        </p:txBody>
      </p:sp>
      <p:sp>
        <p:nvSpPr>
          <p:cNvPr id="75" name="Google Shape;75;p7"/>
          <p:cNvSpPr>
            <a:spLocks noGrp="1"/>
          </p:cNvSpPr>
          <p:nvPr>
            <p:ph type="pic" idx="3"/>
          </p:nvPr>
        </p:nvSpPr>
        <p:spPr>
          <a:xfrm>
            <a:off x="2083226" y="3817153"/>
            <a:ext cx="2896800" cy="2896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7"/>
          <p:cNvSpPr/>
          <p:nvPr/>
        </p:nvSpPr>
        <p:spPr>
          <a:xfrm>
            <a:off x="5702475" y="3695052"/>
            <a:ext cx="3141300" cy="31410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9800" tIns="69800" rIns="69800" bIns="69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9"/>
          </a:p>
        </p:txBody>
      </p:sp>
      <p:sp>
        <p:nvSpPr>
          <p:cNvPr id="77" name="Google Shape;77;p7"/>
          <p:cNvSpPr>
            <a:spLocks noGrp="1"/>
          </p:cNvSpPr>
          <p:nvPr>
            <p:ph type="pic" idx="4"/>
          </p:nvPr>
        </p:nvSpPr>
        <p:spPr>
          <a:xfrm>
            <a:off x="5824651" y="3817228"/>
            <a:ext cx="2896800" cy="28968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7"/>
          <p:cNvSpPr/>
          <p:nvPr/>
        </p:nvSpPr>
        <p:spPr>
          <a:xfrm>
            <a:off x="13185325" y="3694977"/>
            <a:ext cx="3141300" cy="31410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9800" tIns="69800" rIns="69800" bIns="69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69"/>
          </a:p>
        </p:txBody>
      </p:sp>
      <p:sp>
        <p:nvSpPr>
          <p:cNvPr id="79" name="Google Shape;79;p7"/>
          <p:cNvSpPr>
            <a:spLocks noGrp="1"/>
          </p:cNvSpPr>
          <p:nvPr>
            <p:ph type="pic" idx="5"/>
          </p:nvPr>
        </p:nvSpPr>
        <p:spPr>
          <a:xfrm>
            <a:off x="13307501" y="3817153"/>
            <a:ext cx="2896800" cy="2896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7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0" y="2157726"/>
            <a:ext cx="6470428" cy="955167"/>
          </a:xfrm>
          <a:custGeom>
            <a:avLst/>
            <a:gdLst/>
            <a:ahLst/>
            <a:cxnLst/>
            <a:rect l="l" t="t" r="r" b="b"/>
            <a:pathLst>
              <a:path w="8627237" h="1273556" extrusionOk="0">
                <a:moveTo>
                  <a:pt x="0" y="0"/>
                </a:moveTo>
                <a:lnTo>
                  <a:pt x="8627237" y="0"/>
                </a:lnTo>
                <a:lnTo>
                  <a:pt x="8627237" y="1273556"/>
                </a:lnTo>
                <a:lnTo>
                  <a:pt x="0" y="1273556"/>
                </a:lnTo>
                <a:close/>
              </a:path>
            </a:pathLst>
          </a:custGeom>
          <a:gradFill>
            <a:gsLst>
              <a:gs pos="0">
                <a:srgbClr val="B96445"/>
              </a:gs>
              <a:gs pos="100000">
                <a:srgbClr val="E2A678"/>
              </a:gs>
            </a:gsLst>
            <a:lin ang="21593863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6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7"/>
          </p:nvPr>
        </p:nvSpPr>
        <p:spPr>
          <a:xfrm>
            <a:off x="1961075" y="691425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Open Sans"/>
              <a:buNone/>
              <a:defRPr sz="2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8"/>
          </p:nvPr>
        </p:nvSpPr>
        <p:spPr>
          <a:xfrm>
            <a:off x="1960975" y="753222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9"/>
          </p:nvPr>
        </p:nvSpPr>
        <p:spPr>
          <a:xfrm>
            <a:off x="1960975" y="800595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body" idx="13"/>
          </p:nvPr>
        </p:nvSpPr>
        <p:spPr>
          <a:xfrm>
            <a:off x="5702525" y="698637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Open Sans"/>
              <a:buNone/>
              <a:defRPr sz="2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14"/>
          </p:nvPr>
        </p:nvSpPr>
        <p:spPr>
          <a:xfrm>
            <a:off x="5702425" y="760435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15"/>
          </p:nvPr>
        </p:nvSpPr>
        <p:spPr>
          <a:xfrm>
            <a:off x="5702425" y="807807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6"/>
          </p:nvPr>
        </p:nvSpPr>
        <p:spPr>
          <a:xfrm>
            <a:off x="9444075" y="705850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Open Sans"/>
              <a:buNone/>
              <a:defRPr sz="2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body" idx="17"/>
          </p:nvPr>
        </p:nvSpPr>
        <p:spPr>
          <a:xfrm>
            <a:off x="9443975" y="767647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18"/>
          </p:nvPr>
        </p:nvSpPr>
        <p:spPr>
          <a:xfrm>
            <a:off x="9443975" y="815020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19"/>
          </p:nvPr>
        </p:nvSpPr>
        <p:spPr>
          <a:xfrm>
            <a:off x="13185725" y="713062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Open Sans"/>
              <a:buNone/>
              <a:defRPr sz="25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20"/>
          </p:nvPr>
        </p:nvSpPr>
        <p:spPr>
          <a:xfrm>
            <a:off x="13185625" y="7748600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21"/>
          </p:nvPr>
        </p:nvSpPr>
        <p:spPr>
          <a:xfrm>
            <a:off x="13185625" y="8222325"/>
            <a:ext cx="31413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Open Sans SemiBold"/>
              <a:buNone/>
              <a:defRPr sz="220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Open Sans ExtraBold"/>
              <a:buNone/>
              <a:defRPr sz="11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8" name="Google Shape;98;p7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2025</a:t>
            </a:r>
            <a:endParaRPr sz="15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-Speaker Slide">
  <p:cSld name="Section Page_1_1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/>
          <p:nvPr/>
        </p:nvSpPr>
        <p:spPr>
          <a:xfrm>
            <a:off x="7674006" y="4021150"/>
            <a:ext cx="2939100" cy="29388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5300" tIns="65300" rIns="65300" bIns="65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1" name="Google Shape;101;p8"/>
          <p:cNvSpPr>
            <a:spLocks noGrp="1"/>
          </p:cNvSpPr>
          <p:nvPr>
            <p:ph type="pic" idx="2"/>
          </p:nvPr>
        </p:nvSpPr>
        <p:spPr>
          <a:xfrm>
            <a:off x="7788317" y="4135461"/>
            <a:ext cx="2710200" cy="271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8"/>
          <p:cNvSpPr/>
          <p:nvPr/>
        </p:nvSpPr>
        <p:spPr>
          <a:xfrm>
            <a:off x="672840" y="4021150"/>
            <a:ext cx="2939100" cy="29388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5300" tIns="65300" rIns="65300" bIns="65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3" name="Google Shape;103;p8"/>
          <p:cNvSpPr>
            <a:spLocks noGrp="1"/>
          </p:cNvSpPr>
          <p:nvPr>
            <p:ph type="pic" idx="3"/>
          </p:nvPr>
        </p:nvSpPr>
        <p:spPr>
          <a:xfrm>
            <a:off x="787151" y="4135461"/>
            <a:ext cx="2710200" cy="271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8"/>
          <p:cNvSpPr/>
          <p:nvPr/>
        </p:nvSpPr>
        <p:spPr>
          <a:xfrm>
            <a:off x="4173423" y="4021220"/>
            <a:ext cx="2939100" cy="29388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5300" tIns="65300" rIns="65300" bIns="65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5" name="Google Shape;105;p8"/>
          <p:cNvSpPr>
            <a:spLocks noGrp="1"/>
          </p:cNvSpPr>
          <p:nvPr>
            <p:ph type="pic" idx="4"/>
          </p:nvPr>
        </p:nvSpPr>
        <p:spPr>
          <a:xfrm>
            <a:off x="4287734" y="4135531"/>
            <a:ext cx="2710200" cy="271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8"/>
          <p:cNvSpPr/>
          <p:nvPr/>
        </p:nvSpPr>
        <p:spPr>
          <a:xfrm>
            <a:off x="11174588" y="4021150"/>
            <a:ext cx="2939100" cy="29388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5300" tIns="65300" rIns="65300" bIns="65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07" name="Google Shape;107;p8"/>
          <p:cNvSpPr>
            <a:spLocks noGrp="1"/>
          </p:cNvSpPr>
          <p:nvPr>
            <p:ph type="pic" idx="5"/>
          </p:nvPr>
        </p:nvSpPr>
        <p:spPr>
          <a:xfrm>
            <a:off x="11288900" y="4135461"/>
            <a:ext cx="2710200" cy="2710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8"/>
          <p:cNvSpPr/>
          <p:nvPr/>
        </p:nvSpPr>
        <p:spPr>
          <a:xfrm>
            <a:off x="0" y="0"/>
            <a:ext cx="18288000" cy="1935004"/>
          </a:xfrm>
          <a:custGeom>
            <a:avLst/>
            <a:gdLst/>
            <a:ahLst/>
            <a:cxnLst/>
            <a:rect l="l" t="t" r="r" b="b"/>
            <a:pathLst>
              <a:path w="24384000" h="2580005" extrusionOk="0">
                <a:moveTo>
                  <a:pt x="0" y="0"/>
                </a:moveTo>
                <a:lnTo>
                  <a:pt x="24384000" y="0"/>
                </a:lnTo>
                <a:lnTo>
                  <a:pt x="24384000" y="2580005"/>
                </a:lnTo>
                <a:lnTo>
                  <a:pt x="0" y="2580005"/>
                </a:lnTo>
                <a:close/>
              </a:path>
            </a:pathLst>
          </a:cu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1908678" y="220844"/>
            <a:ext cx="10520400" cy="1354800"/>
          </a:xfrm>
          <a:custGeom>
            <a:avLst/>
            <a:gdLst/>
            <a:ahLst/>
            <a:cxnLst/>
            <a:rect l="l" t="t" r="r" b="b"/>
            <a:pathLst>
              <a:path w="14027200" h="1806400" extrusionOk="0">
                <a:moveTo>
                  <a:pt x="0" y="0"/>
                </a:moveTo>
                <a:lnTo>
                  <a:pt x="14027200" y="0"/>
                </a:lnTo>
                <a:lnTo>
                  <a:pt x="14027200" y="1806400"/>
                </a:lnTo>
                <a:lnTo>
                  <a:pt x="0" y="1806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-50752" y="-12212"/>
            <a:ext cx="1959388" cy="1959388"/>
          </a:xfrm>
          <a:custGeom>
            <a:avLst/>
            <a:gdLst/>
            <a:ahLst/>
            <a:cxnLst/>
            <a:rect l="l" t="t" r="r" b="b"/>
            <a:pathLst>
              <a:path w="2612517" h="2612517" extrusionOk="0">
                <a:moveTo>
                  <a:pt x="0" y="0"/>
                </a:moveTo>
                <a:lnTo>
                  <a:pt x="2612517" y="0"/>
                </a:lnTo>
                <a:lnTo>
                  <a:pt x="2612517" y="2612517"/>
                </a:lnTo>
                <a:lnTo>
                  <a:pt x="0" y="2612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/>
          <p:nvPr/>
        </p:nvSpPr>
        <p:spPr>
          <a:xfrm>
            <a:off x="0" y="2157726"/>
            <a:ext cx="6470428" cy="955167"/>
          </a:xfrm>
          <a:custGeom>
            <a:avLst/>
            <a:gdLst/>
            <a:ahLst/>
            <a:cxnLst/>
            <a:rect l="l" t="t" r="r" b="b"/>
            <a:pathLst>
              <a:path w="8627237" h="1273556" extrusionOk="0">
                <a:moveTo>
                  <a:pt x="0" y="0"/>
                </a:moveTo>
                <a:lnTo>
                  <a:pt x="8627237" y="0"/>
                </a:lnTo>
                <a:lnTo>
                  <a:pt x="8627237" y="1273556"/>
                </a:lnTo>
                <a:lnTo>
                  <a:pt x="0" y="1273556"/>
                </a:lnTo>
                <a:close/>
              </a:path>
            </a:pathLst>
          </a:custGeom>
          <a:gradFill>
            <a:gsLst>
              <a:gs pos="0">
                <a:srgbClr val="B96445"/>
              </a:gs>
              <a:gs pos="100000">
                <a:srgbClr val="E2A678"/>
              </a:gs>
            </a:gsLst>
            <a:lin ang="21593863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 txBox="1">
            <a:spLocks noGrp="1"/>
          </p:cNvSpPr>
          <p:nvPr>
            <p:ph type="body" idx="6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 SemiBold"/>
              <a:buNone/>
              <a:defRPr sz="420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7"/>
          </p:nvPr>
        </p:nvSpPr>
        <p:spPr>
          <a:xfrm>
            <a:off x="672863" y="7033194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None/>
              <a:defRPr sz="2339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body" idx="8"/>
          </p:nvPr>
        </p:nvSpPr>
        <p:spPr>
          <a:xfrm>
            <a:off x="672770" y="7611389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9"/>
          </p:nvPr>
        </p:nvSpPr>
        <p:spPr>
          <a:xfrm>
            <a:off x="672770" y="8054620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3"/>
          </p:nvPr>
        </p:nvSpPr>
        <p:spPr>
          <a:xfrm>
            <a:off x="4173470" y="7100676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None/>
              <a:defRPr sz="2339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4"/>
          </p:nvPr>
        </p:nvSpPr>
        <p:spPr>
          <a:xfrm>
            <a:off x="4173376" y="7678871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15"/>
          </p:nvPr>
        </p:nvSpPr>
        <p:spPr>
          <a:xfrm>
            <a:off x="4173376" y="8122102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16"/>
          </p:nvPr>
        </p:nvSpPr>
        <p:spPr>
          <a:xfrm>
            <a:off x="7674169" y="7168158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None/>
              <a:defRPr sz="2339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7"/>
          </p:nvPr>
        </p:nvSpPr>
        <p:spPr>
          <a:xfrm>
            <a:off x="7674076" y="7746353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8"/>
          </p:nvPr>
        </p:nvSpPr>
        <p:spPr>
          <a:xfrm>
            <a:off x="7674076" y="8189584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19"/>
          </p:nvPr>
        </p:nvSpPr>
        <p:spPr>
          <a:xfrm>
            <a:off x="11174963" y="7235641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None/>
              <a:defRPr sz="2339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20"/>
          </p:nvPr>
        </p:nvSpPr>
        <p:spPr>
          <a:xfrm>
            <a:off x="11174869" y="7813836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body" idx="21"/>
          </p:nvPr>
        </p:nvSpPr>
        <p:spPr>
          <a:xfrm>
            <a:off x="11174869" y="8257066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14675756" y="4021150"/>
            <a:ext cx="2939100" cy="2938800"/>
          </a:xfrm>
          <a:prstGeom prst="rect">
            <a:avLst/>
          </a:prstGeom>
          <a:solidFill>
            <a:srgbClr val="5CB7B3"/>
          </a:solidFill>
          <a:ln>
            <a:noFill/>
          </a:ln>
        </p:spPr>
        <p:txBody>
          <a:bodyPr spcFirstLastPara="1" wrap="square" lIns="65300" tIns="65300" rIns="65300" bIns="653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27" name="Google Shape;127;p8"/>
          <p:cNvSpPr>
            <a:spLocks noGrp="1"/>
          </p:cNvSpPr>
          <p:nvPr>
            <p:ph type="pic" idx="22"/>
          </p:nvPr>
        </p:nvSpPr>
        <p:spPr>
          <a:xfrm>
            <a:off x="14790067" y="4135461"/>
            <a:ext cx="2710200" cy="27102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8"/>
          <p:cNvSpPr txBox="1">
            <a:spLocks noGrp="1"/>
          </p:cNvSpPr>
          <p:nvPr>
            <p:ph type="body" idx="23"/>
          </p:nvPr>
        </p:nvSpPr>
        <p:spPr>
          <a:xfrm>
            <a:off x="14676130" y="7235641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Open Sans"/>
              <a:buNone/>
              <a:defRPr sz="2339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body" idx="24"/>
          </p:nvPr>
        </p:nvSpPr>
        <p:spPr>
          <a:xfrm>
            <a:off x="14676037" y="7813836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25"/>
          </p:nvPr>
        </p:nvSpPr>
        <p:spPr>
          <a:xfrm>
            <a:off x="14676037" y="8257066"/>
            <a:ext cx="2939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550" tIns="42750" rIns="85550" bIns="42750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 SemiBold"/>
              <a:buNone/>
              <a:defRPr sz="2058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29"/>
              <a:buFont typeface="Open Sans ExtraBold"/>
              <a:buNone/>
              <a:defRPr sz="1029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31" name="Google Shape;131;p8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2025</a:t>
            </a:r>
            <a:endParaRPr sz="15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section">
  <p:cSld name="Subsec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/>
        </p:nvSpPr>
        <p:spPr>
          <a:xfrm>
            <a:off x="17302921" y="25775"/>
            <a:ext cx="91645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9"/>
          <p:cNvGrpSpPr/>
          <p:nvPr/>
        </p:nvGrpSpPr>
        <p:grpSpPr>
          <a:xfrm>
            <a:off x="-50752" y="-12212"/>
            <a:ext cx="18338752" cy="1959388"/>
            <a:chOff x="0" y="0"/>
            <a:chExt cx="24451669" cy="2612517"/>
          </a:xfrm>
        </p:grpSpPr>
        <p:sp>
          <p:nvSpPr>
            <p:cNvPr id="135" name="Google Shape;135;p9"/>
            <p:cNvSpPr/>
            <p:nvPr/>
          </p:nvSpPr>
          <p:spPr>
            <a:xfrm>
              <a:off x="67669" y="16283"/>
              <a:ext cx="24384000" cy="2580005"/>
            </a:xfrm>
            <a:custGeom>
              <a:avLst/>
              <a:gdLst/>
              <a:ahLst/>
              <a:cxnLst/>
              <a:rect l="l" t="t" r="r" b="b"/>
              <a:pathLst>
                <a:path w="24384000" h="2580005" extrusionOk="0">
                  <a:moveTo>
                    <a:pt x="0" y="0"/>
                  </a:moveTo>
                  <a:lnTo>
                    <a:pt x="24384000" y="0"/>
                  </a:lnTo>
                  <a:lnTo>
                    <a:pt x="24384000" y="2580005"/>
                  </a:lnTo>
                  <a:lnTo>
                    <a:pt x="0" y="2580005"/>
                  </a:lnTo>
                  <a:close/>
                </a:path>
              </a:pathLst>
            </a:custGeom>
            <a:gradFill>
              <a:gsLst>
                <a:gs pos="0">
                  <a:srgbClr val="008787"/>
                </a:gs>
                <a:gs pos="50000">
                  <a:srgbClr val="5CB7B3"/>
                </a:gs>
                <a:gs pos="100000">
                  <a:srgbClr val="008787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0" y="0"/>
              <a:ext cx="2612517" cy="2612517"/>
            </a:xfrm>
            <a:custGeom>
              <a:avLst/>
              <a:gdLst/>
              <a:ahLst/>
              <a:cxnLst/>
              <a:rect l="l" t="t" r="r" b="b"/>
              <a:pathLst>
                <a:path w="2612517" h="2612517" extrusionOk="0">
                  <a:moveTo>
                    <a:pt x="0" y="0"/>
                  </a:moveTo>
                  <a:lnTo>
                    <a:pt x="2612517" y="0"/>
                  </a:lnTo>
                  <a:lnTo>
                    <a:pt x="2612517" y="2612517"/>
                  </a:lnTo>
                  <a:lnTo>
                    <a:pt x="0" y="2612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612605" y="310749"/>
              <a:ext cx="15052801" cy="1806400"/>
            </a:xfrm>
            <a:custGeom>
              <a:avLst/>
              <a:gdLst/>
              <a:ahLst/>
              <a:cxnLst/>
              <a:rect l="l" t="t" r="r" b="b"/>
              <a:pathLst>
                <a:path w="15052801" h="1806400" extrusionOk="0">
                  <a:moveTo>
                    <a:pt x="0" y="0"/>
                  </a:moveTo>
                  <a:lnTo>
                    <a:pt x="15052801" y="0"/>
                  </a:lnTo>
                  <a:lnTo>
                    <a:pt x="15052801" y="1806400"/>
                  </a:lnTo>
                  <a:lnTo>
                    <a:pt x="0" y="18064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1812384" y="709776"/>
            <a:ext cx="8728075" cy="53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2"/>
          </p:nvPr>
        </p:nvSpPr>
        <p:spPr>
          <a:xfrm>
            <a:off x="1158150" y="3096150"/>
            <a:ext cx="15971700" cy="6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3"/>
          </p:nvPr>
        </p:nvSpPr>
        <p:spPr>
          <a:xfrm>
            <a:off x="812722" y="2246313"/>
            <a:ext cx="138669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42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ExtraBold"/>
              <a:buNone/>
              <a:defRPr sz="14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41" name="Google Shape;141;p9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Blocks">
  <p:cSld name="Text and Imag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/>
          <p:nvPr/>
        </p:nvSpPr>
        <p:spPr>
          <a:xfrm>
            <a:off x="0" y="0"/>
            <a:ext cx="18288000" cy="1935000"/>
          </a:xfrm>
          <a:prstGeom prst="rect">
            <a:avLst/>
          </a:prstGeom>
          <a:gradFill>
            <a:gsLst>
              <a:gs pos="0">
                <a:srgbClr val="008787"/>
              </a:gs>
              <a:gs pos="50000">
                <a:srgbClr val="5CB7B3"/>
              </a:gs>
              <a:gs pos="100000">
                <a:srgbClr val="008787"/>
              </a:gs>
            </a:gsLst>
            <a:lin ang="10800025" scaled="0"/>
          </a:gradFill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4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751" y="-12213"/>
            <a:ext cx="1959430" cy="195943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>
            <a:spLocks noGrp="1"/>
          </p:cNvSpPr>
          <p:nvPr>
            <p:ph type="body" idx="1"/>
          </p:nvPr>
        </p:nvSpPr>
        <p:spPr>
          <a:xfrm>
            <a:off x="812722" y="2246313"/>
            <a:ext cx="138669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Font typeface="Open Sans ExtraBold"/>
              <a:buNone/>
              <a:defRPr sz="420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46" name="Google Shape;146;p10"/>
          <p:cNvSpPr txBox="1">
            <a:spLocks noGrp="1"/>
          </p:cNvSpPr>
          <p:nvPr>
            <p:ph type="body" idx="2"/>
          </p:nvPr>
        </p:nvSpPr>
        <p:spPr>
          <a:xfrm>
            <a:off x="1066272" y="3379534"/>
            <a:ext cx="7889100" cy="6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body" idx="3"/>
          </p:nvPr>
        </p:nvSpPr>
        <p:spPr>
          <a:xfrm>
            <a:off x="9332622" y="3379534"/>
            <a:ext cx="7889100" cy="6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pen Sans Medium"/>
              <a:buNone/>
              <a:defRPr sz="250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4"/>
          </p:nvPr>
        </p:nvSpPr>
        <p:spPr>
          <a:xfrm>
            <a:off x="1812384" y="709776"/>
            <a:ext cx="87282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 ExtraBold"/>
              <a:buNone/>
              <a:defRPr sz="300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17109176" y="90700"/>
            <a:ext cx="11037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©NCAI 2026</a:t>
            </a:r>
            <a:endParaRPr sz="15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908464" y="4829126"/>
            <a:ext cx="158766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New Decision-Framing Toolkit for Tribal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 and Workforce Developers (Version 2.0)</a:t>
            </a:r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body" idx="2"/>
          </p:nvPr>
        </p:nvSpPr>
        <p:spPr>
          <a:xfrm>
            <a:off x="769730" y="879166"/>
            <a:ext cx="16154100" cy="15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860"/>
              <a:t>Tribal Workforce Development:</a:t>
            </a:r>
            <a:endParaRPr sz="1086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What’s inside the Toolkit?</a:t>
            </a:r>
            <a:endParaRPr sz="3400"/>
          </a:p>
        </p:txBody>
      </p:sp>
      <p:sp>
        <p:nvSpPr>
          <p:cNvPr id="283" name="Google Shape;283;p27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7"/>
          <p:cNvSpPr/>
          <p:nvPr/>
        </p:nvSpPr>
        <p:spPr>
          <a:xfrm flipH="1">
            <a:off x="1407675" y="3555325"/>
            <a:ext cx="1552200" cy="1570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 w="38100" cap="flat" cmpd="sng">
            <a:solidFill>
              <a:srgbClr val="B9644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Open Sans"/>
                <a:ea typeface="Open Sans"/>
                <a:cs typeface="Open Sans"/>
                <a:sym typeface="Open Sans"/>
              </a:rPr>
              <a:t>15</a:t>
            </a:r>
            <a:endParaRPr sz="5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2959875" y="5125525"/>
            <a:ext cx="6181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Strategic Considerations</a:t>
            </a:r>
            <a:endParaRPr/>
          </a:p>
        </p:txBody>
      </p:sp>
      <p:sp>
        <p:nvSpPr>
          <p:cNvPr id="286" name="Google Shape;286;p27"/>
          <p:cNvSpPr txBox="1"/>
          <p:nvPr/>
        </p:nvSpPr>
        <p:spPr>
          <a:xfrm>
            <a:off x="2959875" y="7660175"/>
            <a:ext cx="6181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Tribal “snapshot” case studies</a:t>
            </a:r>
            <a:endParaRPr/>
          </a:p>
        </p:txBody>
      </p:sp>
      <p:sp>
        <p:nvSpPr>
          <p:cNvPr id="287" name="Google Shape;287;p27"/>
          <p:cNvSpPr txBox="1"/>
          <p:nvPr/>
        </p:nvSpPr>
        <p:spPr>
          <a:xfrm>
            <a:off x="11689950" y="5125525"/>
            <a:ext cx="6181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Self-assessment questions</a:t>
            </a:r>
            <a:endParaRPr/>
          </a:p>
        </p:txBody>
      </p:sp>
      <p:sp>
        <p:nvSpPr>
          <p:cNvPr id="288" name="Google Shape;288;p27"/>
          <p:cNvSpPr txBox="1"/>
          <p:nvPr/>
        </p:nvSpPr>
        <p:spPr>
          <a:xfrm>
            <a:off x="11689950" y="7660175"/>
            <a:ext cx="6181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Policy tips</a:t>
            </a:r>
            <a:endParaRPr/>
          </a:p>
        </p:txBody>
      </p:sp>
      <p:sp>
        <p:nvSpPr>
          <p:cNvPr id="289" name="Google Shape;289;p27"/>
          <p:cNvSpPr/>
          <p:nvPr/>
        </p:nvSpPr>
        <p:spPr>
          <a:xfrm flipH="1">
            <a:off x="1407675" y="6089975"/>
            <a:ext cx="1552200" cy="1570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 w="38100" cap="flat" cmpd="sng">
            <a:solidFill>
              <a:srgbClr val="B9644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latin typeface="Open Sans"/>
                <a:ea typeface="Open Sans"/>
                <a:cs typeface="Open Sans"/>
                <a:sym typeface="Open Sans"/>
              </a:rPr>
              <a:t>30</a:t>
            </a:r>
            <a:endParaRPr sz="5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27"/>
          <p:cNvSpPr/>
          <p:nvPr/>
        </p:nvSpPr>
        <p:spPr>
          <a:xfrm flipH="1">
            <a:off x="10137750" y="3555325"/>
            <a:ext cx="1552200" cy="1570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 w="38100" cap="flat" cmpd="sng">
            <a:solidFill>
              <a:srgbClr val="B9644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latin typeface="Open Sans"/>
                <a:ea typeface="Open Sans"/>
                <a:cs typeface="Open Sans"/>
                <a:sym typeface="Open Sans"/>
              </a:rPr>
              <a:t>100+</a:t>
            </a:r>
            <a:endParaRPr sz="37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27"/>
          <p:cNvSpPr/>
          <p:nvPr/>
        </p:nvSpPr>
        <p:spPr>
          <a:xfrm flipH="1">
            <a:off x="10137750" y="6089975"/>
            <a:ext cx="1552200" cy="1570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3"/>
          </a:solidFill>
          <a:ln w="38100" cap="flat" cmpd="sng">
            <a:solidFill>
              <a:srgbClr val="B96445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Open Sans"/>
                <a:ea typeface="Open Sans"/>
                <a:cs typeface="Open Sans"/>
                <a:sym typeface="Open Sans"/>
              </a:rPr>
              <a:t>80+</a:t>
            </a:r>
            <a:endParaRPr sz="45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>
            <a:spLocks noGrp="1"/>
          </p:cNvSpPr>
          <p:nvPr>
            <p:ph type="body" idx="1"/>
          </p:nvPr>
        </p:nvSpPr>
        <p:spPr>
          <a:xfrm>
            <a:off x="1158875" y="3477681"/>
            <a:ext cx="15970200" cy="274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15 mission-critical considerations that Tribal Nations must strategically address to design, implement, and grow self-determined, innovative approaches to building Native workforces in accordance with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pen Sans"/>
                <a:ea typeface="Open Sans"/>
                <a:cs typeface="Open Sans"/>
                <a:sym typeface="Open Sans"/>
              </a:rPr>
              <a:t>their cultural values and economy-building priorities:</a:t>
            </a:r>
            <a:endParaRPr sz="35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9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298" name="Google Shape;298;p28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Strategic Considerations</a:t>
            </a:r>
            <a:endParaRPr sz="3600"/>
          </a:p>
        </p:txBody>
      </p:sp>
      <p:sp>
        <p:nvSpPr>
          <p:cNvPr id="299" name="Google Shape;299;p28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8"/>
          <p:cNvSpPr txBox="1"/>
          <p:nvPr/>
        </p:nvSpPr>
        <p:spPr>
          <a:xfrm>
            <a:off x="2656810" y="6099920"/>
            <a:ext cx="5463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2362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elf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-G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overnance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362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ulture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362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itizen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ngagement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362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trategic Vision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362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ntegration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362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nstitutions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362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eadership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marL="571500" marR="0" lvl="0" indent="-23622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unding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9595035" y="6099920"/>
            <a:ext cx="54636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Removing Obstacles 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Targeted Solutions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Closing the Loop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Advancement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Partnerships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Sustainability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body" idx="1"/>
          </p:nvPr>
        </p:nvSpPr>
        <p:spPr>
          <a:xfrm>
            <a:off x="1158875" y="3477675"/>
            <a:ext cx="93741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Provides a deep-dive approach to each of the 15 Strategic Considerations, including: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Key framing questions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Practical strategies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Real world examples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Action-oriented insights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Users can look at sections to focus on individual Tribal priority areas.</a:t>
            </a:r>
            <a:endParaRPr sz="3500"/>
          </a:p>
        </p:txBody>
      </p:sp>
      <p:sp>
        <p:nvSpPr>
          <p:cNvPr id="308" name="Google Shape;308;p29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Strategic Considerations</a:t>
            </a:r>
            <a:endParaRPr sz="3600"/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29" descr="A diagram of a discussion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2974" y="2478598"/>
            <a:ext cx="7506169" cy="67832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Font typeface="Open Sans"/>
              <a:buChar char="●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Two examples of innovative Native-led solutions to workforce development that exemplify each strategic consideration.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Font typeface="Open Sans"/>
              <a:buChar char="●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snapshots show: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450850" algn="l" rtl="0">
              <a:spcBef>
                <a:spcPts val="1000"/>
              </a:spcBef>
              <a:spcAft>
                <a:spcPts val="0"/>
              </a:spcAft>
              <a:buSzPts val="3500"/>
              <a:buFont typeface="Open Sans"/>
              <a:buChar char="○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What works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450850" algn="l" rtl="0">
              <a:spcBef>
                <a:spcPts val="1000"/>
              </a:spcBef>
              <a:spcAft>
                <a:spcPts val="0"/>
              </a:spcAft>
              <a:buSzPts val="3500"/>
              <a:buFont typeface="Open Sans"/>
              <a:buChar char="○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Why it works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450850" algn="l" rtl="0">
              <a:spcBef>
                <a:spcPts val="1000"/>
              </a:spcBef>
              <a:spcAft>
                <a:spcPts val="0"/>
              </a:spcAft>
              <a:buSzPts val="3500"/>
              <a:buFont typeface="Open Sans"/>
              <a:buChar char="○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How it can be replicated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5300"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317" name="Google Shape;317;p30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“Snapshots”</a:t>
            </a:r>
            <a:endParaRPr/>
          </a:p>
        </p:txBody>
      </p:sp>
      <p:sp>
        <p:nvSpPr>
          <p:cNvPr id="318" name="Google Shape;318;p30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The Toolkit can be used in three ways: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450850" algn="l" rtl="0">
              <a:spcBef>
                <a:spcPts val="0"/>
              </a:spcBef>
              <a:spcAft>
                <a:spcPts val="0"/>
              </a:spcAft>
              <a:buSzPts val="3500"/>
              <a:buFont typeface="Open Sans"/>
              <a:buChar char="●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Full strategic planning guide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450850" algn="l" rtl="0">
              <a:spcBef>
                <a:spcPts val="0"/>
              </a:spcBef>
              <a:spcAft>
                <a:spcPts val="0"/>
              </a:spcAft>
              <a:buSzPts val="3500"/>
              <a:buFont typeface="Open Sans"/>
              <a:buChar char="●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Targeted issue-solving tool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450850" algn="l" rtl="0">
              <a:spcBef>
                <a:spcPts val="0"/>
              </a:spcBef>
              <a:spcAft>
                <a:spcPts val="0"/>
              </a:spcAft>
              <a:buSzPts val="3500"/>
              <a:buFont typeface="Open Sans"/>
              <a:buChar char="●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Training and facilitation resource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325" name="Google Shape;325;p31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the Toolkit</a:t>
            </a:r>
            <a:endParaRPr/>
          </a:p>
        </p:txBody>
      </p:sp>
      <p:sp>
        <p:nvSpPr>
          <p:cNvPr id="326" name="Google Shape;326;p31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What are our biggest workforce gaps?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What strategic consideration is our most urgent?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What existing assets can we build on?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333" name="Google Shape;333;p32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Questions to Consider</a:t>
            </a:r>
            <a:endParaRPr sz="3900"/>
          </a:p>
        </p:txBody>
      </p:sp>
      <p:sp>
        <p:nvSpPr>
          <p:cNvPr id="334" name="Google Shape;334;p32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1:</a:t>
            </a: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Asses the Tribal Nation’s current workforce system.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2: </a:t>
            </a: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Identify the gaps in the system using the 15 strategic considerations.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3: </a:t>
            </a: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Prioritize key focus areas.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4: </a:t>
            </a: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Review and incorporate the Tribal “snapshots” for solutions.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Step 5: </a:t>
            </a: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Develop, refine, and implement the Tribal Nation’s workforce development strategy.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341" name="Google Shape;341;p33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Step-by-step use</a:t>
            </a:r>
            <a:endParaRPr/>
          </a:p>
        </p:txBody>
      </p:sp>
      <p:sp>
        <p:nvSpPr>
          <p:cNvPr id="342" name="Google Shape;342;p33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Font typeface="Open Sans"/>
              <a:buChar char="●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Workforce development </a:t>
            </a:r>
            <a:r>
              <a:rPr lang="en-US" sz="3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a Tribal nation-building strategy.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Font typeface="Open Sans"/>
              <a:buChar char="●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Successful workforce development </a:t>
            </a:r>
            <a:r>
              <a:rPr lang="en-US" sz="3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REQUIRES</a:t>
            </a: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alignment across systems. 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Font typeface="Open Sans"/>
              <a:buChar char="●"/>
            </a:pP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Workforce development </a:t>
            </a:r>
            <a:r>
              <a:rPr lang="en-US" sz="3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MUST BE</a:t>
            </a:r>
            <a:r>
              <a:rPr lang="en-US" sz="3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Tribally defined and driven. </a:t>
            </a: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00"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349" name="Google Shape;349;p34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Takeaways</a:t>
            </a:r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>
            <a:spLocks noGrp="1"/>
          </p:cNvSpPr>
          <p:nvPr>
            <p:ph type="body" idx="1"/>
          </p:nvPr>
        </p:nvSpPr>
        <p:spPr>
          <a:xfrm>
            <a:off x="8048275" y="2399888"/>
            <a:ext cx="9213900" cy="175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Tribal Workforce Development Toolkit (Version 2.0)</a:t>
            </a:r>
            <a:endParaRPr sz="4800"/>
          </a:p>
        </p:txBody>
      </p:sp>
      <p:sp>
        <p:nvSpPr>
          <p:cNvPr id="357" name="Google Shape;357;p35"/>
          <p:cNvSpPr txBox="1">
            <a:spLocks noGrp="1"/>
          </p:cNvSpPr>
          <p:nvPr>
            <p:ph type="body" idx="3"/>
          </p:nvPr>
        </p:nvSpPr>
        <p:spPr>
          <a:xfrm>
            <a:off x="8710663" y="9287171"/>
            <a:ext cx="7889100" cy="5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https://www.ncai.org/workforcedevtoolkit</a:t>
            </a:r>
            <a:endParaRPr u="sng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358" name="Google Shape;358;p35" descr="A person working with tool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628" y="2246328"/>
            <a:ext cx="5994674" cy="77341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9" name="Google Shape;35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8234" y="5011630"/>
            <a:ext cx="3413975" cy="34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5"/>
          <p:cNvSpPr txBox="1">
            <a:spLocks noGrp="1"/>
          </p:cNvSpPr>
          <p:nvPr>
            <p:ph type="body" idx="4"/>
          </p:nvPr>
        </p:nvSpPr>
        <p:spPr>
          <a:xfrm>
            <a:off x="1812368" y="506255"/>
            <a:ext cx="15801300" cy="5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What is the NCAI Workforce Development Toolkit 2.0?</a:t>
            </a:r>
            <a:endParaRPr sz="35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-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What is the purpose of the Toolkit?</a:t>
            </a:r>
            <a:endParaRPr sz="35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-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Why does workforce development matter?</a:t>
            </a:r>
            <a:endParaRPr sz="35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-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What is inside the Toolkit?</a:t>
            </a:r>
            <a:endParaRPr sz="35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-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How should Tribal Nations use the Toolkit?</a:t>
            </a:r>
            <a:endParaRPr sz="3500"/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457200" lvl="0" indent="-450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What are the key takeaways for Tribal Nations?</a:t>
            </a:r>
            <a:endParaRPr sz="3500"/>
          </a:p>
        </p:txBody>
      </p:sp>
      <p:sp>
        <p:nvSpPr>
          <p:cNvPr id="216" name="Google Shape;216;p19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body" idx="1"/>
          </p:nvPr>
        </p:nvSpPr>
        <p:spPr>
          <a:xfrm>
            <a:off x="8048275" y="2399888"/>
            <a:ext cx="9213900" cy="175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Tribal Workforce Development Toolkit (Version 2.0)</a:t>
            </a:r>
            <a:endParaRPr sz="4800"/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3"/>
          </p:nvPr>
        </p:nvSpPr>
        <p:spPr>
          <a:xfrm>
            <a:off x="8710663" y="9287171"/>
            <a:ext cx="7889100" cy="5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https://www.ncai.org/workforcedevtoolkit</a:t>
            </a:r>
            <a:endParaRPr u="sng">
              <a:solidFill>
                <a:schemeClr val="dk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25" name="Google Shape;225;p20" descr="A person working with tool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628" y="2246328"/>
            <a:ext cx="5994674" cy="77341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8234" y="5011630"/>
            <a:ext cx="3413975" cy="34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>
            <a:spLocks noGrp="1"/>
          </p:cNvSpPr>
          <p:nvPr>
            <p:ph type="body" idx="4"/>
          </p:nvPr>
        </p:nvSpPr>
        <p:spPr>
          <a:xfrm>
            <a:off x="1812368" y="506255"/>
            <a:ext cx="15801300" cy="5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The NCAI Workforce Development Toolkit (Version 2.0) is:</a:t>
            </a:r>
            <a:endParaRPr sz="3500"/>
          </a:p>
          <a:p>
            <a:pPr marL="914400" lvl="0" indent="-4508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A decision-framing resource for Tribal workforce development that functions as a “nation-building checklist.”</a:t>
            </a:r>
            <a:endParaRPr sz="3500"/>
          </a:p>
          <a:p>
            <a:pPr marL="914400" lvl="0" indent="-4508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Based on multi-year research across Indian Country — built by and for Tribal Nations. </a:t>
            </a:r>
            <a:endParaRPr sz="350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Designed for:</a:t>
            </a:r>
            <a:endParaRPr sz="3500"/>
          </a:p>
          <a:p>
            <a:pPr marL="914400" lvl="0" indent="-4508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Tribal Leaders</a:t>
            </a:r>
            <a:endParaRPr sz="3500"/>
          </a:p>
          <a:p>
            <a:pPr marL="914400" lvl="0" indent="-4508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Workforce Practitioners</a:t>
            </a:r>
            <a:endParaRPr sz="3500"/>
          </a:p>
          <a:p>
            <a:pPr marL="914400" lvl="0" indent="-45085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500"/>
              <a:buChar char="●"/>
            </a:pPr>
            <a:r>
              <a:rPr lang="en-US" sz="3500"/>
              <a:t>Policymakers</a:t>
            </a:r>
            <a:endParaRPr sz="3500"/>
          </a:p>
        </p:txBody>
      </p:sp>
      <p:sp>
        <p:nvSpPr>
          <p:cNvPr id="234" name="Google Shape;234;p21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Toolkit?</a:t>
            </a:r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 txBox="1">
            <a:spLocks noGrp="1"/>
          </p:cNvSpPr>
          <p:nvPr>
            <p:ph type="body" idx="1"/>
          </p:nvPr>
        </p:nvSpPr>
        <p:spPr>
          <a:xfrm>
            <a:off x="1158875" y="3477675"/>
            <a:ext cx="98895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The NCAI Workforce Development Toolkit 2.0 helps Tribal Nations:</a:t>
            </a:r>
            <a:endParaRPr sz="2900"/>
          </a:p>
          <a:p>
            <a:pPr marL="9144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Build sustainable career pathways — not just jobs.</a:t>
            </a:r>
            <a:endParaRPr sz="2900"/>
          </a:p>
          <a:p>
            <a:pPr marL="9144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Align workforce systems with long-term Tribal Nation goals. </a:t>
            </a:r>
            <a:endParaRPr sz="2900"/>
          </a:p>
          <a:p>
            <a:pPr marL="9144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Strengthen self-determination and self-governance by putting workforce development goals in the hands of Tribal Nations, not the federal government.</a:t>
            </a:r>
            <a:endParaRPr sz="2900"/>
          </a:p>
          <a:p>
            <a:pPr marL="9144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Focuses on developing and maintaining human capacity as a foundation for Tribal nation-building.</a:t>
            </a:r>
            <a:endParaRPr sz="290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242" name="Google Shape;242;p22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What is the Purpose?</a:t>
            </a:r>
            <a:endParaRPr sz="4100"/>
          </a:p>
        </p:txBody>
      </p:sp>
      <p:sp>
        <p:nvSpPr>
          <p:cNvPr id="243" name="Google Shape;243;p22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0400" y="2316175"/>
            <a:ext cx="5832349" cy="75798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Workforce development matters because: </a:t>
            </a:r>
            <a:endParaRPr sz="350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A robust, sustained workforce = Tribal economic sovereignty supporting:</a:t>
            </a:r>
            <a:endParaRPr sz="3500"/>
          </a:p>
          <a:p>
            <a:pPr marL="1371600" lvl="1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○"/>
            </a:pPr>
            <a:r>
              <a:rPr lang="en-US" sz="3500"/>
              <a:t>Tribal governance capacity</a:t>
            </a:r>
            <a:endParaRPr sz="3500"/>
          </a:p>
          <a:p>
            <a:pPr marL="1371600" lvl="1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○"/>
            </a:pPr>
            <a:r>
              <a:rPr lang="en-US" sz="3500"/>
              <a:t>Community well-being</a:t>
            </a:r>
            <a:endParaRPr sz="3500"/>
          </a:p>
          <a:p>
            <a:pPr marL="1371600" lvl="1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○"/>
            </a:pPr>
            <a:r>
              <a:rPr lang="en-US" sz="3500"/>
              <a:t>Cultural competency and continuity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It moves beyond employment to self-sufficiency and Tribal nation-building.</a:t>
            </a:r>
            <a:endParaRPr sz="3500"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251" name="Google Shape;251;p23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Why is does it matter?</a:t>
            </a:r>
            <a:endParaRPr sz="3900"/>
          </a:p>
        </p:txBody>
      </p:sp>
      <p:sp>
        <p:nvSpPr>
          <p:cNvPr id="252" name="Google Shape;252;p23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Indian Country faces common challenges to workforce development and economic sovereignty, such as: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Fragmented programs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Misaligned education and job pathways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Limited funding flexibility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Infrastructure gaps</a:t>
            </a: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“Brain drain”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These are all symptoms of a larger problem Tribal Nations face:</a:t>
            </a:r>
            <a:endParaRPr sz="350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500" b="1">
                <a:latin typeface="Open Sans"/>
                <a:ea typeface="Open Sans"/>
                <a:cs typeface="Open Sans"/>
                <a:sym typeface="Open Sans"/>
              </a:rPr>
              <a:t>LACK OF STRATEGIC COORDINATION ACROSS SYSTEMS AND FUNCTIONS</a:t>
            </a:r>
            <a:endParaRPr sz="35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What is the problem?</a:t>
            </a:r>
            <a:endParaRPr sz="3900"/>
          </a:p>
        </p:txBody>
      </p:sp>
      <p:sp>
        <p:nvSpPr>
          <p:cNvPr id="260" name="Google Shape;260;p24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The NCAI Tribal Workforce Development Toolkit (Version 2.0):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 b="1">
                <a:latin typeface="Open Sans"/>
                <a:ea typeface="Open Sans"/>
                <a:cs typeface="Open Sans"/>
                <a:sym typeface="Open Sans"/>
              </a:rPr>
              <a:t>IS NOT</a:t>
            </a:r>
            <a:r>
              <a:rPr lang="en-US" sz="3500"/>
              <a:t> a program manual. </a:t>
            </a:r>
            <a:endParaRPr sz="35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 b="1"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en-US" sz="3500"/>
              <a:t> a strategic framework rooted in Tribal success stories and cultural values.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 b="1">
                <a:latin typeface="Open Sans"/>
                <a:ea typeface="Open Sans"/>
                <a:cs typeface="Open Sans"/>
                <a:sym typeface="Open Sans"/>
              </a:rPr>
              <a:t>EMPHASIZES</a:t>
            </a:r>
            <a:r>
              <a:rPr lang="en-US" sz="3500"/>
              <a:t> Tribal systems thinking, self-governance, and long-term outcomes.</a:t>
            </a:r>
            <a:endParaRPr sz="3500"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How does the Toolkit help?</a:t>
            </a:r>
            <a:endParaRPr sz="3200"/>
          </a:p>
        </p:txBody>
      </p:sp>
      <p:sp>
        <p:nvSpPr>
          <p:cNvPr id="268" name="Google Shape;268;p25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 txBox="1">
            <a:spLocks noGrp="1"/>
          </p:cNvSpPr>
          <p:nvPr>
            <p:ph type="body" idx="1"/>
          </p:nvPr>
        </p:nvSpPr>
        <p:spPr>
          <a:xfrm>
            <a:off x="1158876" y="3477685"/>
            <a:ext cx="15970200" cy="6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Use the Toolkit to:</a:t>
            </a:r>
            <a:endParaRPr sz="3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Develop workforce strategic plans</a:t>
            </a:r>
            <a:endParaRPr sz="35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Align 477/workforce funding streams</a:t>
            </a:r>
            <a:endParaRPr sz="35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Improve education-to-career pipelines</a:t>
            </a:r>
            <a:endParaRPr sz="35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Strengthen Tribal Nation enterprises</a:t>
            </a:r>
            <a:endParaRPr sz="35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914400" lvl="0" indent="-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Char char="●"/>
            </a:pPr>
            <a:r>
              <a:rPr lang="en-US" sz="3500"/>
              <a:t>Inform policy advocacy</a:t>
            </a:r>
            <a:endParaRPr sz="3500"/>
          </a:p>
        </p:txBody>
      </p:sp>
      <p:sp>
        <p:nvSpPr>
          <p:cNvPr id="275" name="Google Shape;275;p26"/>
          <p:cNvSpPr txBox="1">
            <a:spLocks noGrp="1"/>
          </p:cNvSpPr>
          <p:nvPr>
            <p:ph type="body" idx="3"/>
          </p:nvPr>
        </p:nvSpPr>
        <p:spPr>
          <a:xfrm>
            <a:off x="368300" y="2316163"/>
            <a:ext cx="5587500" cy="64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Practical Applications</a:t>
            </a:r>
            <a:endParaRPr sz="4000"/>
          </a:p>
        </p:txBody>
      </p:sp>
      <p:sp>
        <p:nvSpPr>
          <p:cNvPr id="276" name="Google Shape;276;p26"/>
          <p:cNvSpPr txBox="1">
            <a:spLocks noGrp="1"/>
          </p:cNvSpPr>
          <p:nvPr>
            <p:ph type="body" idx="2"/>
          </p:nvPr>
        </p:nvSpPr>
        <p:spPr>
          <a:xfrm>
            <a:off x="1812375" y="487753"/>
            <a:ext cx="15505200" cy="101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Tribal Workforce Development: A New Decision-Framing Toolkit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Tribal Leaders and Workforce Developers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AI Slideshow">
      <a:dk1>
        <a:srgbClr val="000000"/>
      </a:dk1>
      <a:lt1>
        <a:srgbClr val="FFFFFF"/>
      </a:lt1>
      <a:dk2>
        <a:srgbClr val="117574"/>
      </a:dk2>
      <a:lt2>
        <a:srgbClr val="EEECE1"/>
      </a:lt2>
      <a:accent1>
        <a:srgbClr val="1F9796"/>
      </a:accent1>
      <a:accent2>
        <a:srgbClr val="BD694A"/>
      </a:accent2>
      <a:accent3>
        <a:srgbClr val="5AB6B1"/>
      </a:accent3>
      <a:accent4>
        <a:srgbClr val="E2A578"/>
      </a:accent4>
      <a:accent5>
        <a:srgbClr val="000000"/>
      </a:accent5>
      <a:accent6>
        <a:srgbClr val="FEFFFF"/>
      </a:accent6>
      <a:hlink>
        <a:srgbClr val="137473"/>
      </a:hlink>
      <a:folHlink>
        <a:srgbClr val="BD6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Custom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Open Sans ExtraBold</vt:lpstr>
      <vt:lpstr>Open Sans</vt:lpstr>
      <vt:lpstr>Open Sans Medium</vt:lpstr>
      <vt:lpstr>Calibri</vt:lpstr>
      <vt:lpstr>Arial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Cara Corbin</dc:creator>
  <cp:lastModifiedBy>Cara Corbin</cp:lastModifiedBy>
  <cp:revision>1</cp:revision>
  <dcterms:modified xsi:type="dcterms:W3CDTF">2026-04-29T19:34:47Z</dcterms:modified>
</cp:coreProperties>
</file>